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63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935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22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254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048854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10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052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5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70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171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37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6529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Delta ve Epsilon </a:t>
            </a:r>
            <a:r>
              <a:rPr lang="tr-TR" dirty="0" err="1" smtClean="0"/>
              <a:t>Proteobacteria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82808"/>
            <a:ext cx="8686800" cy="4572000"/>
          </a:xfrm>
        </p:spPr>
        <p:txBody>
          <a:bodyPr>
            <a:normAutofit/>
          </a:bodyPr>
          <a:lstStyle/>
          <a:p>
            <a:r>
              <a:rPr lang="tr-TR" b="1" dirty="0" smtClean="0"/>
              <a:t>Anahtar Cinsler: </a:t>
            </a:r>
            <a:r>
              <a:rPr lang="tr-TR" i="1" dirty="0" err="1" smtClean="0"/>
              <a:t>Myxococcus</a:t>
            </a:r>
            <a:r>
              <a:rPr lang="tr-TR" i="1" dirty="0" smtClean="0"/>
              <a:t>, </a:t>
            </a:r>
            <a:r>
              <a:rPr lang="tr-TR" i="1" dirty="0" err="1" smtClean="0"/>
              <a:t>Stigmatella</a:t>
            </a:r>
            <a:endParaRPr lang="tr-TR" dirty="0" smtClean="0"/>
          </a:p>
          <a:p>
            <a:r>
              <a:rPr lang="tr-TR" i="1" dirty="0" smtClean="0"/>
              <a:t>kayma </a:t>
            </a:r>
            <a:r>
              <a:rPr lang="tr-TR" dirty="0" smtClean="0"/>
              <a:t>hareketi,</a:t>
            </a:r>
          </a:p>
          <a:p>
            <a:r>
              <a:rPr lang="tr-TR" dirty="0" smtClean="0"/>
              <a:t>kamçı içermedikleri halde, bir yüzeyle temas ettiklerinde hareket etme yeteneğine sahiptir. </a:t>
            </a:r>
          </a:p>
          <a:p>
            <a:r>
              <a:rPr lang="tr-TR" dirty="0" err="1" smtClean="0"/>
              <a:t>myxobacteria</a:t>
            </a:r>
            <a:r>
              <a:rPr lang="tr-TR" dirty="0" smtClean="0"/>
              <a:t>,  </a:t>
            </a:r>
            <a:r>
              <a:rPr lang="tr-TR" i="1" dirty="0" smtClean="0"/>
              <a:t>tomurcuklanan gövde</a:t>
            </a:r>
            <a:r>
              <a:rPr lang="tr-TR" b="1" dirty="0" smtClean="0"/>
              <a:t> </a:t>
            </a:r>
            <a:r>
              <a:rPr lang="tr-TR" dirty="0" smtClean="0"/>
              <a:t>oluşturmakta ve hücreler arası iletişimin  olduğu bir hayat döngüsü sergilemektedir.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81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 Sülfat ve Kükürt-İndirgeyen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i="1" dirty="0" smtClean="0"/>
              <a:t>           </a:t>
            </a:r>
            <a:r>
              <a:rPr lang="tr-TR" b="1" i="1" dirty="0" err="1" smtClean="0"/>
              <a:t>Proteobacteria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556792"/>
            <a:ext cx="8229600" cy="4898016"/>
          </a:xfrm>
        </p:spPr>
        <p:txBody>
          <a:bodyPr>
            <a:normAutofit/>
          </a:bodyPr>
          <a:lstStyle/>
          <a:p>
            <a:r>
              <a:rPr lang="tr-TR" b="1" dirty="0" smtClean="0"/>
              <a:t>Anahtar Cinsler: </a:t>
            </a:r>
            <a:r>
              <a:rPr lang="tr-TR" i="1" dirty="0" err="1" smtClean="0"/>
              <a:t>Desulfovibrio</a:t>
            </a:r>
            <a:r>
              <a:rPr lang="tr-TR" i="1" dirty="0" smtClean="0"/>
              <a:t>, </a:t>
            </a:r>
            <a:r>
              <a:rPr lang="tr-TR" i="1" dirty="0" err="1" smtClean="0"/>
              <a:t>Desulfobacter,Desulfuromonas</a:t>
            </a:r>
            <a:endParaRPr lang="tr-TR" i="1" dirty="0" smtClean="0"/>
          </a:p>
          <a:p>
            <a:r>
              <a:rPr lang="tr-TR" dirty="0" smtClean="0"/>
              <a:t>oksijensiz koşullar altında elektron alıcısı olarak sülfat (SO</a:t>
            </a:r>
            <a:r>
              <a:rPr lang="tr-TR" baseline="-25000" dirty="0" smtClean="0"/>
              <a:t>4</a:t>
            </a:r>
            <a:r>
              <a:rPr lang="tr-TR" baseline="30000" dirty="0" smtClean="0"/>
              <a:t>2-</a:t>
            </a:r>
            <a:r>
              <a:rPr lang="tr-TR" dirty="0" smtClean="0"/>
              <a:t> ) ve kükürt (S</a:t>
            </a:r>
            <a:r>
              <a:rPr lang="tr-TR" baseline="30000" dirty="0" smtClean="0"/>
              <a:t>0</a:t>
            </a:r>
            <a:r>
              <a:rPr lang="tr-TR" dirty="0" smtClean="0"/>
              <a:t>) kullanabilmektedir.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586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err="1" smtClean="0"/>
              <a:t>Firmicutes</a:t>
            </a:r>
            <a:r>
              <a:rPr lang="tr-TR" b="1" i="1" dirty="0" smtClean="0"/>
              <a:t>,  </a:t>
            </a:r>
            <a:r>
              <a:rPr lang="tr-TR" b="1" i="1" dirty="0" err="1" smtClean="0"/>
              <a:t>Mollicutes</a:t>
            </a:r>
            <a:r>
              <a:rPr lang="tr-TR" b="1" i="1" dirty="0" smtClean="0"/>
              <a:t>  ve </a:t>
            </a:r>
            <a:r>
              <a:rPr lang="tr-TR" b="1" i="1" dirty="0" err="1" smtClean="0"/>
              <a:t>Actinobacteria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Sporlanmayan </a:t>
            </a:r>
            <a:r>
              <a:rPr lang="tr-TR" b="1" i="1" dirty="0" err="1" smtClean="0"/>
              <a:t>Firmicutes</a:t>
            </a:r>
            <a:r>
              <a:rPr lang="tr-TR" b="1" dirty="0" err="1" smtClean="0"/>
              <a:t>’ler</a:t>
            </a:r>
            <a:endParaRPr lang="tr-TR" dirty="0" smtClean="0"/>
          </a:p>
          <a:p>
            <a:pPr>
              <a:buNone/>
            </a:pPr>
            <a:r>
              <a:rPr lang="tr-TR" b="1" dirty="0" smtClean="0"/>
              <a:t>Anahtar Cinsler: </a:t>
            </a:r>
            <a:r>
              <a:rPr lang="tr-TR" i="1" dirty="0" err="1" smtClean="0"/>
              <a:t>Staphylococcus</a:t>
            </a:r>
            <a:r>
              <a:rPr lang="tr-TR" i="1" dirty="0" smtClean="0"/>
              <a:t>, </a:t>
            </a:r>
            <a:r>
              <a:rPr lang="tr-TR" i="1" dirty="0" err="1" smtClean="0"/>
              <a:t>Micrococcus</a:t>
            </a:r>
            <a:r>
              <a:rPr lang="tr-TR" i="1" dirty="0" smtClean="0"/>
              <a:t>, </a:t>
            </a:r>
            <a:r>
              <a:rPr lang="tr-TR" i="1" dirty="0" err="1" smtClean="0"/>
              <a:t>Streptococcus</a:t>
            </a:r>
            <a:r>
              <a:rPr lang="tr-TR" i="1" dirty="0" smtClean="0"/>
              <a:t>,  </a:t>
            </a:r>
            <a:r>
              <a:rPr lang="tr-TR" i="1" dirty="0" err="1" smtClean="0"/>
              <a:t>Lactobacillus</a:t>
            </a:r>
            <a:r>
              <a:rPr lang="tr-TR" i="1" dirty="0" smtClean="0"/>
              <a:t>,  </a:t>
            </a:r>
            <a:r>
              <a:rPr lang="tr-TR" i="1" dirty="0" err="1" smtClean="0"/>
              <a:t>Sarcina</a:t>
            </a:r>
            <a:endParaRPr lang="tr-TR" dirty="0" smtClean="0"/>
          </a:p>
          <a:p>
            <a:r>
              <a:rPr lang="tr-TR" dirty="0" smtClean="0"/>
              <a:t>Gram-pozitif bu koklar, düşük su potansiyeline nispeten dirençli olup, kurumaya ve yüksek tuz (</a:t>
            </a:r>
            <a:r>
              <a:rPr lang="tr-TR" dirty="0" err="1" smtClean="0"/>
              <a:t>NaCl</a:t>
            </a:r>
            <a:r>
              <a:rPr lang="tr-TR" dirty="0" smtClean="0"/>
              <a:t>)  konsantrasyonuna karşı oldukça iyi tolerans göstermektedir.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53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Staphylococcus</a:t>
            </a:r>
            <a:r>
              <a:rPr lang="tr-TR" dirty="0" smtClean="0"/>
              <a:t> </a:t>
            </a:r>
            <a:r>
              <a:rPr lang="tr-TR" i="1" dirty="0" err="1" smtClean="0"/>
              <a:t>epidermidis</a:t>
            </a:r>
            <a:r>
              <a:rPr lang="tr-TR" i="1" dirty="0" smtClean="0"/>
              <a:t>; </a:t>
            </a:r>
            <a:r>
              <a:rPr lang="tr-TR" dirty="0" smtClean="0"/>
              <a:t>genellikle deri veya </a:t>
            </a:r>
            <a:r>
              <a:rPr lang="tr-TR" dirty="0" err="1" smtClean="0"/>
              <a:t>mukozal</a:t>
            </a:r>
            <a:r>
              <a:rPr lang="tr-TR" dirty="0" smtClean="0"/>
              <a:t> zarlarda bulunan patojen olmayan bir organizmadır. </a:t>
            </a:r>
          </a:p>
          <a:p>
            <a:r>
              <a:rPr lang="tr-TR" i="1" dirty="0" err="1" smtClean="0"/>
              <a:t>Staphylococcus</a:t>
            </a:r>
            <a:r>
              <a:rPr lang="tr-TR" i="1" dirty="0" smtClean="0"/>
              <a:t> </a:t>
            </a:r>
            <a:r>
              <a:rPr lang="tr-TR" i="1" dirty="0" err="1" smtClean="0"/>
              <a:t>aureus</a:t>
            </a:r>
            <a:r>
              <a:rPr lang="tr-TR" dirty="0" smtClean="0"/>
              <a:t>; patolojik durumlarla ilgili olarak ortaya çıkan, sarı pigmentli bir organizmadır.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207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Laktik Asit Bakterileri ve Laktik Asit  </a:t>
            </a:r>
            <a:r>
              <a:rPr lang="tr-TR" b="1" dirty="0" err="1" smtClean="0"/>
              <a:t>Fermentasyonları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fermentasyon</a:t>
            </a:r>
            <a:r>
              <a:rPr lang="tr-TR" dirty="0" smtClean="0"/>
              <a:t> ürünü olarak laktik asit, gram-pozitif basil ve koklardır.</a:t>
            </a:r>
          </a:p>
          <a:p>
            <a:r>
              <a:rPr lang="tr-TR" dirty="0" smtClean="0"/>
              <a:t>anaerobik üreme, </a:t>
            </a:r>
            <a:r>
              <a:rPr lang="tr-TR" i="1" dirty="0" err="1" smtClean="0"/>
              <a:t>aerotolerant</a:t>
            </a:r>
            <a:r>
              <a:rPr lang="tr-TR" i="1" dirty="0" smtClean="0"/>
              <a:t> </a:t>
            </a:r>
            <a:r>
              <a:rPr lang="tr-TR" i="1" dirty="0" err="1" smtClean="0"/>
              <a:t>anaeroblardır</a:t>
            </a:r>
            <a:r>
              <a:rPr lang="tr-TR" i="1" dirty="0" smtClean="0"/>
              <a:t>.</a:t>
            </a:r>
          </a:p>
          <a:p>
            <a:r>
              <a:rPr lang="tr-TR" dirty="0"/>
              <a:t>biyosentetik </a:t>
            </a:r>
            <a:r>
              <a:rPr lang="tr-TR" dirty="0" smtClean="0"/>
              <a:t>yetenekleri sınırlı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66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Homofermentatif</a:t>
            </a:r>
            <a:r>
              <a:rPr lang="tr-TR" b="1" dirty="0" smtClean="0"/>
              <a:t>  </a:t>
            </a:r>
            <a:r>
              <a:rPr lang="tr-TR" dirty="0" smtClean="0"/>
              <a:t>olarak adlandırılan grubun ürettiği tek</a:t>
            </a:r>
            <a:r>
              <a:rPr lang="tr-TR" b="1" dirty="0" smtClean="0"/>
              <a:t> </a:t>
            </a:r>
            <a:r>
              <a:rPr lang="tr-TR" dirty="0" err="1" smtClean="0"/>
              <a:t>fermentasyon</a:t>
            </a:r>
            <a:r>
              <a:rPr lang="tr-TR" dirty="0" smtClean="0"/>
              <a:t> ürünü,  </a:t>
            </a:r>
            <a:r>
              <a:rPr lang="tr-TR" i="1" dirty="0" smtClean="0"/>
              <a:t>laktik asittir</a:t>
            </a:r>
            <a:r>
              <a:rPr lang="tr-TR" dirty="0" smtClean="0"/>
              <a:t>.  Diğer grup </a:t>
            </a:r>
            <a:r>
              <a:rPr lang="tr-TR" b="1" dirty="0" err="1" smtClean="0"/>
              <a:t>heterofementatif</a:t>
            </a:r>
            <a:r>
              <a:rPr lang="tr-TR" b="1" dirty="0" smtClean="0"/>
              <a:t> </a:t>
            </a:r>
            <a:r>
              <a:rPr lang="tr-TR" dirty="0" smtClean="0"/>
              <a:t>olarak adlandırılmaktadır. Bunlar, </a:t>
            </a:r>
            <a:r>
              <a:rPr lang="tr-TR" dirty="0" err="1" smtClean="0"/>
              <a:t>laktatın</a:t>
            </a:r>
            <a:r>
              <a:rPr lang="tr-TR" b="1" dirty="0" smtClean="0"/>
              <a:t> </a:t>
            </a:r>
            <a:r>
              <a:rPr lang="tr-TR" dirty="0" smtClean="0"/>
              <a:t>yanı sıra </a:t>
            </a:r>
            <a:r>
              <a:rPr lang="tr-TR" i="1" dirty="0" smtClean="0"/>
              <a:t>etanol </a:t>
            </a:r>
            <a:r>
              <a:rPr lang="tr-TR" dirty="0" smtClean="0"/>
              <a:t>ve CO</a:t>
            </a:r>
            <a:r>
              <a:rPr lang="tr-TR" baseline="-25000" dirty="0" smtClean="0"/>
              <a:t>2</a:t>
            </a:r>
            <a:r>
              <a:rPr lang="tr-TR" dirty="0" smtClean="0"/>
              <a:t> de üretmektedir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719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Streptococcus</a:t>
            </a:r>
            <a:r>
              <a:rPr lang="tr-TR" b="1" dirty="0" smtClean="0"/>
              <a:t> ve Diğer Koklar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Streptococcus</a:t>
            </a:r>
            <a:r>
              <a:rPr lang="tr-TR" i="1" dirty="0" smtClean="0"/>
              <a:t> </a:t>
            </a:r>
            <a:r>
              <a:rPr lang="tr-TR" dirty="0" smtClean="0"/>
              <a:t>cinsinin bazı türleri patojendir </a:t>
            </a:r>
          </a:p>
          <a:p>
            <a:r>
              <a:rPr lang="tr-TR" dirty="0" smtClean="0"/>
              <a:t>Diğer streptokoklar ise laktik asit üreticisi olduklarından; bazı fermente ürünlerin üretiminde önemli rol oynamaktadır </a:t>
            </a:r>
          </a:p>
          <a:p>
            <a:r>
              <a:rPr lang="tr-TR" dirty="0" smtClean="0"/>
              <a:t>Bazı türler, diş çürümesinin temel nedenidir </a:t>
            </a:r>
          </a:p>
        </p:txBody>
      </p:sp>
    </p:spTree>
    <p:extLst>
      <p:ext uri="{BB962C8B-B14F-4D97-AF65-F5344CB8AC3E}">
        <p14:creationId xmlns:p14="http://schemas.microsoft.com/office/powerpoint/2010/main" val="18474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8640"/>
            <a:ext cx="8229600" cy="6912768"/>
          </a:xfrm>
        </p:spPr>
        <p:txBody>
          <a:bodyPr>
            <a:normAutofit/>
          </a:bodyPr>
          <a:lstStyle/>
          <a:p>
            <a:r>
              <a:rPr lang="tr-TR" dirty="0" err="1" smtClean="0"/>
              <a:t>streptolizin</a:t>
            </a:r>
            <a:r>
              <a:rPr lang="tr-TR" dirty="0" smtClean="0"/>
              <a:t>  O veya S üreten </a:t>
            </a:r>
            <a:r>
              <a:rPr lang="tr-TR" dirty="0" err="1" smtClean="0"/>
              <a:t>suşların</a:t>
            </a:r>
            <a:r>
              <a:rPr lang="tr-TR" dirty="0" smtClean="0"/>
              <a:t> kolonileri, tamamen </a:t>
            </a:r>
            <a:r>
              <a:rPr lang="tr-TR" dirty="0" err="1" smtClean="0"/>
              <a:t>hemolize</a:t>
            </a:r>
            <a:r>
              <a:rPr lang="tr-TR" dirty="0" smtClean="0"/>
              <a:t> uğramış alyuvarlardan oluşan geniş bir </a:t>
            </a:r>
            <a:r>
              <a:rPr lang="tr-TR" dirty="0" err="1" smtClean="0"/>
              <a:t>zon</a:t>
            </a:r>
            <a:r>
              <a:rPr lang="tr-TR" dirty="0" smtClean="0"/>
              <a:t> ile çevrelenmektedir. Bu olay </a:t>
            </a:r>
            <a:r>
              <a:rPr lang="tr-TR" i="1" dirty="0" smtClean="0"/>
              <a:t>β-</a:t>
            </a:r>
            <a:r>
              <a:rPr lang="tr-TR" i="1" dirty="0" err="1" smtClean="0"/>
              <a:t>hemoliz</a:t>
            </a:r>
            <a:r>
              <a:rPr lang="tr-TR" dirty="0" smtClean="0"/>
              <a:t> olarak adlandırılır. </a:t>
            </a:r>
          </a:p>
          <a:p>
            <a:r>
              <a:rPr lang="tr-TR" dirty="0" smtClean="0"/>
              <a:t> Streptokok ve benzerleri, özgül </a:t>
            </a:r>
            <a:r>
              <a:rPr lang="tr-TR" dirty="0" err="1" smtClean="0"/>
              <a:t>karbohidrat</a:t>
            </a:r>
            <a:r>
              <a:rPr lang="tr-TR" dirty="0" smtClean="0"/>
              <a:t> antijenlerin (bulunup bulunmamasına göre de immünolojik (farklı harflerle belirlenmektedir)</a:t>
            </a:r>
            <a:r>
              <a:rPr lang="tr-TR" i="1" dirty="0" smtClean="0"/>
              <a:t> </a:t>
            </a:r>
            <a:r>
              <a:rPr lang="tr-TR" dirty="0" smtClean="0"/>
              <a:t>gruplara ayrılmaktadır.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8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Verdana</vt:lpstr>
      <vt:lpstr>Wingdings 2</vt:lpstr>
      <vt:lpstr>Canlı</vt:lpstr>
      <vt:lpstr>Delta ve Epsilon Proteobacteria</vt:lpstr>
      <vt:lpstr>   Sülfat ve Kükürt-İndirgeyen            Proteobacteria  </vt:lpstr>
      <vt:lpstr>Firmicutes,  Mollicutes  ve Actinobacteria </vt:lpstr>
      <vt:lpstr>PowerPoint Sunusu</vt:lpstr>
      <vt:lpstr>Laktik Asit Bakterileri ve Laktik Asit  Fermentasyonları </vt:lpstr>
      <vt:lpstr>PowerPoint Sunusu</vt:lpstr>
      <vt:lpstr>Streptococcus ve Diğer Koklar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Delta ve Epsilon Proteobacteria</dc:title>
  <dc:creator>sevgi</dc:creator>
  <cp:lastModifiedBy>sevgi</cp:lastModifiedBy>
  <cp:revision>1</cp:revision>
  <dcterms:created xsi:type="dcterms:W3CDTF">2020-01-07T09:33:40Z</dcterms:created>
  <dcterms:modified xsi:type="dcterms:W3CDTF">2020-01-07T09:33:55Z</dcterms:modified>
</cp:coreProperties>
</file>