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9" r:id="rId1"/>
  </p:sldMasterIdLst>
  <p:sldIdLst>
    <p:sldId id="256" r:id="rId2"/>
    <p:sldId id="269" r:id="rId3"/>
    <p:sldId id="270" r:id="rId4"/>
    <p:sldId id="257" r:id="rId5"/>
    <p:sldId id="258" r:id="rId6"/>
    <p:sldId id="259" r:id="rId7"/>
    <p:sldId id="261" r:id="rId8"/>
    <p:sldId id="262" r:id="rId9"/>
    <p:sldId id="260" r:id="rId10"/>
    <p:sldId id="263" r:id="rId11"/>
    <p:sldId id="264" r:id="rId12"/>
    <p:sldId id="265" r:id="rId13"/>
    <p:sldId id="268" r:id="rId14"/>
    <p:sldId id="267"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p:scale>
          <a:sx n="82" d="100"/>
          <a:sy n="82" d="100"/>
        </p:scale>
        <p:origin x="-90"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8A87A34-81AB-432B-8DAE-1953F412C126}" type="datetimeFigureOut">
              <a:rPr lang="en-US" smtClean="0"/>
              <a:t>5/3/2020</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67979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8A87A34-81AB-432B-8DAE-1953F412C126}" type="datetimeFigureOut">
              <a:rPr lang="en-US" smtClean="0"/>
              <a:t>5/3/2020</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27789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8A87A34-81AB-432B-8DAE-1953F412C126}" type="datetimeFigureOut">
              <a:rPr lang="en-US" smtClean="0"/>
              <a:pPr/>
              <a:t>5/3/2020</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47110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8A87A34-81AB-432B-8DAE-1953F412C126}" type="datetimeFigureOut">
              <a:rPr lang="en-US" smtClean="0"/>
              <a:t>5/3/2020</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55202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8A87A34-81AB-432B-8DAE-1953F412C126}" type="datetimeFigureOut">
              <a:rPr lang="en-US" smtClean="0"/>
              <a:pPr/>
              <a:t>5/3/2020</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870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8A87A34-81AB-432B-8DAE-1953F412C126}" type="datetimeFigureOut">
              <a:rPr lang="en-US" smtClean="0"/>
              <a:t>5/3/2020</a:t>
            </a:fld>
            <a:endParaRPr lang="en-US" dirty="0"/>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4565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8A87A34-81AB-432B-8DAE-1953F412C126}" type="datetimeFigureOut">
              <a:rPr lang="en-US" smtClean="0"/>
              <a:t>5/3/2020</a:t>
            </a:fld>
            <a:endParaRPr lang="en-US" dirty="0"/>
          </a:p>
        </p:txBody>
      </p:sp>
      <p:sp>
        <p:nvSpPr>
          <p:cNvPr id="8" name="Altbilgi Yer Tutucusu 7"/>
          <p:cNvSpPr>
            <a:spLocks noGrp="1"/>
          </p:cNvSpPr>
          <p:nvPr>
            <p:ph type="ftr" sz="quarter" idx="11"/>
          </p:nvPr>
        </p:nvSpPr>
        <p:spPr/>
        <p:txBody>
          <a:bodyPr/>
          <a:lstStyle/>
          <a:p>
            <a:endParaRPr lang="en-US" dirty="0"/>
          </a:p>
        </p:txBody>
      </p:sp>
      <p:sp>
        <p:nvSpPr>
          <p:cNvPr id="9" name="Slayt Numarası Yer Tutucusu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2358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8A87A34-81AB-432B-8DAE-1953F412C126}" type="datetimeFigureOut">
              <a:rPr lang="en-US" smtClean="0"/>
              <a:t>5/3/2020</a:t>
            </a:fld>
            <a:endParaRPr lang="en-US"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0281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8A87A34-81AB-432B-8DAE-1953F412C126}" type="datetimeFigureOut">
              <a:rPr lang="en-US" smtClean="0"/>
              <a:t>5/3/2020</a:t>
            </a:fld>
            <a:endParaRPr lang="en-US" dirty="0"/>
          </a:p>
        </p:txBody>
      </p:sp>
      <p:sp>
        <p:nvSpPr>
          <p:cNvPr id="3" name="Altbilgi Yer Tutucusu 2"/>
          <p:cNvSpPr>
            <a:spLocks noGrp="1"/>
          </p:cNvSpPr>
          <p:nvPr>
            <p:ph type="ftr" sz="quarter" idx="11"/>
          </p:nvPr>
        </p:nvSpPr>
        <p:spPr/>
        <p:txBody>
          <a:bodyPr/>
          <a:lstStyle/>
          <a:p>
            <a:endParaRPr lang="en-US" dirty="0"/>
          </a:p>
        </p:txBody>
      </p:sp>
      <p:sp>
        <p:nvSpPr>
          <p:cNvPr id="4" name="Slayt Numarası Yer Tutucusu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39437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8A87A34-81AB-432B-8DAE-1953F412C126}" type="datetimeFigureOut">
              <a:rPr lang="en-US" smtClean="0"/>
              <a:t>5/3/2020</a:t>
            </a:fld>
            <a:endParaRPr lang="en-US" dirty="0"/>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731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8A87A34-81AB-432B-8DAE-1953F412C126}" type="datetimeFigureOut">
              <a:rPr lang="en-US" smtClean="0"/>
              <a:t>5/3/2020</a:t>
            </a:fld>
            <a:endParaRPr lang="en-US" dirty="0"/>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5226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5/3/2020</a:t>
            </a:fld>
            <a:endParaRPr lang="en-US"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6368589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pPr algn="ctr"/>
            <a:r>
              <a:rPr lang="tr-TR" sz="6600" dirty="0" smtClean="0"/>
              <a:t>TÜRKİYEDE RAFTİNG ALANLARI</a:t>
            </a:r>
            <a:endParaRPr lang="tr-TR" sz="6600" dirty="0"/>
          </a:p>
        </p:txBody>
      </p:sp>
      <p:sp>
        <p:nvSpPr>
          <p:cNvPr id="3" name="Alt Başlık 2"/>
          <p:cNvSpPr>
            <a:spLocks noGrp="1"/>
          </p:cNvSpPr>
          <p:nvPr>
            <p:ph type="subTitle" idx="1"/>
          </p:nvPr>
        </p:nvSpPr>
        <p:spPr>
          <a:xfrm>
            <a:off x="1371600" y="3632201"/>
            <a:ext cx="9448800" cy="2469054"/>
          </a:xfrm>
        </p:spPr>
        <p:txBody>
          <a:bodyPr>
            <a:normAutofit/>
          </a:bodyPr>
          <a:lstStyle/>
          <a:p>
            <a:pPr algn="ctr"/>
            <a:endParaRPr lang="tr-TR" sz="2800" dirty="0" smtClean="0"/>
          </a:p>
          <a:p>
            <a:pPr algn="ctr"/>
            <a:r>
              <a:rPr lang="tr-TR" sz="2800" dirty="0" smtClean="0"/>
              <a:t>Gürkan SATIOĞLU</a:t>
            </a:r>
          </a:p>
          <a:p>
            <a:pPr algn="ctr"/>
            <a:endParaRPr lang="tr-TR" sz="2800" dirty="0"/>
          </a:p>
          <a:p>
            <a:pPr algn="ctr"/>
            <a:r>
              <a:rPr lang="tr-TR" sz="2800" dirty="0" smtClean="0"/>
              <a:t>16170064</a:t>
            </a:r>
            <a:endParaRPr lang="tr-TR" sz="2800" dirty="0"/>
          </a:p>
        </p:txBody>
      </p:sp>
    </p:spTree>
    <p:extLst>
      <p:ext uri="{BB962C8B-B14F-4D97-AF65-F5344CB8AC3E}">
        <p14:creationId xmlns:p14="http://schemas.microsoft.com/office/powerpoint/2010/main" val="2740600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49609"/>
          </a:xfrm>
          <a:prstGeom prst="rect">
            <a:avLst/>
          </a:prstGeom>
        </p:spPr>
      </p:pic>
      <p:sp>
        <p:nvSpPr>
          <p:cNvPr id="9" name="Metin kutusu 8"/>
          <p:cNvSpPr txBox="1"/>
          <p:nvPr/>
        </p:nvSpPr>
        <p:spPr>
          <a:xfrm>
            <a:off x="409903" y="5249917"/>
            <a:ext cx="11587656" cy="1631216"/>
          </a:xfrm>
          <a:prstGeom prst="rect">
            <a:avLst/>
          </a:prstGeom>
          <a:noFill/>
        </p:spPr>
        <p:txBody>
          <a:bodyPr wrap="square" rtlCol="0">
            <a:spAutoFit/>
          </a:bodyPr>
          <a:lstStyle/>
          <a:p>
            <a:r>
              <a:rPr lang="tr-TR" sz="2000" b="1" dirty="0" smtClean="0"/>
              <a:t>Tunceli-Munzur Çayı</a:t>
            </a:r>
          </a:p>
          <a:p>
            <a:endParaRPr lang="tr-TR" sz="2000" dirty="0"/>
          </a:p>
          <a:p>
            <a:r>
              <a:rPr lang="tr-TR" sz="2000" dirty="0"/>
              <a:t>Özellikle mayıs ve ağustos ayları arasında yoğun talep gören </a:t>
            </a:r>
            <a:r>
              <a:rPr lang="tr-TR" sz="2000" b="1" dirty="0"/>
              <a:t>Munzur Çayı</a:t>
            </a:r>
            <a:r>
              <a:rPr lang="tr-TR" sz="2000" dirty="0"/>
              <a:t>, yaklaşık 20 kilometrelik parkurunda maceraperestleri ağırlıyor. Munzur Vadisi Milli Parkı’nda bulunan çay ve çevresi muhteşem doğasıyla da büyülüyor.</a:t>
            </a:r>
          </a:p>
        </p:txBody>
      </p:sp>
    </p:spTree>
    <p:extLst>
      <p:ext uri="{BB962C8B-B14F-4D97-AF65-F5344CB8AC3E}">
        <p14:creationId xmlns:p14="http://schemas.microsoft.com/office/powerpoint/2010/main" val="1752102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Metin kutusu 7"/>
          <p:cNvSpPr txBox="1"/>
          <p:nvPr/>
        </p:nvSpPr>
        <p:spPr>
          <a:xfrm>
            <a:off x="1686910" y="3995678"/>
            <a:ext cx="10505090" cy="2862322"/>
          </a:xfrm>
          <a:prstGeom prst="rect">
            <a:avLst/>
          </a:prstGeom>
          <a:noFill/>
        </p:spPr>
        <p:txBody>
          <a:bodyPr wrap="square" rtlCol="0">
            <a:spAutoFit/>
          </a:bodyPr>
          <a:lstStyle/>
          <a:p>
            <a:r>
              <a:rPr lang="tr-TR" sz="2000" b="1" dirty="0" smtClean="0">
                <a:solidFill>
                  <a:srgbClr val="FF0000"/>
                </a:solidFill>
              </a:rPr>
              <a:t>Antalya-Köprü çay</a:t>
            </a:r>
          </a:p>
          <a:p>
            <a:endParaRPr lang="tr-TR" sz="2000" dirty="0" smtClean="0"/>
          </a:p>
          <a:p>
            <a:r>
              <a:rPr lang="tr-TR" sz="2000" i="1" dirty="0"/>
              <a:t>Ülkemizde</a:t>
            </a:r>
            <a:r>
              <a:rPr lang="tr-TR" sz="2000" dirty="0"/>
              <a:t> bilinen turizm açısından en önemli ve en ünlü Rafting yapılan nehirleri arasında </a:t>
            </a:r>
            <a:r>
              <a:rPr lang="tr-TR" sz="2000" dirty="0" smtClean="0"/>
              <a:t>yer </a:t>
            </a:r>
            <a:r>
              <a:rPr lang="tr-TR" sz="2000" dirty="0"/>
              <a:t>almaktadır. Toros dağ eteklerinden doğan ırmağın büyük bir bölümü kayalar içerisinden buz gibi içme suyu olarak çıkar. Köprü Çay üstünde roma döneminde yapıldığı bilinen 2 tarihi öneme sahip köprü bulunmaktadır. 2 köprü arasında orman içerinde kalmış yine roma dönemine ait tarihi kilise kalıntıları bulunmaktadır. Rafting severler için turizm parkuru 14 km dir.14 Km den sonraki alan tehlikeli ve dar geçitler sebebiyle tercih edilmemektedir. </a:t>
            </a:r>
            <a:r>
              <a:rPr lang="tr-TR" sz="2000" i="1" dirty="0"/>
              <a:t>Köprü çay ırmağı</a:t>
            </a:r>
            <a:r>
              <a:rPr lang="tr-TR" sz="2000" dirty="0"/>
              <a:t> Serik ilçesinden geçerek Akdeniz’e dökülür.</a:t>
            </a:r>
          </a:p>
        </p:txBody>
      </p:sp>
    </p:spTree>
    <p:extLst>
      <p:ext uri="{BB962C8B-B14F-4D97-AF65-F5344CB8AC3E}">
        <p14:creationId xmlns:p14="http://schemas.microsoft.com/office/powerpoint/2010/main" val="2350593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324" y="0"/>
            <a:ext cx="12192000" cy="6858000"/>
          </a:xfrm>
          <a:prstGeom prst="rect">
            <a:avLst/>
          </a:prstGeom>
        </p:spPr>
      </p:pic>
      <p:sp>
        <p:nvSpPr>
          <p:cNvPr id="8" name="Metin kutusu 7"/>
          <p:cNvSpPr txBox="1"/>
          <p:nvPr/>
        </p:nvSpPr>
        <p:spPr>
          <a:xfrm>
            <a:off x="-236484" y="283248"/>
            <a:ext cx="8250622" cy="2554545"/>
          </a:xfrm>
          <a:prstGeom prst="rect">
            <a:avLst/>
          </a:prstGeom>
          <a:noFill/>
        </p:spPr>
        <p:txBody>
          <a:bodyPr wrap="square" rtlCol="0">
            <a:spAutoFit/>
          </a:bodyPr>
          <a:lstStyle/>
          <a:p>
            <a:r>
              <a:rPr lang="tr-TR" sz="2000" dirty="0">
                <a:solidFill>
                  <a:schemeClr val="bg1"/>
                </a:solidFill>
              </a:rPr>
              <a:t>Doğa sporu tutkunlarının yeni yeni keşfettikleri </a:t>
            </a:r>
            <a:r>
              <a:rPr lang="tr-TR" sz="2000" b="1" dirty="0" smtClean="0">
                <a:solidFill>
                  <a:schemeClr val="bg1"/>
                </a:solidFill>
              </a:rPr>
              <a:t>Denizli-</a:t>
            </a:r>
            <a:r>
              <a:rPr lang="tr-TR" sz="2000" b="1" dirty="0" err="1" smtClean="0">
                <a:solidFill>
                  <a:schemeClr val="bg1"/>
                </a:solidFill>
              </a:rPr>
              <a:t>Bekili</a:t>
            </a:r>
            <a:r>
              <a:rPr lang="tr-TR" sz="2000" b="1" dirty="0" smtClean="0">
                <a:solidFill>
                  <a:schemeClr val="bg1"/>
                </a:solidFill>
              </a:rPr>
              <a:t> Deresi</a:t>
            </a:r>
          </a:p>
          <a:p>
            <a:endParaRPr lang="tr-TR" sz="2000" dirty="0" smtClean="0">
              <a:solidFill>
                <a:schemeClr val="bg1"/>
              </a:solidFill>
            </a:endParaRPr>
          </a:p>
          <a:p>
            <a:r>
              <a:rPr lang="tr-TR" sz="2000" dirty="0">
                <a:solidFill>
                  <a:schemeClr val="bg1"/>
                </a:solidFill>
              </a:rPr>
              <a:t>Parkur 9.5 kilometredir. Yılın her ayı rafting yapma olanağı tanıyan </a:t>
            </a:r>
            <a:r>
              <a:rPr lang="tr-TR" sz="2000" dirty="0" err="1">
                <a:solidFill>
                  <a:schemeClr val="bg1"/>
                </a:solidFill>
              </a:rPr>
              <a:t>Bekili</a:t>
            </a:r>
            <a:r>
              <a:rPr lang="tr-TR" sz="2000" dirty="0">
                <a:solidFill>
                  <a:schemeClr val="bg1"/>
                </a:solidFill>
              </a:rPr>
              <a:t> deresi 3-4 zorluk derecesine sahiptir ve 2 saatte kat edilir. Su debisi saniyede 25 metreküpten fazla olduğu zaman rafting yapmak tehlikeli hale gelebiliyor. Parkurun başladığı bölgede 5 kilometre uzunluğunda Mangırın kısık Kanyonu yer almakta. Amatörler için uygun olan Çal Parkuru da yaklaşık 2 saatte tamamlanabiliyor.</a:t>
            </a:r>
          </a:p>
        </p:txBody>
      </p:sp>
    </p:spTree>
    <p:extLst>
      <p:ext uri="{BB962C8B-B14F-4D97-AF65-F5344CB8AC3E}">
        <p14:creationId xmlns:p14="http://schemas.microsoft.com/office/powerpoint/2010/main" val="2038897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Metin kutusu 7"/>
          <p:cNvSpPr txBox="1"/>
          <p:nvPr/>
        </p:nvSpPr>
        <p:spPr>
          <a:xfrm>
            <a:off x="0" y="3641834"/>
            <a:ext cx="10089931" cy="2862322"/>
          </a:xfrm>
          <a:prstGeom prst="rect">
            <a:avLst/>
          </a:prstGeom>
          <a:noFill/>
        </p:spPr>
        <p:txBody>
          <a:bodyPr wrap="square" rtlCol="0">
            <a:spAutoFit/>
          </a:bodyPr>
          <a:lstStyle/>
          <a:p>
            <a:r>
              <a:rPr lang="tr-TR" sz="2000" dirty="0" smtClean="0"/>
              <a:t>Profesyonellerin Tercihi </a:t>
            </a:r>
            <a:r>
              <a:rPr lang="tr-TR" sz="2000" b="1" dirty="0" smtClean="0"/>
              <a:t>Kayseri-</a:t>
            </a:r>
            <a:r>
              <a:rPr lang="tr-TR" sz="2000" b="1" dirty="0" err="1" smtClean="0"/>
              <a:t>Zamantı</a:t>
            </a:r>
            <a:r>
              <a:rPr lang="tr-TR" sz="2000" b="1" dirty="0" smtClean="0"/>
              <a:t> Irmağı</a:t>
            </a:r>
          </a:p>
          <a:p>
            <a:endParaRPr lang="tr-TR" sz="2000" b="1" dirty="0" smtClean="0"/>
          </a:p>
          <a:p>
            <a:r>
              <a:rPr lang="tr-TR" sz="2000" dirty="0"/>
              <a:t>Kayseri’nin Yahyalı ilçesi sınırları içinde. 21 kilometrelik bölümü rafting için elverişli. Ancak 13 kilometrelik bölümü kullanılıyor. Zorluk derecelerine göre 8 parkurdan oluşuyor. Daha çok profesyoneller tercih ediyor. </a:t>
            </a:r>
            <a:r>
              <a:rPr lang="tr-TR" sz="2000" dirty="0" err="1"/>
              <a:t>Değirmenocağı</a:t>
            </a:r>
            <a:r>
              <a:rPr lang="tr-TR" sz="2000" dirty="0"/>
              <a:t> ve </a:t>
            </a:r>
            <a:r>
              <a:rPr lang="tr-TR" sz="2000" dirty="0" err="1"/>
              <a:t>Yerköprü</a:t>
            </a:r>
            <a:r>
              <a:rPr lang="tr-TR" sz="2000" dirty="0"/>
              <a:t> mevkileri en zor parkur olarak biliniyor. Toplam parkur, yaklaşık 2 saate tamamlanıyor. Kar sularının erimesine bağlı olarak mayıs ve haziran aylarının tamamında ve temmuzun ilk iki haftasında rafting yapılabiliyor. Bölgeye daha çok yerli turist geliyor. Kapuzbaşı takım şelaleleri, Yedigöller, </a:t>
            </a:r>
            <a:r>
              <a:rPr lang="tr-TR" sz="2000" dirty="0" err="1"/>
              <a:t>Derebağ</a:t>
            </a:r>
            <a:r>
              <a:rPr lang="tr-TR" sz="2000" dirty="0"/>
              <a:t> </a:t>
            </a:r>
            <a:r>
              <a:rPr lang="tr-TR" sz="2000" dirty="0" err="1"/>
              <a:t>şelaleri</a:t>
            </a:r>
            <a:r>
              <a:rPr lang="tr-TR" sz="2000" dirty="0"/>
              <a:t>, Aladağlar, Hacer ormanları, Aksu kanyonu, </a:t>
            </a:r>
            <a:r>
              <a:rPr lang="tr-TR" sz="2000" dirty="0" err="1"/>
              <a:t>Zamantı</a:t>
            </a:r>
            <a:r>
              <a:rPr lang="tr-TR" sz="2000" dirty="0"/>
              <a:t> kanyonu çevrede görülebilecek yerler.</a:t>
            </a:r>
            <a:endParaRPr lang="tr-TR" sz="2000" b="1" dirty="0"/>
          </a:p>
        </p:txBody>
      </p:sp>
    </p:spTree>
    <p:extLst>
      <p:ext uri="{BB962C8B-B14F-4D97-AF65-F5344CB8AC3E}">
        <p14:creationId xmlns:p14="http://schemas.microsoft.com/office/powerpoint/2010/main" val="538047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93473"/>
          </a:xfrm>
          <a:prstGeom prst="rect">
            <a:avLst/>
          </a:prstGeom>
        </p:spPr>
      </p:pic>
      <p:sp>
        <p:nvSpPr>
          <p:cNvPr id="10" name="Metin kutusu 9"/>
          <p:cNvSpPr txBox="1"/>
          <p:nvPr/>
        </p:nvSpPr>
        <p:spPr>
          <a:xfrm>
            <a:off x="223344" y="4635063"/>
            <a:ext cx="11745310" cy="2554545"/>
          </a:xfrm>
          <a:prstGeom prst="rect">
            <a:avLst/>
          </a:prstGeom>
          <a:noFill/>
        </p:spPr>
        <p:txBody>
          <a:bodyPr wrap="square" rtlCol="0">
            <a:spAutoFit/>
          </a:bodyPr>
          <a:lstStyle/>
          <a:p>
            <a:r>
              <a:rPr lang="tr-TR" sz="2000" b="1" dirty="0" smtClean="0"/>
              <a:t>Artvin-</a:t>
            </a:r>
            <a:r>
              <a:rPr lang="tr-TR" sz="2000" b="1" dirty="0" err="1" smtClean="0"/>
              <a:t>Berhal</a:t>
            </a:r>
            <a:r>
              <a:rPr lang="tr-TR" sz="2000" b="1" dirty="0" smtClean="0"/>
              <a:t> Çayı</a:t>
            </a:r>
          </a:p>
          <a:p>
            <a:endParaRPr lang="tr-TR" sz="2000" b="1" dirty="0"/>
          </a:p>
          <a:p>
            <a:r>
              <a:rPr lang="tr-TR" sz="2000" dirty="0"/>
              <a:t>Artvin’de bulunan </a:t>
            </a:r>
            <a:r>
              <a:rPr lang="tr-TR" sz="2000" dirty="0" err="1"/>
              <a:t>Barhal</a:t>
            </a:r>
            <a:r>
              <a:rPr lang="tr-TR" sz="2000" dirty="0"/>
              <a:t> Çayı parkuru 18 kilometre uzunluğa sahip. Zorluk derecelerine göre 4 parkuru var. Mayıs, haziran ve temmuz en çok rağbet gören aylar. </a:t>
            </a:r>
            <a:r>
              <a:rPr lang="tr-TR" sz="2000" dirty="0" err="1"/>
              <a:t>Barhal</a:t>
            </a:r>
            <a:r>
              <a:rPr lang="tr-TR" sz="2000" dirty="0"/>
              <a:t> Çayı’nın bulunduğu yer, bölgenin turizm alanlarından biri aynı zamanda. Çayın çevresinde tarihi Gürcü kiliseleri ve kaleleri var. Trekking yapılabilecek alanlar mevcut. Mayıs-haziran dönemlerinde Avusturya White </a:t>
            </a:r>
            <a:r>
              <a:rPr lang="tr-TR" sz="2000" dirty="0" err="1"/>
              <a:t>Water</a:t>
            </a:r>
            <a:r>
              <a:rPr lang="tr-TR" sz="2000" dirty="0"/>
              <a:t> Rafting Kulübü üyeleri ile çok sayıda İsrailli gelip rafting yapıyor. Zaman zaman rafting için turlar da düzenleniyor.</a:t>
            </a:r>
            <a:br>
              <a:rPr lang="tr-TR" sz="2000" dirty="0"/>
            </a:br>
            <a:endParaRPr lang="tr-TR" sz="2000" b="1" dirty="0"/>
          </a:p>
        </p:txBody>
      </p:sp>
    </p:spTree>
    <p:extLst>
      <p:ext uri="{BB962C8B-B14F-4D97-AF65-F5344CB8AC3E}">
        <p14:creationId xmlns:p14="http://schemas.microsoft.com/office/powerpoint/2010/main" val="2019721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871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RAFTİNG NEDİR?</a:t>
            </a:r>
            <a:endParaRPr lang="tr-TR" dirty="0">
              <a:solidFill>
                <a:srgbClr val="FF0000"/>
              </a:solidFill>
            </a:endParaRPr>
          </a:p>
        </p:txBody>
      </p:sp>
      <p:sp>
        <p:nvSpPr>
          <p:cNvPr id="3" name="İçerik Yer Tutucusu 2"/>
          <p:cNvSpPr>
            <a:spLocks noGrp="1"/>
          </p:cNvSpPr>
          <p:nvPr>
            <p:ph idx="1"/>
          </p:nvPr>
        </p:nvSpPr>
        <p:spPr/>
        <p:txBody>
          <a:bodyPr/>
          <a:lstStyle/>
          <a:p>
            <a:pPr marL="457200" lvl="1" indent="0">
              <a:buNone/>
            </a:pPr>
            <a:r>
              <a:rPr lang="tr-TR" dirty="0" smtClean="0"/>
              <a:t>	Rafting </a:t>
            </a:r>
            <a:r>
              <a:rPr lang="tr-TR" dirty="0"/>
              <a:t>dünyanın dört bir yanındaki ekstrem spor seven </a:t>
            </a:r>
            <a:r>
              <a:rPr lang="tr-TR" dirty="0" smtClean="0"/>
              <a:t>adrenalin tutkunlarının </a:t>
            </a:r>
            <a:r>
              <a:rPr lang="tr-TR" dirty="0"/>
              <a:t>listesinde üst sıralarda yer alan heyecan verici aktivitedir. </a:t>
            </a:r>
            <a:endParaRPr lang="tr-TR" dirty="0" smtClean="0"/>
          </a:p>
          <a:p>
            <a:pPr marL="457200" lvl="1" indent="0">
              <a:buNone/>
            </a:pPr>
            <a:r>
              <a:rPr lang="tr-TR" dirty="0"/>
              <a:t>	</a:t>
            </a:r>
            <a:r>
              <a:rPr lang="tr-TR" dirty="0" smtClean="0"/>
              <a:t>Debisi </a:t>
            </a:r>
            <a:r>
              <a:rPr lang="tr-TR" dirty="0"/>
              <a:t>ve akış hızı yüksek olan akarsularda </a:t>
            </a:r>
            <a:r>
              <a:rPr lang="tr-TR" dirty="0" err="1"/>
              <a:t>raft</a:t>
            </a:r>
            <a:r>
              <a:rPr lang="tr-TR" dirty="0"/>
              <a:t> denilen botlarla yapılan ekstrem bir su sporudur. Rafting ismi, İngilizce kelime anlamı “sal” olan “</a:t>
            </a:r>
            <a:r>
              <a:rPr lang="tr-TR" dirty="0" err="1"/>
              <a:t>raft”tan</a:t>
            </a:r>
            <a:r>
              <a:rPr lang="tr-TR" dirty="0"/>
              <a:t> gelir. Hızla ve delice akan akarsulara karşı devrilmemek ya da alabora olmamak için verilen mücadele bu sporun temelini oluşturur. </a:t>
            </a:r>
            <a:endParaRPr lang="tr-TR" dirty="0" smtClean="0"/>
          </a:p>
          <a:p>
            <a:endParaRPr lang="tr-TR" dirty="0"/>
          </a:p>
        </p:txBody>
      </p:sp>
    </p:spTree>
    <p:extLst>
      <p:ext uri="{BB962C8B-B14F-4D97-AF65-F5344CB8AC3E}">
        <p14:creationId xmlns:p14="http://schemas.microsoft.com/office/powerpoint/2010/main" val="2909751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NASIL YAPILIR?</a:t>
            </a:r>
            <a:endParaRPr lang="tr-TR" dirty="0">
              <a:solidFill>
                <a:srgbClr val="FF0000"/>
              </a:solidFill>
            </a:endParaRPr>
          </a:p>
        </p:txBody>
      </p:sp>
      <p:sp>
        <p:nvSpPr>
          <p:cNvPr id="3" name="İçerik Yer Tutucusu 2"/>
          <p:cNvSpPr>
            <a:spLocks noGrp="1"/>
          </p:cNvSpPr>
          <p:nvPr>
            <p:ph idx="1"/>
          </p:nvPr>
        </p:nvSpPr>
        <p:spPr/>
        <p:txBody>
          <a:bodyPr/>
          <a:lstStyle/>
          <a:p>
            <a:pPr marL="0" indent="0">
              <a:buNone/>
            </a:pPr>
            <a:r>
              <a:rPr lang="tr-TR" dirty="0" smtClean="0"/>
              <a:t>	Bir </a:t>
            </a:r>
            <a:r>
              <a:rPr lang="tr-TR" dirty="0"/>
              <a:t>rehber ya da eğitmenin önderliğinde bot ile akarsu yatağı üzerinde gerçekleştirilen bir takım oyunudur. En az 4, en fazla 12 kişilik ekip botun iki yanında yerlerini alarak kürek çeker. Rehber bu ekibi yönlendirir ve ön tarafta yer alarak botun kayalıklara çarpmasını önlemek için gruba direktif verir. Kılavuzlardan; iyi eğitimli olmaları ve rafting yapılan su yatağını çok iyi biliyor olmaları beklenir. </a:t>
            </a:r>
          </a:p>
        </p:txBody>
      </p:sp>
    </p:spTree>
    <p:extLst>
      <p:ext uri="{BB962C8B-B14F-4D97-AF65-F5344CB8AC3E}">
        <p14:creationId xmlns:p14="http://schemas.microsoft.com/office/powerpoint/2010/main" val="2426189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8"/>
          <p:cNvSpPr>
            <a:spLocks noGrp="1"/>
          </p:cNvSpPr>
          <p:nvPr>
            <p:ph sz="quarter" idx="4"/>
          </p:nvPr>
        </p:nvSpPr>
        <p:spPr/>
        <p:txBody>
          <a:bodyPr/>
          <a:lstStyle/>
          <a:p>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1" name="Dikdörtgen 10"/>
          <p:cNvSpPr/>
          <p:nvPr/>
        </p:nvSpPr>
        <p:spPr>
          <a:xfrm>
            <a:off x="6003630" y="2967335"/>
            <a:ext cx="184730" cy="923330"/>
          </a:xfrm>
          <a:prstGeom prst="rect">
            <a:avLst/>
          </a:prstGeom>
          <a:noFill/>
        </p:spPr>
        <p:txBody>
          <a:bodyPr wrap="none" lIns="91440" tIns="45720" rIns="91440" bIns="45720">
            <a:spAutoFit/>
          </a:bodyPr>
          <a:lstStyle/>
          <a:p>
            <a:pPr algn="ctr"/>
            <a:endParaRPr lang="tr-TR"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14" name="Metin kutusu 13"/>
          <p:cNvSpPr txBox="1"/>
          <p:nvPr/>
        </p:nvSpPr>
        <p:spPr>
          <a:xfrm>
            <a:off x="189186" y="4382814"/>
            <a:ext cx="11603421" cy="2523768"/>
          </a:xfrm>
          <a:prstGeom prst="rect">
            <a:avLst/>
          </a:prstGeom>
          <a:noFill/>
        </p:spPr>
        <p:txBody>
          <a:bodyPr wrap="square" rtlCol="0">
            <a:spAutoFit/>
          </a:bodyPr>
          <a:lstStyle/>
          <a:p>
            <a:r>
              <a:rPr lang="tr-TR" sz="2000" b="1" dirty="0">
                <a:solidFill>
                  <a:srgbClr val="FF0000"/>
                </a:solidFill>
              </a:rPr>
              <a:t>Türkiye’nin En Çılgın Nehri: </a:t>
            </a:r>
            <a:r>
              <a:rPr lang="tr-TR" sz="2000" b="1" dirty="0" smtClean="0">
                <a:solidFill>
                  <a:srgbClr val="FF0000"/>
                </a:solidFill>
              </a:rPr>
              <a:t>Artvin-Çoruh</a:t>
            </a:r>
            <a:endParaRPr lang="tr-TR" sz="2000" b="1" dirty="0">
              <a:solidFill>
                <a:srgbClr val="FF0000"/>
              </a:solidFill>
            </a:endParaRPr>
          </a:p>
          <a:p>
            <a:endParaRPr lang="tr-TR" sz="2000" dirty="0"/>
          </a:p>
          <a:p>
            <a:r>
              <a:rPr lang="tr-TR" sz="2000" dirty="0"/>
              <a:t>Türkiye’de rafting denilince akla gelen ilk akarsu Çoruh’tur. Dünyanın en hızlı akan nehirleri arasında bulunan Çoruh, bu özelliği ile rafting sporunun gözdesi.169 kilometrelik parkuru ve gürül gürül akan suları ile hayran olacağınız bu nehirde, birçok balık çeşidi ve kano yapma imkanı da bulunuyor. 1993 yılında Dünya Rafting Şampiyonası’na ev sahipliği yaptığını ayrıca belirtmek isteriz. Hazır Artvin’e gelmişken Kaçkar Dağları’nda trekking yapmayı da unutmayın.</a:t>
            </a:r>
          </a:p>
          <a:p>
            <a:endParaRPr lang="tr-TR" dirty="0"/>
          </a:p>
        </p:txBody>
      </p:sp>
    </p:spTree>
    <p:extLst>
      <p:ext uri="{BB962C8B-B14F-4D97-AF65-F5344CB8AC3E}">
        <p14:creationId xmlns:p14="http://schemas.microsoft.com/office/powerpoint/2010/main" val="1817333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45101"/>
          </a:xfrm>
          <a:prstGeom prst="rect">
            <a:avLst/>
          </a:prstGeom>
        </p:spPr>
      </p:pic>
      <p:sp>
        <p:nvSpPr>
          <p:cNvPr id="8" name="Metin kutusu 7"/>
          <p:cNvSpPr txBox="1"/>
          <p:nvPr/>
        </p:nvSpPr>
        <p:spPr>
          <a:xfrm>
            <a:off x="325820" y="4303455"/>
            <a:ext cx="11540359" cy="2554545"/>
          </a:xfrm>
          <a:prstGeom prst="rect">
            <a:avLst/>
          </a:prstGeom>
          <a:noFill/>
        </p:spPr>
        <p:txBody>
          <a:bodyPr wrap="square" rtlCol="0">
            <a:spAutoFit/>
          </a:bodyPr>
          <a:lstStyle/>
          <a:p>
            <a:r>
              <a:rPr lang="tr-TR" sz="2000" b="1" dirty="0" err="1">
                <a:solidFill>
                  <a:srgbClr val="FF0000"/>
                </a:solidFill>
              </a:rPr>
              <a:t>Ayder</a:t>
            </a:r>
            <a:r>
              <a:rPr lang="tr-TR" sz="2000" b="1" dirty="0">
                <a:solidFill>
                  <a:srgbClr val="FF0000"/>
                </a:solidFill>
              </a:rPr>
              <a:t> Yaylası Kadar Büyüleyici: </a:t>
            </a:r>
            <a:r>
              <a:rPr lang="tr-TR" sz="2000" b="1" dirty="0" smtClean="0">
                <a:solidFill>
                  <a:srgbClr val="FF0000"/>
                </a:solidFill>
              </a:rPr>
              <a:t>Rize-Fırtına Deresi</a:t>
            </a:r>
          </a:p>
          <a:p>
            <a:endParaRPr lang="tr-TR" sz="2000" dirty="0">
              <a:solidFill>
                <a:srgbClr val="FF0000"/>
              </a:solidFill>
            </a:endParaRPr>
          </a:p>
          <a:p>
            <a:r>
              <a:rPr lang="tr-TR" sz="2000" dirty="0"/>
              <a:t>Dünya Doğayı Koruma Vakfı (WWF) tarafından </a:t>
            </a:r>
            <a:r>
              <a:rPr lang="tr-TR" sz="2000" b="1" dirty="0"/>
              <a:t>“Korunması Gereken Yerler”</a:t>
            </a:r>
            <a:r>
              <a:rPr lang="tr-TR" sz="2000" dirty="0"/>
              <a:t> kategorisine alınan müthiş bir doğal güzellik burası. 23 kilometrelik parkuru ile macera severlere keyifli anlar yaşatan Fırtına Deresi, Fırtına Vadisi-</a:t>
            </a:r>
            <a:r>
              <a:rPr lang="tr-TR" sz="2000" dirty="0" err="1"/>
              <a:t>Ayder</a:t>
            </a:r>
            <a:r>
              <a:rPr lang="tr-TR" sz="2000" dirty="0"/>
              <a:t> Yaylası’nda bulunuyor. Türkiye Rafting Şampiyonası’na ev sahipliği yapan bu derenin ünü her geçen gün tüm dünyaya yayılıyor. Mayıs ve haziran aylarında tercih edilen, ortalama 1 saatte tamamlanan </a:t>
            </a:r>
            <a:r>
              <a:rPr lang="tr-TR" sz="2000" b="1" dirty="0"/>
              <a:t>Fırtına Deresi rafting parkuru</a:t>
            </a:r>
            <a:r>
              <a:rPr lang="tr-TR" sz="2000" dirty="0"/>
              <a:t>, çevresinde bulunan muhteşem güzelliklerle aklınızdan hiç çıkmayacak.</a:t>
            </a:r>
          </a:p>
        </p:txBody>
      </p:sp>
    </p:spTree>
    <p:extLst>
      <p:ext uri="{BB962C8B-B14F-4D97-AF65-F5344CB8AC3E}">
        <p14:creationId xmlns:p14="http://schemas.microsoft.com/office/powerpoint/2010/main" val="2840244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Metin kutusu 7"/>
          <p:cNvSpPr txBox="1"/>
          <p:nvPr/>
        </p:nvSpPr>
        <p:spPr>
          <a:xfrm>
            <a:off x="152400" y="4335517"/>
            <a:ext cx="11887200" cy="2831544"/>
          </a:xfrm>
          <a:prstGeom prst="rect">
            <a:avLst/>
          </a:prstGeom>
          <a:noFill/>
        </p:spPr>
        <p:txBody>
          <a:bodyPr wrap="square" rtlCol="0">
            <a:spAutoFit/>
          </a:bodyPr>
          <a:lstStyle/>
          <a:p>
            <a:r>
              <a:rPr lang="tr-TR" sz="2000" b="1" dirty="0">
                <a:solidFill>
                  <a:srgbClr val="FF0000"/>
                </a:solidFill>
              </a:rPr>
              <a:t>En Turistik Rafting Rotası: </a:t>
            </a:r>
            <a:r>
              <a:rPr lang="tr-TR" sz="2000" b="1" dirty="0" smtClean="0">
                <a:solidFill>
                  <a:srgbClr val="FF0000"/>
                </a:solidFill>
              </a:rPr>
              <a:t>Muğla-Dalaman Çayı</a:t>
            </a:r>
          </a:p>
          <a:p>
            <a:endParaRPr lang="tr-TR" sz="2000" dirty="0">
              <a:solidFill>
                <a:srgbClr val="FF0000"/>
              </a:solidFill>
            </a:endParaRPr>
          </a:p>
          <a:p>
            <a:r>
              <a:rPr lang="tr-TR" sz="2000" dirty="0"/>
              <a:t>Karadeniz’den kopup Ege’ye geliyoruz. Belirttiğimiz gibi, Türkiye’nin birçok nehri rafting sporuna uygun. Bunlardan en önemlisi ve en rağbet göreni, Muğla’da bulunan Dalaman Çayı. 12 kilometre olan parkur, yaklaşık 2 saatte tamamlanıyor. Parkur zorluk derecesine göre iki etaba ayrılıyor. İlk etap acemi raftingcilere hitap ederken, ikinci etap deneyimli sporcuların tercihi oluyor. Fethiye, Marmaris ve Bodrum gibi turistik yerlere çok yakın olan Dalaman Çayı, yılın her mevsiminde bu spora elverişli durumda. Ege tatiliniz sırasında </a:t>
            </a:r>
            <a:r>
              <a:rPr lang="tr-TR" sz="2000" b="1" dirty="0"/>
              <a:t>Dalaman rafting turlarına</a:t>
            </a:r>
            <a:r>
              <a:rPr lang="tr-TR" sz="2000" dirty="0"/>
              <a:t> katılmadan tatilinizi sonlandırmayın.</a:t>
            </a:r>
          </a:p>
          <a:p>
            <a:endParaRPr lang="tr-TR" dirty="0"/>
          </a:p>
        </p:txBody>
      </p:sp>
    </p:spTree>
    <p:extLst>
      <p:ext uri="{BB962C8B-B14F-4D97-AF65-F5344CB8AC3E}">
        <p14:creationId xmlns:p14="http://schemas.microsoft.com/office/powerpoint/2010/main" val="159492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Metin kutusu 7"/>
          <p:cNvSpPr txBox="1"/>
          <p:nvPr/>
        </p:nvSpPr>
        <p:spPr>
          <a:xfrm>
            <a:off x="286407" y="315311"/>
            <a:ext cx="11619186" cy="2523768"/>
          </a:xfrm>
          <a:prstGeom prst="rect">
            <a:avLst/>
          </a:prstGeom>
          <a:noFill/>
        </p:spPr>
        <p:txBody>
          <a:bodyPr wrap="square" rtlCol="0">
            <a:spAutoFit/>
          </a:bodyPr>
          <a:lstStyle/>
          <a:p>
            <a:r>
              <a:rPr lang="tr-TR" sz="2000" b="1" dirty="0">
                <a:solidFill>
                  <a:srgbClr val="FF0000"/>
                </a:solidFill>
              </a:rPr>
              <a:t>Hafta Sonu Rafting Keyfi Melen’de </a:t>
            </a:r>
            <a:r>
              <a:rPr lang="tr-TR" sz="2000" b="1" dirty="0" smtClean="0">
                <a:solidFill>
                  <a:srgbClr val="FF0000"/>
                </a:solidFill>
              </a:rPr>
              <a:t>Yapılır</a:t>
            </a:r>
          </a:p>
          <a:p>
            <a:endParaRPr lang="tr-TR" sz="2000" dirty="0"/>
          </a:p>
          <a:p>
            <a:r>
              <a:rPr lang="tr-TR" sz="2000" dirty="0"/>
              <a:t>Düzce’de bulunan Melen Çayı, İstanbul ve Ankara’ya 2.5 saatlik mesafede olduğu için bu şehirlerde yaşayan macera severlerin günübirlik tercihleri arasında yer alıyor. Bahar aylarında kalabalıklaşan çayda, </a:t>
            </a:r>
            <a:r>
              <a:rPr lang="tr-TR" sz="2000" b="1" dirty="0"/>
              <a:t>16 kilometrelik</a:t>
            </a:r>
            <a:r>
              <a:rPr lang="tr-TR" sz="2000" dirty="0"/>
              <a:t> parkur bulunuyor. Parkurda rafting yaklaşık 1,5 saat kadar sürüyor ve pistin zorluk derecesi 3 olarak sınıflandırılıyor. Bir hafta sonu planlarınızı Melen’e yönelik yapmak sizin için harika bir değişiklik olacaktır.</a:t>
            </a:r>
          </a:p>
          <a:p>
            <a:endParaRPr lang="tr-TR" dirty="0"/>
          </a:p>
        </p:txBody>
      </p:sp>
    </p:spTree>
    <p:extLst>
      <p:ext uri="{BB962C8B-B14F-4D97-AF65-F5344CB8AC3E}">
        <p14:creationId xmlns:p14="http://schemas.microsoft.com/office/powerpoint/2010/main" val="800454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Metin kutusu 7"/>
          <p:cNvSpPr txBox="1"/>
          <p:nvPr/>
        </p:nvSpPr>
        <p:spPr>
          <a:xfrm>
            <a:off x="4955627" y="110359"/>
            <a:ext cx="7236373" cy="3477875"/>
          </a:xfrm>
          <a:prstGeom prst="rect">
            <a:avLst/>
          </a:prstGeom>
          <a:noFill/>
        </p:spPr>
        <p:txBody>
          <a:bodyPr wrap="square" rtlCol="0">
            <a:spAutoFit/>
          </a:bodyPr>
          <a:lstStyle/>
          <a:p>
            <a:r>
              <a:rPr lang="tr-TR" sz="2000" b="1" dirty="0" smtClean="0"/>
              <a:t>Acemilere Uygun Rize-İkizdere Nehri</a:t>
            </a:r>
            <a:r>
              <a:rPr lang="tr-TR" sz="2000" dirty="0">
                <a:solidFill>
                  <a:schemeClr val="bg1"/>
                </a:solidFill>
              </a:rPr>
              <a:t/>
            </a:r>
            <a:br>
              <a:rPr lang="tr-TR" sz="2000" dirty="0">
                <a:solidFill>
                  <a:schemeClr val="bg1"/>
                </a:solidFill>
              </a:rPr>
            </a:br>
            <a:r>
              <a:rPr lang="tr-TR" sz="2000" dirty="0">
                <a:solidFill>
                  <a:schemeClr val="bg1"/>
                </a:solidFill>
              </a:rPr>
              <a:t/>
            </a:r>
            <a:br>
              <a:rPr lang="tr-TR" sz="2000" dirty="0">
                <a:solidFill>
                  <a:schemeClr val="bg1"/>
                </a:solidFill>
              </a:rPr>
            </a:br>
            <a:r>
              <a:rPr lang="tr-TR" sz="2000" dirty="0">
                <a:solidFill>
                  <a:schemeClr val="bg1"/>
                </a:solidFill>
              </a:rPr>
              <a:t>Rize’deki İkizdere Nehri, toplam 25 kilometrelik bir parkura sahip. Zorluk derecelerine göre 3 parkuru var. En çok mayıs ve haziran aylarında rağbet görüyor. Nehirde çeşitli yöresel yarışmalar da düzenleniyor. En son Rize Valilik Rafting Şampiyonası yapıldı. Çevresinde ünlü </a:t>
            </a:r>
            <a:r>
              <a:rPr lang="tr-TR" sz="2000" dirty="0" err="1">
                <a:solidFill>
                  <a:schemeClr val="bg1"/>
                </a:solidFill>
              </a:rPr>
              <a:t>Anzer</a:t>
            </a:r>
            <a:r>
              <a:rPr lang="tr-TR" sz="2000" dirty="0">
                <a:solidFill>
                  <a:schemeClr val="bg1"/>
                </a:solidFill>
              </a:rPr>
              <a:t> balının üretildiği </a:t>
            </a:r>
            <a:r>
              <a:rPr lang="tr-TR" sz="2000" dirty="0" err="1">
                <a:solidFill>
                  <a:schemeClr val="bg1"/>
                </a:solidFill>
              </a:rPr>
              <a:t>Anzer</a:t>
            </a:r>
            <a:r>
              <a:rPr lang="tr-TR" sz="2000" dirty="0">
                <a:solidFill>
                  <a:schemeClr val="bg1"/>
                </a:solidFill>
              </a:rPr>
              <a:t> Yaylası var. Ayrıca </a:t>
            </a:r>
            <a:r>
              <a:rPr lang="tr-TR" sz="2000" dirty="0" err="1">
                <a:solidFill>
                  <a:schemeClr val="bg1"/>
                </a:solidFill>
              </a:rPr>
              <a:t>Cimil</a:t>
            </a:r>
            <a:r>
              <a:rPr lang="tr-TR" sz="2000" dirty="0">
                <a:solidFill>
                  <a:schemeClr val="bg1"/>
                </a:solidFill>
              </a:rPr>
              <a:t>, </a:t>
            </a:r>
            <a:r>
              <a:rPr lang="tr-TR" sz="2000" dirty="0" err="1">
                <a:solidFill>
                  <a:schemeClr val="bg1"/>
                </a:solidFill>
              </a:rPr>
              <a:t>Ovit</a:t>
            </a:r>
            <a:r>
              <a:rPr lang="tr-TR" sz="2000" dirty="0">
                <a:solidFill>
                  <a:schemeClr val="bg1"/>
                </a:solidFill>
              </a:rPr>
              <a:t> ve </a:t>
            </a:r>
            <a:r>
              <a:rPr lang="tr-TR" sz="2000" dirty="0" err="1">
                <a:solidFill>
                  <a:schemeClr val="bg1"/>
                </a:solidFill>
              </a:rPr>
              <a:t>Kabahor</a:t>
            </a:r>
            <a:r>
              <a:rPr lang="tr-TR" sz="2000" dirty="0">
                <a:solidFill>
                  <a:schemeClr val="bg1"/>
                </a:solidFill>
              </a:rPr>
              <a:t> gibi çok tercih edilen yaylalara da buradan gidiliyor. Profesyonel raftingcilerin </a:t>
            </a:r>
            <a:r>
              <a:rPr lang="tr-TR" sz="2000" dirty="0" err="1">
                <a:solidFill>
                  <a:schemeClr val="bg1"/>
                </a:solidFill>
              </a:rPr>
              <a:t>yanısıra</a:t>
            </a:r>
            <a:r>
              <a:rPr lang="tr-TR" sz="2000" dirty="0">
                <a:solidFill>
                  <a:schemeClr val="bg1"/>
                </a:solidFill>
              </a:rPr>
              <a:t> yeni başlayanlar için de ideal. Ancak seyahat acenteleri tarafından tur düzenlenmiyor. Parkur ortalama 1,5 saatte tamamlanıyor.</a:t>
            </a:r>
          </a:p>
        </p:txBody>
      </p:sp>
    </p:spTree>
    <p:extLst>
      <p:ext uri="{BB962C8B-B14F-4D97-AF65-F5344CB8AC3E}">
        <p14:creationId xmlns:p14="http://schemas.microsoft.com/office/powerpoint/2010/main" val="2228506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Metin kutusu 7"/>
          <p:cNvSpPr txBox="1"/>
          <p:nvPr/>
        </p:nvSpPr>
        <p:spPr>
          <a:xfrm>
            <a:off x="3736427" y="4549676"/>
            <a:ext cx="7252138" cy="2523768"/>
          </a:xfrm>
          <a:prstGeom prst="rect">
            <a:avLst/>
          </a:prstGeom>
          <a:noFill/>
        </p:spPr>
        <p:txBody>
          <a:bodyPr wrap="square" rtlCol="0">
            <a:spAutoFit/>
          </a:bodyPr>
          <a:lstStyle/>
          <a:p>
            <a:r>
              <a:rPr lang="tr-TR" sz="2000" b="1" dirty="0">
                <a:solidFill>
                  <a:srgbClr val="FF0000"/>
                </a:solidFill>
              </a:rPr>
              <a:t>Macerası En Bol Rafting Parkuru Manavgat </a:t>
            </a:r>
            <a:r>
              <a:rPr lang="tr-TR" sz="2000" b="1" dirty="0" smtClean="0">
                <a:solidFill>
                  <a:srgbClr val="FF0000"/>
                </a:solidFill>
              </a:rPr>
              <a:t>Çayı</a:t>
            </a:r>
            <a:endParaRPr lang="tr-TR" sz="2000" b="1" dirty="0">
              <a:solidFill>
                <a:srgbClr val="FF0000"/>
              </a:solidFill>
            </a:endParaRPr>
          </a:p>
          <a:p>
            <a:endParaRPr lang="tr-TR" sz="2000" dirty="0"/>
          </a:p>
          <a:p>
            <a:r>
              <a:rPr lang="tr-TR" sz="2000" dirty="0" smtClean="0"/>
              <a:t>Amatörler </a:t>
            </a:r>
            <a:r>
              <a:rPr lang="tr-TR" sz="2000" dirty="0"/>
              <a:t>için biraz riskli olan Manavgat Çayı, Antalya’nın merkezine ve turistik bölgelerine çok yakın olduğu için oldukça popüler. Eğer bu sporu ilk defa deniyorsanız veya bu konuda yeniyseniz, profesyonel sporcular ile birlikte hareket etmenizde fayda var. Çağlayanlar ve şelalelerle dolu </a:t>
            </a:r>
            <a:r>
              <a:rPr lang="tr-TR" sz="2000" b="1" dirty="0"/>
              <a:t>Manavgat Çayı, cesaret ve tecrübe istiyor.</a:t>
            </a:r>
            <a:endParaRPr lang="tr-TR" sz="2000" dirty="0"/>
          </a:p>
          <a:p>
            <a:endParaRPr lang="tr-TR" dirty="0"/>
          </a:p>
        </p:txBody>
      </p:sp>
    </p:spTree>
    <p:extLst>
      <p:ext uri="{BB962C8B-B14F-4D97-AF65-F5344CB8AC3E}">
        <p14:creationId xmlns:p14="http://schemas.microsoft.com/office/powerpoint/2010/main" val="2673844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TotalTime>
  <Words>426</Words>
  <Application>Microsoft Office PowerPoint</Application>
  <PresentationFormat>Özel</PresentationFormat>
  <Paragraphs>41</Paragraphs>
  <Slides>15</Slides>
  <Notes>0</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Office Teması</vt:lpstr>
      <vt:lpstr>TÜRKİYEDE RAFTİNG ALANLARI</vt:lpstr>
      <vt:lpstr>RAFTİNG NEDİR?</vt:lpstr>
      <vt:lpstr>NASIL YAPILIR?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Türkiyede rafting alanları</dc:title>
  <dc:creator>GüRKaNBeY</dc:creator>
  <cp:lastModifiedBy>win</cp:lastModifiedBy>
  <cp:revision>9</cp:revision>
  <dcterms:created xsi:type="dcterms:W3CDTF">2020-04-09T16:20:40Z</dcterms:created>
  <dcterms:modified xsi:type="dcterms:W3CDTF">2020-05-03T09:29:53Z</dcterms:modified>
</cp:coreProperties>
</file>