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0080625" cy="7559675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416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tr-TR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tr-TR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tr-TR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tr-TR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6A685CC7-98CE-42E5-9688-D6548C4549E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09610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04ACEB1-B54D-4FCD-9138-C23759CCBB99}" type="slidenum">
              <a:rPr lang="tr-TR"/>
              <a:pPr/>
              <a:t>1</a:t>
            </a:fld>
            <a:endParaRPr lang="tr-TR"/>
          </a:p>
        </p:txBody>
      </p:sp>
      <p:sp>
        <p:nvSpPr>
          <p:cNvPr id="1228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229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88766D9-6A9A-4814-9D3A-76216DE28C12}" type="slidenum">
              <a:rPr lang="tr-TR"/>
              <a:pPr/>
              <a:t>2</a:t>
            </a:fld>
            <a:endParaRPr lang="tr-TR"/>
          </a:p>
        </p:txBody>
      </p:sp>
      <p:sp>
        <p:nvSpPr>
          <p:cNvPr id="1331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331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F800954-1AF8-42D1-9663-C531B52A49D2}" type="slidenum">
              <a:rPr lang="tr-TR"/>
              <a:pPr/>
              <a:t>3</a:t>
            </a:fld>
            <a:endParaRPr lang="tr-TR"/>
          </a:p>
        </p:txBody>
      </p:sp>
      <p:sp>
        <p:nvSpPr>
          <p:cNvPr id="1433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3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684C4CC-792D-4FAA-9B19-4F58100B6D93}" type="slidenum">
              <a:rPr lang="tr-TR"/>
              <a:pPr/>
              <a:t>4</a:t>
            </a:fld>
            <a:endParaRPr lang="tr-TR"/>
          </a:p>
        </p:txBody>
      </p:sp>
      <p:sp>
        <p:nvSpPr>
          <p:cNvPr id="1536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536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23B2BC0-8670-4D6F-9523-DC87DAC31737}" type="slidenum">
              <a:rPr lang="tr-TR"/>
              <a:pPr/>
              <a:t>5</a:t>
            </a:fld>
            <a:endParaRPr lang="tr-TR"/>
          </a:p>
        </p:txBody>
      </p:sp>
      <p:sp>
        <p:nvSpPr>
          <p:cNvPr id="16385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6386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C4247BA-BBD5-4421-B8E2-F5A3AFBB03C9}" type="slidenum">
              <a:rPr lang="tr-TR"/>
              <a:pPr/>
              <a:t>6</a:t>
            </a:fld>
            <a:endParaRPr lang="tr-TR"/>
          </a:p>
        </p:txBody>
      </p:sp>
      <p:sp>
        <p:nvSpPr>
          <p:cNvPr id="17409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7410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D225362-0EF8-4013-9F30-C713E86C9D33}" type="slidenum">
              <a:rPr lang="tr-TR"/>
              <a:pPr/>
              <a:t>7</a:t>
            </a:fld>
            <a:endParaRPr lang="tr-TR"/>
          </a:p>
        </p:txBody>
      </p:sp>
      <p:sp>
        <p:nvSpPr>
          <p:cNvPr id="18433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4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A12DEFD-B7B9-4DD4-8517-D396927F8C54}" type="slidenum">
              <a:rPr lang="tr-TR"/>
              <a:pPr/>
              <a:t>8</a:t>
            </a:fld>
            <a:endParaRPr lang="tr-TR"/>
          </a:p>
        </p:txBody>
      </p:sp>
      <p:sp>
        <p:nvSpPr>
          <p:cNvPr id="19457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58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E9D859D-AF0E-43C2-B646-8ACDDB9C3391}" type="slidenum">
              <a:rPr lang="tr-TR"/>
              <a:pPr/>
              <a:t>9</a:t>
            </a:fld>
            <a:endParaRPr lang="tr-TR"/>
          </a:p>
        </p:txBody>
      </p:sp>
      <p:sp>
        <p:nvSpPr>
          <p:cNvPr id="20481" name="Rectangle 1"/>
          <p:cNvSpPr txBox="1">
            <a:spLocks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2" name="Rectangle 2"/>
          <p:cNvSpPr txBox="1">
            <a:spLocks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8F6518-A62D-46F3-91F2-75A820859A47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333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3BD0A35C-2CC0-4D71-B7CE-F95E1BC458E6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721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7305675" y="301625"/>
            <a:ext cx="2266950" cy="645477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503238" y="301625"/>
            <a:ext cx="6650037" cy="645477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75EF3BB-BC2F-4592-8084-9A62549DDBEA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87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5FE32B80-E7BC-4566-9782-9CFC0A8082A8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2019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680E874-334A-4E0D-A0D1-8DE667CAE19D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9352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503238" y="1768475"/>
            <a:ext cx="4457700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113338" y="1768475"/>
            <a:ext cx="4459287" cy="4987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5D9D5EA-ECDC-49D5-A8AC-47B4A39A480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9466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F37B870-F1AA-4AA1-A3CA-699CB85D62D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872138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98100FB-9758-45B1-A7B5-745D5E7D162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91257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C5733A18-67E7-4267-B9A0-C01BB2E9B189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38515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D281FDBB-3507-4B65-9F9A-F3031A0B9D85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42753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EBF245C5-A76A-4932-890A-9E41209AF320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874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503238" y="301625"/>
            <a:ext cx="9069387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Başlık metni biçimini düzenlemek için tıklayın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3238" y="1768475"/>
            <a:ext cx="9069387" cy="498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Anahat metni biçimini düzenlemek için tıklayın</a:t>
            </a:r>
          </a:p>
          <a:p>
            <a:pPr lvl="1"/>
            <a:r>
              <a:rPr lang="en-GB" smtClean="0"/>
              <a:t>İkinci Anahat Düzeyi</a:t>
            </a:r>
          </a:p>
          <a:p>
            <a:pPr lvl="2"/>
            <a:r>
              <a:rPr lang="en-GB" smtClean="0"/>
              <a:t>Üçüncü Anahat Düzeyi</a:t>
            </a:r>
          </a:p>
          <a:p>
            <a:pPr lvl="3"/>
            <a:r>
              <a:rPr lang="en-GB" smtClean="0"/>
              <a:t>Dördüncü Anahat Düzeyi</a:t>
            </a:r>
          </a:p>
          <a:p>
            <a:pPr lvl="4"/>
            <a:r>
              <a:rPr lang="en-GB" smtClean="0"/>
              <a:t>Beşinci Anahat Düzeyi</a:t>
            </a:r>
          </a:p>
          <a:p>
            <a:pPr lvl="4"/>
            <a:r>
              <a:rPr lang="en-GB" smtClean="0"/>
              <a:t>Altıncı Anahat Düzeyi</a:t>
            </a:r>
          </a:p>
          <a:p>
            <a:pPr lvl="4"/>
            <a:r>
              <a:rPr lang="en-GB" smtClean="0"/>
              <a:t>Yedinci Anahat Düzeyi</a:t>
            </a:r>
          </a:p>
          <a:p>
            <a:pPr lvl="4"/>
            <a:r>
              <a:rPr lang="en-GB" smtClean="0"/>
              <a:t>Sekizinci Anahat Düzeyi</a:t>
            </a:r>
          </a:p>
          <a:p>
            <a:pPr lvl="4"/>
            <a:r>
              <a:rPr lang="en-GB" smtClean="0"/>
              <a:t>Dokuzuncu Anahat Düzeyi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0323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tr-TR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448050" y="6886575"/>
            <a:ext cx="31940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95000"/>
              </a:lnSpc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endParaRPr lang="tr-T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7227888" y="6886575"/>
            <a:ext cx="23463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tabLst>
                <a:tab pos="723900" algn="l"/>
                <a:tab pos="1447800" algn="l"/>
                <a:tab pos="2171700" algn="l"/>
              </a:tabLst>
              <a:defRPr sz="1400">
                <a:solidFill>
                  <a:srgbClr val="000000"/>
                </a:solidFill>
                <a:latin typeface="Times New Roman" pitchFamily="16" charset="0"/>
              </a:defRPr>
            </a:lvl1pPr>
          </a:lstStyle>
          <a:p>
            <a:fld id="{68B099F0-7608-4DF9-9103-0C16BEADED2A}" type="slidenum">
              <a:rPr lang="tr-TR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2pPr>
      <a:lvl3pPr marL="1143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3pPr>
      <a:lvl4pPr marL="1600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4pPr>
      <a:lvl5pPr marL="20574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5pPr>
      <a:lvl6pPr marL="25146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6pPr>
      <a:lvl7pPr marL="29718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7pPr>
      <a:lvl8pPr marL="34290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8pPr>
      <a:lvl9pPr marL="3886200" indent="-228600" algn="ctr" defTabSz="449263" rtl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Microsoft YaHei" charset="-122"/>
        </a:defRPr>
      </a:lvl9pPr>
    </p:titleStyle>
    <p:bodyStyle>
      <a:lvl1pPr marL="342900" indent="-342900" algn="l" defTabSz="449263" rtl="0" fontAlgn="base" hangingPunct="0">
        <a:lnSpc>
          <a:spcPct val="93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503238" y="301625"/>
            <a:ext cx="9070975" cy="6456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8224" rIns="0" bIns="0" anchor="ctr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  <a:defRPr>
                <a:solidFill>
                  <a:srgbClr val="000000"/>
                </a:solidFill>
                <a:latin typeface="Arial" charset="0"/>
                <a:ea typeface="Microsoft YaHei" charset="-122"/>
              </a:defRPr>
            </a:lvl9pPr>
          </a:lstStyle>
          <a:p>
            <a:pPr algn="ctr"/>
            <a:r>
              <a:rPr lang="tr-TR" sz="3200" dirty="0" smtClean="0"/>
              <a:t>DİNLER</a:t>
            </a:r>
          </a:p>
          <a:p>
            <a:pPr algn="ctr"/>
            <a:r>
              <a:rPr lang="tr-TR" sz="3200" dirty="0" smtClean="0"/>
              <a:t> </a:t>
            </a:r>
            <a:r>
              <a:rPr lang="tr-TR" sz="3200" dirty="0"/>
              <a:t>ATAERKİL YAPILAR MIDIR?</a:t>
            </a:r>
          </a:p>
          <a:p>
            <a:pPr algn="ctr"/>
            <a:endParaRPr lang="tr-TR" sz="3200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/>
              <a:t>Giriş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Dinler insanların ve toplumların siyasi, ekonomik, sosyal ve kültürel yönlerini ilgilendiren düzenlemelerin kaynağında yer almaktadır.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Bu düzenleme ve yapılanmanın işlerlik kazandığı alanlardan birini ise cinsiyet sorunu oluşturmaktadır.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 ve kadın ilişkisi problemli alanlardan biridir.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Bu ilişkiyi ele alırken dini metinler, dini kurumlar ve dini olarak görülegelmiş gelenekler arasında bir ayrım yapmak gereklidir.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 ve kadın ilişkisinde dinin farklı boyutluluklarının gözönünde bulundurulması gereklidir.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1752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3600"/>
              <a:t>Dinlerin Kadın Karşısındaki Konumu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 algn="just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sz="2600"/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Dinin kadın karşısındaki konumunun asli ve değişmez oluşu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Dinin kadın karşısındaki konumunun zaman içerisinde dönüşüme uğrama potansiyeli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24695"/>
          <a:lstStyle/>
          <a:p>
            <a:pPr marL="215900" indent="-21590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Dinin Kadın Karşısındaki Konumunun </a:t>
            </a:r>
            <a:br>
              <a:rPr lang="tr-TR" sz="2800"/>
            </a:br>
            <a:r>
              <a:rPr lang="tr-TR" sz="2800"/>
              <a:t>Asli ve Değişmez Oluşu</a:t>
            </a:r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 algn="just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sz="2600"/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Bu bakış açısına göre dinler kadınlara baskı uygulamakta ve erkeklere boyun eğmelerini meşru hale getirebilmektedir.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Dinler erkek hakimiyetini meşrulaştırmaktadır.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Özellikle feministler açısından negatif bir husus olarak dinler kadınlar arasında ayrılıklara ve bölünmelere yol açmaktadır.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24695"/>
          <a:lstStyle/>
          <a:p>
            <a:pPr marL="215900" indent="-21590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Dinin Kadın Karşısındaki Konumunun Zaman İçerisinde Dönüşüme Uğrama Potansiyeli</a:t>
            </a:r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2932"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sz="2600"/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Bu görüşe göre dinin kadınların hayatları üzerindeki etkisi değişken ve dinamik karakterdedir.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Herbir din içerisindeki inanç ve organizasyonlarda büyük çeşitlenmeler bulunmaktadır.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600"/>
              <a:t>Örneğin Sadawi, Arap kadınlarının hali hazırda ulusal, sınıfsal ve cinsel düzeyde olmak üzere üç farklı formda baskıya maruz kaldığını; İslam'ın bu üçlü baskının asli bir kaynağı olmadığını sorunun asıl kaynağında Ataerkil sınıf sisteminin yattığını belirtmektedir.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5280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4000"/>
              <a:t>Din-Kadın İlişkisi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4695"/>
          <a:lstStyle/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Dinlerin kadınlarla ilgili yapısal kültürel durumları çok boyutlu ve karmaşık bir konudur.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Dinler bir taraftan kadının konumunu kısıtlayıcı ve zayıflatıcı etkide bulunur iken bir taraftan da onları güçlendirici ya da en azından olumlayıcı bakış açıları içermektedir.</a:t>
            </a:r>
          </a:p>
          <a:p>
            <a:pPr marL="431800" indent="-323850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Dinlere ilişkin geniş malzeme arasında kadınları hem temizlik, sevecenlik, bekaret abideleri hem de kötü cadılar, ayartıcı sirenler, hain fahişeler olarak tasvir edenleri bulmak mümkündür.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/>
              <a:t>Ataerkillik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/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Dinlerde kadınlara yönelik olumsuz bakış açılarını esas alan söylem, dinlerin, erkeklerin toplumda kontrolü kaybetme korkusundan dolayı kadınları günah keçileri haline getirdiklerini vurgulamaktadır.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Bu da din adına kadınlara karşı açılmış bir savaş olarak betimlenmektedir.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sz="280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503238" y="301625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/>
              <a:t>İslam ve Kadın</a:t>
            </a:r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4695"/>
          <a:lstStyle/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İslam toplumları kadınların kendi statülerini değiştirme iddialarına direnmiş ve bu dünyadaki kadın yanlısı eğilimleri bastırma yönünde gitmişlerdir.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Bu eğilimler Batıdan ithal olunmakla itham edilmekte ve hem kadınlardan hem de bireycilikten korkulmaktadır.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/>
              <a:t>İslam'da amaç bireyin mutluluğu değil ümmetin bekası olarak tasvir edilmektedir. Mernissi'ye göre bu anlayış kadınları boyun eğdirici konuma getiren bir durumdur.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503808" y="395461"/>
            <a:ext cx="9070975" cy="1262063"/>
          </a:xfrm>
          <a:ln/>
        </p:spPr>
        <p:txBody>
          <a:bodyPr tIns="38808"/>
          <a:lstStyle/>
          <a:p>
            <a: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/>
              <a:t>Sonuç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03238" y="1768475"/>
            <a:ext cx="9070975" cy="4989513"/>
          </a:xfrm>
          <a:ln/>
        </p:spPr>
        <p:txBody>
          <a:bodyPr tIns="24695"/>
          <a:lstStyle/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sz="2800" dirty="0"/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 dirty="0"/>
              <a:t>Din ve kadın konusuna ilişkin sonuçlar tek yönlü ,tek katlı ve genel-geçer nitelik taşıyamaz.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 dirty="0"/>
              <a:t>Kadın ve din konusunun kadınların dinler tarafından her zaman aşağılandıkları türünden din karşıtı yaklaşımlar ekseninde tartışılması doğru değildir.</a:t>
            </a:r>
          </a:p>
          <a:p>
            <a:pPr marL="431800" indent="-323850" algn="just">
              <a:buSzPct val="45000"/>
              <a:buFont typeface="Wingdings" charset="2"/>
              <a:buChar char="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r>
              <a:rPr lang="tr-TR" sz="2800" dirty="0"/>
              <a:t>Göreceli, etkileşimsel ve mütevazı bakış açılarının varlığına ihtiyaç duyulmaktadır.</a:t>
            </a:r>
          </a:p>
          <a:p>
            <a:pPr marL="431800" indent="-323850">
              <a:buSzPct val="45000"/>
              <a:buFont typeface="Wingdings" charset="2"/>
              <a:buNone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</a:tabLst>
            </a:pPr>
            <a:endParaRPr lang="tr-TR" dirty="0"/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 Teması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 Teması">
      <a:majorFont>
        <a:latin typeface="Arial"/>
        <a:ea typeface="Microsoft YaHei"/>
        <a:cs typeface=""/>
      </a:majorFont>
      <a:minorFont>
        <a:latin typeface="Arial"/>
        <a:ea typeface="Microsoft YaHei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Ofis Teması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is Teması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is Teması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432</Words>
  <Application>Microsoft Office PowerPoint</Application>
  <PresentationFormat>Özel</PresentationFormat>
  <Paragraphs>48</Paragraphs>
  <Slides>9</Slides>
  <Notes>9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5" baseType="lpstr">
      <vt:lpstr>Times New Roman</vt:lpstr>
      <vt:lpstr>Arial</vt:lpstr>
      <vt:lpstr>Microsoft YaHei</vt:lpstr>
      <vt:lpstr>Lucida Sans Unicode</vt:lpstr>
      <vt:lpstr>Wingdings</vt:lpstr>
      <vt:lpstr>Ofis Teması</vt:lpstr>
      <vt:lpstr>PowerPoint Sunusu</vt:lpstr>
      <vt:lpstr>Giriş</vt:lpstr>
      <vt:lpstr>Dinlerin Kadın Karşısındaki Konumu</vt:lpstr>
      <vt:lpstr>Dinin Kadın Karşısındaki Konumunun  Asli ve Değişmez Oluşu</vt:lpstr>
      <vt:lpstr>Dinin Kadın Karşısındaki Konumunun Zaman İçerisinde Dönüşüme Uğrama Potansiyeli</vt:lpstr>
      <vt:lpstr>Din-Kadın İlişkisi</vt:lpstr>
      <vt:lpstr>Ataerkillik</vt:lpstr>
      <vt:lpstr>İslam ve Kadın</vt:lpstr>
      <vt:lpstr>Sonuç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Yasemin S</dc:creator>
  <cp:lastModifiedBy>Pc</cp:lastModifiedBy>
  <cp:revision>8</cp:revision>
  <cp:lastPrinted>1601-01-01T00:00:00Z</cp:lastPrinted>
  <dcterms:created xsi:type="dcterms:W3CDTF">2019-10-13T04:08:55Z</dcterms:created>
  <dcterms:modified xsi:type="dcterms:W3CDTF">2019-10-13T11:43:13Z</dcterms:modified>
</cp:coreProperties>
</file>