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4531" r:id="rId2"/>
    <p:sldMasterId id="2147484556" r:id="rId3"/>
    <p:sldMasterId id="2147484580" r:id="rId4"/>
    <p:sldMasterId id="2147484642" r:id="rId5"/>
    <p:sldMasterId id="2147485406" r:id="rId6"/>
    <p:sldMasterId id="2147485418" r:id="rId7"/>
    <p:sldMasterId id="2147485443" r:id="rId8"/>
    <p:sldMasterId id="2147485477" r:id="rId9"/>
    <p:sldMasterId id="2147485502" r:id="rId10"/>
    <p:sldMasterId id="2147485532" r:id="rId11"/>
  </p:sldMasterIdLst>
  <p:notesMasterIdLst>
    <p:notesMasterId r:id="rId34"/>
  </p:notesMasterIdLst>
  <p:handoutMasterIdLst>
    <p:handoutMasterId r:id="rId35"/>
  </p:handoutMasterIdLst>
  <p:sldIdLst>
    <p:sldId id="296" r:id="rId12"/>
    <p:sldId id="750" r:id="rId13"/>
    <p:sldId id="731" r:id="rId14"/>
    <p:sldId id="743" r:id="rId15"/>
    <p:sldId id="732" r:id="rId16"/>
    <p:sldId id="656" r:id="rId17"/>
    <p:sldId id="734" r:id="rId18"/>
    <p:sldId id="646" r:id="rId19"/>
    <p:sldId id="669" r:id="rId20"/>
    <p:sldId id="642" r:id="rId21"/>
    <p:sldId id="671" r:id="rId22"/>
    <p:sldId id="699" r:id="rId23"/>
    <p:sldId id="701" r:id="rId24"/>
    <p:sldId id="700" r:id="rId25"/>
    <p:sldId id="702" r:id="rId26"/>
    <p:sldId id="707" r:id="rId27"/>
    <p:sldId id="705" r:id="rId28"/>
    <p:sldId id="703" r:id="rId29"/>
    <p:sldId id="704" r:id="rId30"/>
    <p:sldId id="737" r:id="rId31"/>
    <p:sldId id="727" r:id="rId32"/>
    <p:sldId id="74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5246" autoAdjust="0"/>
  </p:normalViewPr>
  <p:slideViewPr>
    <p:cSldViewPr>
      <p:cViewPr>
        <p:scale>
          <a:sx n="60" d="100"/>
          <a:sy n="60" d="100"/>
        </p:scale>
        <p:origin x="-1668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86B440-DB0B-403F-A1DB-8705F0A7D9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156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A15377-8A94-4BDB-837B-82734A91B3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5473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A15377-8A94-4BDB-837B-82734A91B376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6307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BDFAFD-A9C8-4940-9086-31DD83B1B36A}" type="slidenum">
              <a:rPr lang="zh-CN" altLang="en-US" smtClean="0">
                <a:solidFill>
                  <a:srgbClr val="000000"/>
                </a:solidFill>
              </a:rPr>
              <a:pPr/>
              <a:t>6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0E0072E-947B-46B5-B5B7-4FCD84739814}" type="slidenum">
              <a:rPr lang="zh-CN" altLang="en-US" smtClean="0">
                <a:solidFill>
                  <a:srgbClr val="000000"/>
                </a:solidFill>
              </a:rPr>
              <a:pPr/>
              <a:t>8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02D4C15-002C-469C-A3DF-2193904DA7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C6EBD-8E87-45E2-9348-D35DBBF729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2F39-16F5-4FC0-B332-01E7DC6108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016261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A145B-49CF-4B02-ACCB-B7E2951B5B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718162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1C91B-269B-4A09-B43E-E5C58922F1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6508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FE03C-33C6-4BF4-AAA4-6CC3FF400F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4292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3EF77-5981-4F9B-8A9F-2A9590CED3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511131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CFCEC-2E3B-429D-99C2-16E6236CC2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43777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827E7-EAF7-4545-BE05-E5ABAD12CF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65983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850F4-A191-4E77-8245-5E6F45DEB5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444314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4CFEDD6-27B8-4DB3-8410-91793705A0C7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95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2BBA9-278A-40B1-8ABC-6ADE199744A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01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3A154-FD04-413C-93A0-C46F6B76A4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AC27F-40BC-43D8-8DA9-0A910E574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5606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D780A-238F-405B-A7B8-729315E315E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3555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65DAB-B048-47A8-BA3A-8733736413F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9793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E02AA-F275-4C4E-B0D7-A22D3ED69D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8475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FD9A0-CAEB-4000-B287-9D4A8628FDA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0004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94474-262F-44D5-AFA6-252CE267D0F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433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411B3-2365-43CF-B1A8-600980C69F4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85756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912BB-00CE-4E78-9432-64460E797A8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7409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C7D70-C0AD-47F5-9A7C-C2919BE1F34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45819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6A2C3-A11E-4D11-B84A-A17A0DE5178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224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A2DF8-9903-45EB-8555-A6B16C24D5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4CFEDD6-27B8-4DB3-8410-91793705A0C7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0104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2BBA9-278A-40B1-8ABC-6ADE199744A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2013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AC27F-40BC-43D8-8DA9-0A910E574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0327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D780A-238F-405B-A7B8-729315E315E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45178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65DAB-B048-47A8-BA3A-8733736413F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2072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E02AA-F275-4C4E-B0D7-A22D3ED69D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316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FD9A0-CAEB-4000-B287-9D4A8628FDA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18003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94474-262F-44D5-AFA6-252CE267D0F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15385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411B3-2365-43CF-B1A8-600980C69F4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80427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912BB-00CE-4E78-9432-64460E797A8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32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3B2A1DE-AE26-49D4-95E9-7F9FA95A34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C7D70-C0AD-47F5-9A7C-C2919BE1F34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27180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6A2C3-A11E-4D11-B84A-A17A0DE5178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42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E3E83-8AD5-4288-AC23-9DE5CCCD9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E069D-DF7C-4EE7-AF3F-35139BD6BC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3CD1-44A1-4CDB-ACAB-17FAA371ED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5D511-AEC8-4D5C-A171-35E7C98872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8C680-9933-4A68-977A-D34DDA8881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FD19F-2402-4416-A69A-817CF4A39C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36C21-3795-4920-8B96-C0F7B586C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767A0-380C-4A14-BE11-374CA7E0AF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DB206-1D78-4A97-916E-7E3AEC9A90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55DAE-4E60-47A7-A6C4-462296C809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D2BF5-294E-40E6-8581-4882A8761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D50FD40-E0F4-46E3-A4D6-A712A9E314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17D23-4715-4EBD-8A08-2D3FA75A29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B59DB-15B3-482B-AEEA-7C051EA76A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84B5F-0B7F-453A-99E9-B0BB8AC5F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CA36-009C-4AF0-A025-4111B9C924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449CC-7CC9-494A-B90B-2863B9C0BA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35A6-3244-4396-AF67-137D03ACE6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DAC35-FC21-4415-9EE3-4C6DD642FA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E8B0B-CBFA-4EF6-9502-05AC826363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FD33F-85AB-4D24-8C3B-75868BFE0D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2855C-1D7B-44A8-BD00-5269EAAC0E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05CC-363A-40CB-8C28-ADA9BB52BC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9F1BCF7-2925-4B48-983C-81CE8528D2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4156-025E-4476-B98F-004F46E211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CB1F8-BF0F-43E5-B52F-EC81C068CD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554A8-E93B-47AD-8891-D74BDE5B6E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69232-1D8B-4608-83F7-38BAF7249D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8442A-743F-476B-9F3D-C909B2770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4365-57A1-4712-98E9-4F754F1EC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15A2C-CA91-49B5-B806-C2B338308D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606F-53F6-4B9F-84EB-155990D437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14B69-4D1C-4F96-BCAC-BD389F46C6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5E8C4-0F82-4359-80ED-903BDF4259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F090-9C9C-478C-B370-04E9D8C7E1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0D383-24F5-4A96-9071-D270B84C13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B3200E45-469E-4D53-B642-A7DD4D13F9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771C54-24B3-4A3C-B369-C28719733C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D6BA8B3-BA1C-48DE-86E1-466D5B1AB9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6EE5-B83E-4676-BD51-B9D5C1A642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D413622-D8C3-47EC-9398-FE99E91C2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370A491-5995-4FC7-8851-E78D83AB7B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B55DBD-B4EA-4D9B-9912-27730A7BE6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63F412-9F20-47D4-9C47-8B727B695B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0857367-AE2F-495E-98E6-9A1DA9215F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F0B5DD-C544-4293-893F-69006617F6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408668-BDED-4434-802E-2AB5907049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A2AD8A-D65F-4957-A822-38925D1AEE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834DD1B-3EF6-4869-BD6C-84A08CBD20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38320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B2004-E143-46A4-B934-43675DC611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143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2219-16C6-4743-8EE9-C4347F67C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6E373-4DD6-4320-AF45-1EE9B3F16F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89610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1ABFB-29AF-41C3-B251-3E880035DB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447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CD425-CB7F-45FC-918D-485F2529C7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09515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6EBA-0A8B-4D98-B1A5-FF644E9EFE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15489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4BD31-D6FC-4916-85AA-9E9C8C7C0F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0025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CEA10-E9BD-4FA3-A9D0-7B4A321AF6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339792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39510-5C16-46B7-B469-D58E5B5BBC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87438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9BF5F-A050-405C-9135-90ADD24858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89649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7CBC1-393C-4AC7-B03C-770FD9DECE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4019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88355C0-77D5-48F9-BEEA-B6B0F680B6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589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A2D3-1EB3-4C6D-A0A2-8E93B559E1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4B81E-4EC2-4A6D-AFDC-1B043B19D3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301952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BBE2C-45C1-46CD-B443-800EFB94E1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86356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DB3DD-57BC-4E8C-B92B-A6F2BB1C13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947450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B8CEC-FCF5-460A-A657-BFC8FCD717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05534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83011-F1D1-4316-92C4-BD0829244D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159390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C2D0A-E576-4677-A919-444EFA7EFB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06698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D6F5C-CD40-423D-94BE-37B166D688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552828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D4C91-1B6C-4AB8-BF8A-EBE2821885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191320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CB494-EE75-4273-9C3F-3F3F627714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47114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D0321-97F3-4704-9821-73356FF5CD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708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95F80-8A8C-4146-A019-8028C75286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C2FCCEF-30D7-4BAB-94D7-E98A600166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430263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165A7-50C5-4191-A225-DEE1D23186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0489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736E9-E757-4565-B3E3-FB1FAC3C60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20320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C4608-305B-480B-BD43-9D729C4B2B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965659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3E876-9AD0-463E-BB82-2FB3F6DCE2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857034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B5BAF-5FDC-47BD-88A6-01ECC14BD1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26084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E372-60F3-45C4-9963-E9097EA88B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143022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AB5AD-874F-4E2F-8229-512C46844A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06564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6FA4-FB67-46B1-99BD-D9BB3F1210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433622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8A32F-2F2B-4470-86CF-12EFF9BDCC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21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746AF-17F3-4AF5-9C7A-D64A4639D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125DB-6545-4051-A0EF-D3F031568E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85781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C8081-7637-4580-B4C5-840F3D0A25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188259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849D1-0A97-4270-8902-08B688712B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036420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338EA-442E-454D-BE12-FB6273117C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16382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FC8A9-C403-49A5-B407-4231A4F134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94100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50D8-7E7B-4B45-9E36-E50D0D7178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6935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52E15A0-7B2F-4E02-A166-C47F19F624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02596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1C759-0FED-4AD9-A107-917862BBDD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526900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2449E-7C7C-443A-AEC4-CEB7F7AC83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37759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EF7B4-5793-4E48-931C-B2C4A51857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131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slideLayout" Target="../slideLayouts/slideLayout92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6" Type="http://schemas.openxmlformats.org/officeDocument/2006/relationships/slideLayout" Target="../slideLayouts/slideLayout95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1" r:id="rId1"/>
    <p:sldLayoutId id="2147485294" r:id="rId2"/>
    <p:sldLayoutId id="2147485295" r:id="rId3"/>
    <p:sldLayoutId id="2147485296" r:id="rId4"/>
    <p:sldLayoutId id="2147485297" r:id="rId5"/>
    <p:sldLayoutId id="2147485298" r:id="rId6"/>
    <p:sldLayoutId id="2147485299" r:id="rId7"/>
    <p:sldLayoutId id="2147485300" r:id="rId8"/>
    <p:sldLayoutId id="2147485301" r:id="rId9"/>
    <p:sldLayoutId id="2147485302" r:id="rId10"/>
    <p:sldLayoutId id="2147485303" r:id="rId11"/>
    <p:sldLayoutId id="21474853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98A0C390-9F36-4111-B17F-DED9241EF92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1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03" r:id="rId1"/>
    <p:sldLayoutId id="2147485504" r:id="rId2"/>
    <p:sldLayoutId id="2147485505" r:id="rId3"/>
    <p:sldLayoutId id="2147485506" r:id="rId4"/>
    <p:sldLayoutId id="2147485507" r:id="rId5"/>
    <p:sldLayoutId id="2147485508" r:id="rId6"/>
    <p:sldLayoutId id="2147485509" r:id="rId7"/>
    <p:sldLayoutId id="2147485510" r:id="rId8"/>
    <p:sldLayoutId id="2147485511" r:id="rId9"/>
    <p:sldLayoutId id="2147485512" r:id="rId10"/>
    <p:sldLayoutId id="2147485513" r:id="rId11"/>
    <p:sldLayoutId id="21474855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98A0C390-9F36-4111-B17F-DED9241EF92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99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33" r:id="rId1"/>
    <p:sldLayoutId id="2147485534" r:id="rId2"/>
    <p:sldLayoutId id="2147485535" r:id="rId3"/>
    <p:sldLayoutId id="2147485536" r:id="rId4"/>
    <p:sldLayoutId id="2147485537" r:id="rId5"/>
    <p:sldLayoutId id="2147485538" r:id="rId6"/>
    <p:sldLayoutId id="2147485539" r:id="rId7"/>
    <p:sldLayoutId id="2147485540" r:id="rId8"/>
    <p:sldLayoutId id="2147485541" r:id="rId9"/>
    <p:sldLayoutId id="2147485542" r:id="rId10"/>
    <p:sldLayoutId id="2147485543" r:id="rId11"/>
    <p:sldLayoutId id="214748554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F0C92D3-C1A1-4BC6-91B8-6A5EEB3E80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3" r:id="rId1"/>
    <p:sldLayoutId id="2147485320" r:id="rId2"/>
    <p:sldLayoutId id="2147485321" r:id="rId3"/>
    <p:sldLayoutId id="2147485322" r:id="rId4"/>
    <p:sldLayoutId id="2147485323" r:id="rId5"/>
    <p:sldLayoutId id="2147485324" r:id="rId6"/>
    <p:sldLayoutId id="2147485325" r:id="rId7"/>
    <p:sldLayoutId id="2147485326" r:id="rId8"/>
    <p:sldLayoutId id="2147485327" r:id="rId9"/>
    <p:sldLayoutId id="2147485328" r:id="rId10"/>
    <p:sldLayoutId id="21474853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0D961AA-7D35-47AE-B26F-F9A16ED3C0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4" r:id="rId1"/>
    <p:sldLayoutId id="2147485330" r:id="rId2"/>
    <p:sldLayoutId id="2147485331" r:id="rId3"/>
    <p:sldLayoutId id="2147485332" r:id="rId4"/>
    <p:sldLayoutId id="2147485333" r:id="rId5"/>
    <p:sldLayoutId id="2147485334" r:id="rId6"/>
    <p:sldLayoutId id="2147485335" r:id="rId7"/>
    <p:sldLayoutId id="2147485336" r:id="rId8"/>
    <p:sldLayoutId id="2147485337" r:id="rId9"/>
    <p:sldLayoutId id="2147485338" r:id="rId10"/>
    <p:sldLayoutId id="21474853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23CC7EA-FC0A-4758-B668-68942D546D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5" r:id="rId1"/>
    <p:sldLayoutId id="2147485340" r:id="rId2"/>
    <p:sldLayoutId id="2147485341" r:id="rId3"/>
    <p:sldLayoutId id="2147485342" r:id="rId4"/>
    <p:sldLayoutId id="2147485343" r:id="rId5"/>
    <p:sldLayoutId id="2147485344" r:id="rId6"/>
    <p:sldLayoutId id="2147485345" r:id="rId7"/>
    <p:sldLayoutId id="2147485346" r:id="rId8"/>
    <p:sldLayoutId id="2147485347" r:id="rId9"/>
    <p:sldLayoutId id="2147485348" r:id="rId10"/>
    <p:sldLayoutId id="2147485349" r:id="rId11"/>
    <p:sldLayoutId id="214748535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B876980-24A2-4B65-835D-D8EF4A3D0F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6" r:id="rId1"/>
    <p:sldLayoutId id="2147485377" r:id="rId2"/>
    <p:sldLayoutId id="2147485378" r:id="rId3"/>
    <p:sldLayoutId id="2147485379" r:id="rId4"/>
    <p:sldLayoutId id="2147485380" r:id="rId5"/>
    <p:sldLayoutId id="2147485381" r:id="rId6"/>
    <p:sldLayoutId id="2147485382" r:id="rId7"/>
    <p:sldLayoutId id="2147485383" r:id="rId8"/>
    <p:sldLayoutId id="2147485384" r:id="rId9"/>
    <p:sldLayoutId id="2147485385" r:id="rId10"/>
    <p:sldLayoutId id="21474853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E04F846-4151-4991-A927-448FCD970F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245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07" r:id="rId1"/>
    <p:sldLayoutId id="2147485408" r:id="rId2"/>
    <p:sldLayoutId id="2147485409" r:id="rId3"/>
    <p:sldLayoutId id="2147485410" r:id="rId4"/>
    <p:sldLayoutId id="2147485411" r:id="rId5"/>
    <p:sldLayoutId id="2147485412" r:id="rId6"/>
    <p:sldLayoutId id="2147485413" r:id="rId7"/>
    <p:sldLayoutId id="2147485414" r:id="rId8"/>
    <p:sldLayoutId id="2147485415" r:id="rId9"/>
    <p:sldLayoutId id="2147485416" r:id="rId10"/>
    <p:sldLayoutId id="214748541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3CC2F6C-20BD-49F9-9F64-85CD83E467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849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19" r:id="rId1"/>
    <p:sldLayoutId id="2147485420" r:id="rId2"/>
    <p:sldLayoutId id="2147485421" r:id="rId3"/>
    <p:sldLayoutId id="2147485422" r:id="rId4"/>
    <p:sldLayoutId id="2147485423" r:id="rId5"/>
    <p:sldLayoutId id="2147485424" r:id="rId6"/>
    <p:sldLayoutId id="2147485425" r:id="rId7"/>
    <p:sldLayoutId id="2147485426" r:id="rId8"/>
    <p:sldLayoutId id="2147485427" r:id="rId9"/>
    <p:sldLayoutId id="2147485428" r:id="rId10"/>
    <p:sldLayoutId id="21474854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6A80CE-C08B-4207-BC01-32894A4A1B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965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44" r:id="rId1"/>
    <p:sldLayoutId id="2147485445" r:id="rId2"/>
    <p:sldLayoutId id="2147485446" r:id="rId3"/>
    <p:sldLayoutId id="2147485447" r:id="rId4"/>
    <p:sldLayoutId id="2147485448" r:id="rId5"/>
    <p:sldLayoutId id="2147485449" r:id="rId6"/>
    <p:sldLayoutId id="2147485450" r:id="rId7"/>
    <p:sldLayoutId id="2147485451" r:id="rId8"/>
    <p:sldLayoutId id="2147485452" r:id="rId9"/>
    <p:sldLayoutId id="2147485453" r:id="rId10"/>
    <p:sldLayoutId id="2147485454" r:id="rId11"/>
    <p:sldLayoutId id="2147485455" r:id="rId12"/>
    <p:sldLayoutId id="2147485456" r:id="rId13"/>
    <p:sldLayoutId id="2147485457" r:id="rId14"/>
    <p:sldLayoutId id="2147485458" r:id="rId15"/>
    <p:sldLayoutId id="214748545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DC1FCA4-DE55-4E08-93C9-4E949995A5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49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8" r:id="rId1"/>
    <p:sldLayoutId id="2147485479" r:id="rId2"/>
    <p:sldLayoutId id="2147485480" r:id="rId3"/>
    <p:sldLayoutId id="2147485481" r:id="rId4"/>
    <p:sldLayoutId id="2147485482" r:id="rId5"/>
    <p:sldLayoutId id="2147485483" r:id="rId6"/>
    <p:sldLayoutId id="2147485484" r:id="rId7"/>
    <p:sldLayoutId id="2147485485" r:id="rId8"/>
    <p:sldLayoutId id="2147485486" r:id="rId9"/>
    <p:sldLayoutId id="2147485487" r:id="rId10"/>
    <p:sldLayoutId id="2147485488" r:id="rId11"/>
    <p:sldLayoutId id="21474854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8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坐在时光上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</a:rPr>
              <a:t>语法</a:t>
            </a:r>
            <a:r>
              <a:rPr lang="en-US" altLang="zh-CN" sz="4000" dirty="0" smtClean="0">
                <a:solidFill>
                  <a:schemeClr val="tx1"/>
                </a:solidFill>
              </a:rPr>
              <a:t>4</a:t>
            </a:r>
            <a:r>
              <a:rPr lang="zh-CN" altLang="en-US" sz="4000" dirty="0" smtClean="0">
                <a:solidFill>
                  <a:schemeClr val="tx1"/>
                </a:solidFill>
              </a:rPr>
              <a:t>    居然</a:t>
            </a:r>
            <a:endParaRPr lang="en-US" altLang="zh-CN" sz="4000" dirty="0" smtClean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87338" y="1844675"/>
            <a:ext cx="8893175" cy="1512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这么多年过去了，他</a:t>
            </a:r>
            <a:r>
              <a:rPr kumimoji="0" lang="zh-CN" altLang="en-US" kern="0" dirty="0" smtClean="0">
                <a:solidFill>
                  <a:srgbClr val="FF0000"/>
                </a:solidFill>
              </a:rPr>
              <a:t>居然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还记得我的名字。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发生了这种事，</a:t>
            </a:r>
            <a:r>
              <a:rPr kumimoji="0" lang="zh-CN" altLang="en-US" kern="0" dirty="0" smtClean="0">
                <a:solidFill>
                  <a:srgbClr val="FF0000"/>
                </a:solidFill>
              </a:rPr>
              <a:t>居然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他还能笑得出来。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即时练习（居然）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3313112"/>
          </a:xfrm>
        </p:spPr>
        <p:txBody>
          <a:bodyPr/>
          <a:lstStyle/>
          <a:p>
            <a:pPr marL="514350" indent="-514350" eaLnBrk="1" hangingPunct="1">
              <a:buFont typeface="Tahoma" pitchFamily="34" charset="0"/>
              <a:buAutoNum type="arabicPeriod"/>
            </a:pPr>
            <a:endParaRPr lang="en-US" altLang="zh-CN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这次考试他</a:t>
            </a:r>
            <a:r>
              <a:rPr lang="en-US" altLang="zh-CN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</a:t>
            </a: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，这让大家都吃了一惊。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我们约好了</a:t>
            </a:r>
            <a:r>
              <a:rPr lang="en-US" altLang="zh-CN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点见面，</a:t>
            </a:r>
            <a:r>
              <a:rPr lang="en-US" altLang="zh-CN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</a:t>
            </a: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他一时紧张，</a:t>
            </a:r>
            <a:r>
              <a:rPr lang="en-US" altLang="zh-CN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他知道今天考试，</a:t>
            </a:r>
            <a:r>
              <a:rPr lang="en-US" altLang="zh-CN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</a:t>
            </a:r>
            <a:r>
              <a:rPr lang="zh-CN" altLang="en-US" sz="280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smtClean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484438" y="2349500"/>
            <a:ext cx="2735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</a:rPr>
              <a:t>居然得了</a:t>
            </a:r>
            <a:r>
              <a:rPr kumimoji="0" lang="en-US" altLang="zh-CN" sz="2800" b="1">
                <a:solidFill>
                  <a:srgbClr val="3333CC"/>
                </a:solidFill>
                <a:latin typeface="Arial" pitchFamily="34" charset="0"/>
              </a:rPr>
              <a:t>100</a:t>
            </a: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</a:rPr>
              <a:t>分</a:t>
            </a: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6567488" y="5540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endParaRPr kumimoji="0" lang="zh-CN" altLang="zh-CN" sz="1800">
              <a:solidFill>
                <a:srgbClr val="000000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140200" y="2997200"/>
            <a:ext cx="3816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3333CC"/>
                </a:solidFill>
                <a:latin typeface="楷体_GB2312" pitchFamily="49" charset="-122"/>
              </a:rPr>
              <a:t>可他居然</a:t>
            </a:r>
            <a:r>
              <a:rPr kumimoji="0" lang="en-US" altLang="zh-CN" sz="2800" b="1">
                <a:solidFill>
                  <a:srgbClr val="3333CC"/>
                </a:solidFill>
                <a:latin typeface="楷体_GB2312" pitchFamily="49" charset="-122"/>
              </a:rPr>
              <a:t>7</a:t>
            </a:r>
            <a:r>
              <a:rPr kumimoji="0" lang="zh-CN" altLang="en-US" sz="2800" b="1">
                <a:solidFill>
                  <a:srgbClr val="3333CC"/>
                </a:solidFill>
                <a:latin typeface="楷体_GB2312" pitchFamily="49" charset="-122"/>
              </a:rPr>
              <a:t>点才来。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3059113" y="3716338"/>
            <a:ext cx="3025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</a:rPr>
              <a:t>居然把歌词忘了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779838" y="4365625"/>
            <a:ext cx="3960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</a:rPr>
              <a:t>可是居然没有复习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9" grpId="0"/>
      <p:bldP spid="28680" grpId="0"/>
      <p:bldP spid="286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>
                <a:solidFill>
                  <a:srgbClr val="000000"/>
                </a:solidFill>
              </a:rPr>
              <a:t>语法</a:t>
            </a:r>
            <a:r>
              <a:rPr lang="en-US" altLang="zh-CN" sz="4000" dirty="0" smtClean="0">
                <a:solidFill>
                  <a:srgbClr val="000000"/>
                </a:solidFill>
              </a:rPr>
              <a:t>5</a:t>
            </a:r>
            <a:r>
              <a:rPr lang="zh-CN" altLang="en-US" sz="4000" dirty="0" smtClean="0">
                <a:solidFill>
                  <a:srgbClr val="000000"/>
                </a:solidFill>
              </a:rPr>
              <a:t>    不仅</a:t>
            </a:r>
            <a:r>
              <a:rPr lang="en-US" altLang="zh-CN" sz="4000" dirty="0" smtClean="0">
                <a:solidFill>
                  <a:srgbClr val="000000"/>
                </a:solidFill>
              </a:rPr>
              <a:t>……</a:t>
            </a:r>
            <a:r>
              <a:rPr lang="zh-CN" altLang="en-US" sz="4000" dirty="0" smtClean="0">
                <a:solidFill>
                  <a:srgbClr val="000000"/>
                </a:solidFill>
              </a:rPr>
              <a:t>而且</a:t>
            </a:r>
            <a:r>
              <a:rPr lang="en-US" altLang="zh-CN" sz="4000" dirty="0" smtClean="0">
                <a:solidFill>
                  <a:srgbClr val="000000"/>
                </a:solidFill>
              </a:rPr>
              <a:t>/</a:t>
            </a:r>
            <a:r>
              <a:rPr lang="zh-CN" altLang="en-US" sz="4000" dirty="0" smtClean="0">
                <a:solidFill>
                  <a:srgbClr val="000000"/>
                </a:solidFill>
              </a:rPr>
              <a:t>还</a:t>
            </a:r>
            <a:r>
              <a:rPr lang="en-US" altLang="zh-CN" sz="4000" dirty="0" smtClean="0">
                <a:solidFill>
                  <a:srgbClr val="000000"/>
                </a:solidFill>
              </a:rPr>
              <a:t>/</a:t>
            </a:r>
            <a:r>
              <a:rPr lang="zh-CN" altLang="en-US" sz="4000" dirty="0" smtClean="0">
                <a:solidFill>
                  <a:srgbClr val="000000"/>
                </a:solidFill>
              </a:rPr>
              <a:t>也</a:t>
            </a:r>
            <a:r>
              <a:rPr lang="en-US" altLang="zh-CN" sz="4000" dirty="0" smtClean="0">
                <a:solidFill>
                  <a:srgbClr val="000000"/>
                </a:solidFill>
              </a:rPr>
              <a:t>……</a:t>
            </a:r>
            <a:endParaRPr lang="zh-CN" altLang="en-US" dirty="0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07504" y="1700213"/>
            <a:ext cx="8748712" cy="208915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Clr>
                <a:srgbClr val="3333CC"/>
              </a:buClr>
              <a:buSzTx/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）我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不仅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认识他，</a:t>
            </a:r>
          </a:p>
          <a:p>
            <a:pPr marL="0" indent="0" eaLnBrk="1" hangingPunct="1">
              <a:spcBef>
                <a:spcPct val="50000"/>
              </a:spcBef>
              <a:buClr>
                <a:srgbClr val="3333CC"/>
              </a:buClr>
              <a:buSzTx/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）他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不仅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会说汉语，</a:t>
            </a:r>
          </a:p>
          <a:p>
            <a:pPr marL="0" indent="0" eaLnBrk="1" hangingPunct="1">
              <a:spcBef>
                <a:spcPct val="50000"/>
              </a:spcBef>
              <a:buClr>
                <a:srgbClr val="3333CC"/>
              </a:buClr>
              <a:buSzTx/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）这些词语，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不仅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要会读，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258888" y="4797425"/>
            <a:ext cx="6769100" cy="5794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/>
              <a:t>不仅</a:t>
            </a:r>
            <a:r>
              <a:rPr lang="en-US" altLang="zh-CN">
                <a:latin typeface="Arial" pitchFamily="34" charset="0"/>
              </a:rPr>
              <a:t>……</a:t>
            </a:r>
            <a:r>
              <a:rPr lang="en-US" altLang="zh-CN"/>
              <a:t>[</a:t>
            </a:r>
            <a:r>
              <a:rPr lang="zh-CN" altLang="en-US"/>
              <a:t>而且</a:t>
            </a:r>
            <a:r>
              <a:rPr lang="en-US" altLang="zh-CN"/>
              <a:t>]</a:t>
            </a:r>
            <a:r>
              <a:rPr lang="zh-CN" altLang="en-US"/>
              <a:t>（还、也、又）</a:t>
            </a:r>
            <a:r>
              <a:rPr lang="en-US" altLang="zh-CN">
                <a:latin typeface="Arial" pitchFamily="34" charset="0"/>
              </a:rPr>
              <a:t>……</a:t>
            </a:r>
            <a:endParaRPr lang="en-US" altLang="zh-CN"/>
          </a:p>
        </p:txBody>
      </p:sp>
      <p:sp>
        <p:nvSpPr>
          <p:cNvPr id="2" name="TextBox 1"/>
          <p:cNvSpPr txBox="1"/>
          <p:nvPr/>
        </p:nvSpPr>
        <p:spPr>
          <a:xfrm>
            <a:off x="3419872" y="1681644"/>
            <a:ext cx="4608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zh-CN" altLang="en-US" sz="2800" kern="0" dirty="0">
                <a:solidFill>
                  <a:srgbClr val="FF0000"/>
                </a:solidFill>
                <a:latin typeface="楷体_GB2312" pitchFamily="49" charset="-122"/>
              </a:rPr>
              <a:t>而</a:t>
            </a:r>
            <a:r>
              <a:rPr kumimoji="0" lang="zh-CN" altLang="en-US" sz="2800" kern="0" dirty="0" smtClean="0">
                <a:solidFill>
                  <a:srgbClr val="FF0000"/>
                </a:solidFill>
                <a:latin typeface="楷体_GB2312" pitchFamily="49" charset="-122"/>
              </a:rPr>
              <a:t>且</a:t>
            </a:r>
            <a:r>
              <a:rPr kumimoji="0" lang="zh-CN" altLang="en-US" sz="2800" kern="0" dirty="0" smtClean="0">
                <a:solidFill>
                  <a:srgbClr val="000000"/>
                </a:solidFill>
                <a:latin typeface="楷体_GB2312" pitchFamily="49" charset="-122"/>
              </a:rPr>
              <a:t>对他</a:t>
            </a:r>
            <a:r>
              <a:rPr kumimoji="0" lang="zh-CN" altLang="en-US" sz="2800" kern="0" dirty="0">
                <a:solidFill>
                  <a:srgbClr val="000000"/>
                </a:solidFill>
                <a:latin typeface="楷体_GB2312" pitchFamily="49" charset="-122"/>
              </a:rPr>
              <a:t>还有很深的了解。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80308" y="2329716"/>
            <a:ext cx="4608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zh-CN" altLang="en-US" sz="2800" kern="0" dirty="0" smtClean="0">
                <a:solidFill>
                  <a:srgbClr val="FF0000"/>
                </a:solidFill>
                <a:latin typeface="楷体_GB2312" pitchFamily="49" charset="-122"/>
              </a:rPr>
              <a:t>还</a:t>
            </a:r>
            <a:r>
              <a:rPr kumimoji="0" lang="zh-CN" altLang="en-US" sz="2800" kern="0" dirty="0" smtClean="0">
                <a:solidFill>
                  <a:srgbClr val="000000"/>
                </a:solidFill>
                <a:latin typeface="楷体_GB2312" pitchFamily="49" charset="-122"/>
              </a:rPr>
              <a:t>会说法语呢。</a:t>
            </a:r>
            <a:endParaRPr lang="zh-CN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4932040" y="2977788"/>
            <a:ext cx="2088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en-US" sz="2800" kern="0" dirty="0">
                <a:solidFill>
                  <a:srgbClr val="FF0000"/>
                </a:solidFill>
                <a:latin typeface="楷体_GB2312" pitchFamily="49" charset="-122"/>
              </a:rPr>
              <a:t>而且</a:t>
            </a:r>
            <a:r>
              <a:rPr kumimoji="0" lang="zh-CN" altLang="en-US" sz="2800" kern="0" dirty="0">
                <a:solidFill>
                  <a:srgbClr val="000000"/>
                </a:solidFill>
                <a:latin typeface="楷体_GB2312" pitchFamily="49" charset="-122"/>
              </a:rPr>
              <a:t>要会</a:t>
            </a:r>
            <a:r>
              <a:rPr kumimoji="0" lang="zh-CN" altLang="en-US" sz="2800" kern="0" dirty="0" smtClean="0">
                <a:solidFill>
                  <a:srgbClr val="000000"/>
                </a:solidFill>
                <a:latin typeface="楷体_GB2312" pitchFamily="49" charset="-122"/>
              </a:rPr>
              <a:t>写，</a:t>
            </a:r>
            <a:endParaRPr lang="zh-CN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6948265" y="2977788"/>
            <a:ext cx="18722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en-US" sz="2800" kern="0" dirty="0">
                <a:solidFill>
                  <a:srgbClr val="FF0000"/>
                </a:solidFill>
                <a:latin typeface="楷体_GB2312" pitchFamily="49" charset="-122"/>
              </a:rPr>
              <a:t>还</a:t>
            </a:r>
            <a:r>
              <a:rPr kumimoji="0" lang="zh-CN" altLang="en-US" sz="2800" kern="0" dirty="0">
                <a:solidFill>
                  <a:srgbClr val="000000"/>
                </a:solidFill>
                <a:latin typeface="楷体_GB2312" pitchFamily="49" charset="-122"/>
              </a:rPr>
              <a:t>要会用。</a:t>
            </a:r>
            <a:endParaRPr lang="zh-CN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>
                <a:solidFill>
                  <a:srgbClr val="000000"/>
                </a:solidFill>
              </a:rPr>
              <a:t>练习    不仅</a:t>
            </a:r>
            <a:r>
              <a:rPr lang="en-US" altLang="zh-CN" sz="4000" smtClean="0">
                <a:solidFill>
                  <a:srgbClr val="000000"/>
                </a:solidFill>
              </a:rPr>
              <a:t>……</a:t>
            </a:r>
            <a:r>
              <a:rPr lang="zh-CN" altLang="en-US" sz="4000" smtClean="0">
                <a:solidFill>
                  <a:srgbClr val="000000"/>
                </a:solidFill>
              </a:rPr>
              <a:t>而且</a:t>
            </a:r>
            <a:r>
              <a:rPr lang="en-US" altLang="zh-CN" sz="4000" smtClean="0">
                <a:solidFill>
                  <a:srgbClr val="000000"/>
                </a:solidFill>
              </a:rPr>
              <a:t>/</a:t>
            </a:r>
            <a:r>
              <a:rPr lang="zh-CN" altLang="en-US" sz="4000" smtClean="0">
                <a:solidFill>
                  <a:srgbClr val="000000"/>
                </a:solidFill>
              </a:rPr>
              <a:t>还</a:t>
            </a:r>
            <a:r>
              <a:rPr lang="en-US" altLang="zh-CN" sz="4000" smtClean="0">
                <a:solidFill>
                  <a:srgbClr val="000000"/>
                </a:solidFill>
              </a:rPr>
              <a:t>/</a:t>
            </a:r>
            <a:r>
              <a:rPr lang="zh-CN" altLang="en-US" sz="4000" smtClean="0">
                <a:solidFill>
                  <a:srgbClr val="000000"/>
                </a:solidFill>
              </a:rPr>
              <a:t>也</a:t>
            </a:r>
            <a:r>
              <a:rPr lang="en-US" altLang="zh-CN" sz="4000" smtClean="0">
                <a:solidFill>
                  <a:srgbClr val="000000"/>
                </a:solidFill>
              </a:rPr>
              <a:t>……</a:t>
            </a:r>
            <a:endParaRPr lang="zh-CN" altLang="en-US" smtClean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675687" cy="4114800"/>
          </a:xfrm>
        </p:spPr>
        <p:txBody>
          <a:bodyPr/>
          <a:lstStyle/>
          <a:p>
            <a:pPr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</a:rPr>
              <a:t>◇</a:t>
            </a:r>
            <a:r>
              <a:rPr lang="zh-CN" altLang="en-US" b="1" smtClean="0">
                <a:solidFill>
                  <a:srgbClr val="000000"/>
                </a:solidFill>
              </a:rPr>
              <a:t>根据下面的两组提示词语，用</a:t>
            </a:r>
            <a:r>
              <a:rPr lang="zh-CN" altLang="en-US" b="1" smtClean="0">
                <a:solidFill>
                  <a:srgbClr val="000000"/>
                </a:solidFill>
                <a:latin typeface="Arial" pitchFamily="34" charset="0"/>
              </a:rPr>
              <a:t>“</a:t>
            </a:r>
            <a:r>
              <a:rPr lang="zh-CN" altLang="en-US" b="1" smtClean="0">
                <a:solidFill>
                  <a:srgbClr val="000000"/>
                </a:solidFill>
              </a:rPr>
              <a:t>不仅</a:t>
            </a:r>
            <a:r>
              <a:rPr lang="zh-CN" altLang="en-US" b="1" smtClean="0">
                <a:solidFill>
                  <a:srgbClr val="000000"/>
                </a:solidFill>
                <a:latin typeface="Arial" pitchFamily="34" charset="0"/>
              </a:rPr>
              <a:t>”</a:t>
            </a:r>
            <a:r>
              <a:rPr lang="zh-CN" altLang="en-US" b="1" smtClean="0">
                <a:solidFill>
                  <a:srgbClr val="000000"/>
                </a:solidFill>
              </a:rPr>
              <a:t>造句：</a:t>
            </a:r>
            <a:endParaRPr lang="zh-CN" altLang="en-US" smtClean="0">
              <a:solidFill>
                <a:srgbClr val="000000"/>
              </a:solidFill>
            </a:endParaRPr>
          </a:p>
          <a:p>
            <a:pPr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mtClean="0">
                <a:solidFill>
                  <a:srgbClr val="000000"/>
                </a:solidFill>
              </a:rPr>
              <a:t>       </a:t>
            </a:r>
            <a:r>
              <a:rPr lang="en-US" altLang="zh-CN" smtClean="0">
                <a:solidFill>
                  <a:srgbClr val="000000"/>
                </a:solidFill>
              </a:rPr>
              <a:t>A                                      B</a:t>
            </a:r>
          </a:p>
          <a:p>
            <a:pPr eaLnBrk="1" hangingPunct="1">
              <a:buClr>
                <a:srgbClr val="3333CC"/>
              </a:buClr>
            </a:pPr>
            <a:r>
              <a:rPr lang="zh-CN" altLang="en-US" b="1" smtClean="0">
                <a:solidFill>
                  <a:srgbClr val="333399"/>
                </a:solidFill>
                <a:latin typeface="楷体_GB2312" pitchFamily="49" charset="-122"/>
                <a:ea typeface="楷体_GB2312" pitchFamily="49" charset="-122"/>
              </a:rPr>
              <a:t>是我的父亲              是我最好的朋友</a:t>
            </a:r>
          </a:p>
          <a:p>
            <a:pPr eaLnBrk="1" hangingPunct="1">
              <a:buClr>
                <a:srgbClr val="3333CC"/>
              </a:buClr>
            </a:pPr>
            <a:r>
              <a:rPr lang="zh-CN" altLang="en-US" b="1" smtClean="0">
                <a:solidFill>
                  <a:srgbClr val="333399"/>
                </a:solidFill>
                <a:latin typeface="楷体_GB2312" pitchFamily="49" charset="-122"/>
                <a:ea typeface="楷体_GB2312" pitchFamily="49" charset="-122"/>
              </a:rPr>
              <a:t>很好吃                  很健康</a:t>
            </a:r>
          </a:p>
          <a:p>
            <a:pPr eaLnBrk="1" hangingPunct="1">
              <a:buClr>
                <a:srgbClr val="3333CC"/>
              </a:buClr>
            </a:pPr>
            <a:r>
              <a:rPr lang="zh-CN" altLang="en-US" b="1" smtClean="0">
                <a:solidFill>
                  <a:srgbClr val="333399"/>
                </a:solidFill>
                <a:latin typeface="楷体_GB2312" pitchFamily="49" charset="-122"/>
                <a:ea typeface="楷体_GB2312" pitchFamily="49" charset="-122"/>
              </a:rPr>
              <a:t>学生不懂                老师不懂</a:t>
            </a:r>
          </a:p>
          <a:p>
            <a:endParaRPr lang="zh-CN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>
                <a:solidFill>
                  <a:srgbClr val="000000"/>
                </a:solidFill>
              </a:rPr>
              <a:t>练习    不仅</a:t>
            </a:r>
            <a:r>
              <a:rPr lang="en-US" altLang="zh-CN" sz="4000" smtClean="0">
                <a:solidFill>
                  <a:srgbClr val="000000"/>
                </a:solidFill>
              </a:rPr>
              <a:t>……</a:t>
            </a:r>
            <a:r>
              <a:rPr lang="zh-CN" altLang="en-US" sz="4000" smtClean="0">
                <a:solidFill>
                  <a:srgbClr val="000000"/>
                </a:solidFill>
              </a:rPr>
              <a:t>而且</a:t>
            </a:r>
            <a:r>
              <a:rPr lang="en-US" altLang="zh-CN" sz="4000" smtClean="0">
                <a:solidFill>
                  <a:srgbClr val="000000"/>
                </a:solidFill>
              </a:rPr>
              <a:t>/</a:t>
            </a:r>
            <a:r>
              <a:rPr lang="zh-CN" altLang="en-US" sz="4000" smtClean="0">
                <a:solidFill>
                  <a:srgbClr val="000000"/>
                </a:solidFill>
              </a:rPr>
              <a:t>还</a:t>
            </a:r>
            <a:r>
              <a:rPr lang="en-US" altLang="zh-CN" sz="4000" smtClean="0">
                <a:solidFill>
                  <a:srgbClr val="000000"/>
                </a:solidFill>
              </a:rPr>
              <a:t>/</a:t>
            </a:r>
            <a:r>
              <a:rPr lang="zh-CN" altLang="en-US" sz="4000" smtClean="0">
                <a:solidFill>
                  <a:srgbClr val="000000"/>
                </a:solidFill>
              </a:rPr>
              <a:t>也</a:t>
            </a:r>
            <a:r>
              <a:rPr lang="en-US" altLang="zh-CN" sz="4000" smtClean="0">
                <a:solidFill>
                  <a:srgbClr val="000000"/>
                </a:solidFill>
              </a:rPr>
              <a:t>……</a:t>
            </a:r>
            <a:endParaRPr lang="zh-CN" altLang="en-US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1338" y="1587500"/>
            <a:ext cx="86026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</a:rPr>
              <a:t>◇ 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用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不仅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”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完成句子：</a:t>
            </a:r>
            <a:endParaRPr kumimoji="0" lang="zh-CN" altLang="en-US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，而且也很努力。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，质量也很好。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，还去过南京、苏州、杭州等地。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那部动画片</a:t>
            </a:r>
            <a:r>
              <a:rPr kumimoji="0" lang="en-US" altLang="zh-CN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，就是大人也很喜欢。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endParaRPr kumimoji="0" lang="en-US" altLang="zh-CN" b="1" kern="0" dirty="0" smtClean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550" y="2117725"/>
            <a:ext cx="3816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 dirty="0">
                <a:solidFill>
                  <a:srgbClr val="333399"/>
                </a:solidFill>
              </a:rPr>
              <a:t>我们班的同学不仅聪明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71550" y="2765425"/>
            <a:ext cx="4105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 dirty="0">
                <a:solidFill>
                  <a:srgbClr val="333399"/>
                </a:solidFill>
              </a:rPr>
              <a:t>这件衣服不仅价钱便宜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71550" y="3357563"/>
            <a:ext cx="3240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 dirty="0">
                <a:solidFill>
                  <a:srgbClr val="333399"/>
                </a:solidFill>
              </a:rPr>
              <a:t>他不仅去过上海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203575" y="4422775"/>
            <a:ext cx="3817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 dirty="0">
                <a:solidFill>
                  <a:srgbClr val="333399"/>
                </a:solidFill>
              </a:rPr>
              <a:t>不仅孩子爱看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>
                <a:solidFill>
                  <a:schemeClr val="tx1"/>
                </a:solidFill>
              </a:rPr>
              <a:t>语法</a:t>
            </a:r>
            <a:r>
              <a:rPr lang="en-US" altLang="zh-CN" sz="4000" smtClean="0">
                <a:solidFill>
                  <a:schemeClr val="tx1"/>
                </a:solidFill>
              </a:rPr>
              <a:t>A</a:t>
            </a:r>
            <a:r>
              <a:rPr lang="zh-CN" altLang="en-US" sz="4000" smtClean="0">
                <a:solidFill>
                  <a:schemeClr val="tx1"/>
                </a:solidFill>
              </a:rPr>
              <a:t>：宁可</a:t>
            </a:r>
            <a:r>
              <a:rPr lang="en-US" altLang="zh-CN" sz="4000" smtClean="0">
                <a:solidFill>
                  <a:schemeClr val="tx1"/>
                </a:solidFill>
                <a:latin typeface="Arial" pitchFamily="34" charset="0"/>
              </a:rPr>
              <a:t>……</a:t>
            </a:r>
            <a:r>
              <a:rPr lang="zh-CN" altLang="en-US" sz="4000" smtClean="0">
                <a:solidFill>
                  <a:schemeClr val="tx1"/>
                </a:solidFill>
              </a:rPr>
              <a:t>也不</a:t>
            </a:r>
            <a:r>
              <a:rPr lang="en-US" altLang="zh-CN" sz="4000" smtClean="0">
                <a:solidFill>
                  <a:schemeClr val="tx1"/>
                </a:solidFill>
                <a:latin typeface="Arial" pitchFamily="34" charset="0"/>
              </a:rPr>
              <a:t>……</a:t>
            </a:r>
            <a:endParaRPr lang="zh-CN" altLang="en-US" sz="4000" smtClean="0">
              <a:solidFill>
                <a:schemeClr val="tx1"/>
              </a:solidFill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204788" y="1700213"/>
            <a:ext cx="8964612" cy="2520950"/>
          </a:xfrm>
        </p:spPr>
        <p:txBody>
          <a:bodyPr/>
          <a:lstStyle/>
          <a:p>
            <a:pPr marL="609600" indent="-609600"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lang="zh-CN" altLang="en-US" sz="2800" dirty="0" smtClean="0">
                <a:latin typeface="楷体_GB2312" pitchFamily="49" charset="-122"/>
                <a:ea typeface="楷体_GB2312" pitchFamily="49" charset="-122"/>
              </a:rPr>
              <a:t>我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宁可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在家睡觉，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也不愿意</a:t>
            </a:r>
            <a:r>
              <a:rPr lang="zh-CN" altLang="en-US" sz="280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十一”的时候去旅行。</a:t>
            </a:r>
          </a:p>
          <a:p>
            <a:pPr marL="609600" indent="-609600"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她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宁可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一辈子不结婚，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也不想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跟一个不爱的人生活在一起。</a:t>
            </a:r>
          </a:p>
          <a:p>
            <a:pPr marL="609600" indent="-609600"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他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宁可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自己辛苦一点儿，</a:t>
            </a:r>
            <a:r>
              <a:rPr lang="zh-CN" altLang="en-US" sz="28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也绝不</a:t>
            </a:r>
            <a:r>
              <a:rPr lang="zh-CN" altLang="en-US" sz="280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麻烦别人。</a:t>
            </a:r>
            <a:r>
              <a:rPr lang="zh-CN" altLang="en-US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</a:t>
            </a:r>
          </a:p>
        </p:txBody>
      </p:sp>
      <p:sp>
        <p:nvSpPr>
          <p:cNvPr id="64516" name="TextBox 4"/>
          <p:cNvSpPr txBox="1">
            <a:spLocks noChangeArrowheads="1"/>
          </p:cNvSpPr>
          <p:nvPr/>
        </p:nvSpPr>
        <p:spPr bwMode="auto">
          <a:xfrm>
            <a:off x="2124075" y="5013325"/>
            <a:ext cx="5256213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宁可</a:t>
            </a:r>
            <a:r>
              <a:rPr lang="en-US" altLang="zh-CN"/>
              <a:t>/</a:t>
            </a:r>
            <a:r>
              <a:rPr lang="zh-CN" altLang="en-US"/>
              <a:t>宁肯</a:t>
            </a:r>
            <a:r>
              <a:rPr lang="en-US" altLang="zh-CN"/>
              <a:t>/</a:t>
            </a:r>
            <a:r>
              <a:rPr lang="zh-CN" altLang="en-US"/>
              <a:t>宁愿</a:t>
            </a:r>
            <a:r>
              <a:rPr lang="en-US" altLang="zh-CN"/>
              <a:t>A</a:t>
            </a:r>
            <a:r>
              <a:rPr lang="zh-CN" altLang="en-US"/>
              <a:t>，也不</a:t>
            </a:r>
            <a:r>
              <a:rPr lang="en-US" altLang="zh-CN"/>
              <a:t>B</a:t>
            </a:r>
            <a:r>
              <a:rPr lang="zh-CN" altLang="en-US"/>
              <a:t>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>
                <a:solidFill>
                  <a:srgbClr val="000000"/>
                </a:solidFill>
              </a:rPr>
              <a:t>练习：宁可</a:t>
            </a:r>
            <a:r>
              <a:rPr lang="en-US" altLang="zh-CN" sz="400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 sz="4000" smtClean="0">
                <a:solidFill>
                  <a:srgbClr val="000000"/>
                </a:solidFill>
              </a:rPr>
              <a:t>也</a:t>
            </a:r>
            <a:r>
              <a:rPr lang="en-US" altLang="zh-CN" sz="400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zh-CN" altLang="en-US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8313" y="1773238"/>
            <a:ext cx="8486775" cy="407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en-US" altLang="zh-CN" sz="2800" b="1" kern="0" dirty="0" smtClean="0">
                <a:solidFill>
                  <a:srgbClr val="000000"/>
                </a:solidFill>
              </a:rPr>
              <a:t>◇ </a:t>
            </a:r>
            <a:r>
              <a:rPr kumimoji="0" lang="zh-CN" altLang="en-US" sz="2800" b="1" kern="0" dirty="0" smtClean="0">
                <a:solidFill>
                  <a:srgbClr val="000000"/>
                </a:solidFill>
              </a:rPr>
              <a:t>下面有</a:t>
            </a:r>
            <a:r>
              <a:rPr kumimoji="0" lang="en-US" altLang="zh-CN" sz="2800" b="1" kern="0" dirty="0" smtClean="0">
                <a:solidFill>
                  <a:srgbClr val="000000"/>
                </a:solidFill>
              </a:rPr>
              <a:t>A</a:t>
            </a:r>
            <a:r>
              <a:rPr kumimoji="0" lang="zh-CN" altLang="en-US" sz="2800" b="1" kern="0" dirty="0" smtClean="0">
                <a:solidFill>
                  <a:srgbClr val="000000"/>
                </a:solidFill>
              </a:rPr>
              <a:t>、</a:t>
            </a:r>
            <a:r>
              <a:rPr kumimoji="0" lang="en-US" altLang="zh-CN" sz="2800" b="1" kern="0" dirty="0" smtClean="0">
                <a:solidFill>
                  <a:srgbClr val="000000"/>
                </a:solidFill>
              </a:rPr>
              <a:t>B</a:t>
            </a:r>
            <a:r>
              <a:rPr kumimoji="0" lang="zh-CN" altLang="en-US" sz="2800" b="1" kern="0" dirty="0" smtClean="0">
                <a:solidFill>
                  <a:srgbClr val="000000"/>
                </a:solidFill>
              </a:rPr>
              <a:t>两种不同的选择，根据自己的实际想法，用</a:t>
            </a:r>
            <a:r>
              <a:rPr kumimoji="0" lang="zh-CN" altLang="en-US" sz="2800" b="1" kern="0" dirty="0" smtClean="0">
                <a:solidFill>
                  <a:srgbClr val="FF0000"/>
                </a:solidFill>
                <a:latin typeface="Arial"/>
              </a:rPr>
              <a:t>“</a:t>
            </a:r>
            <a:r>
              <a:rPr kumimoji="0" lang="zh-CN" altLang="en-US" sz="2800" b="1" kern="0" dirty="0" smtClean="0">
                <a:solidFill>
                  <a:srgbClr val="FF0000"/>
                </a:solidFill>
              </a:rPr>
              <a:t>宁可</a:t>
            </a:r>
            <a:r>
              <a:rPr kumimoji="0" lang="en-US" altLang="zh-CN" sz="2800" b="1" kern="0" dirty="0" smtClean="0">
                <a:solidFill>
                  <a:srgbClr val="FF0000"/>
                </a:solidFill>
                <a:latin typeface="Arial"/>
              </a:rPr>
              <a:t>……</a:t>
            </a:r>
            <a:r>
              <a:rPr kumimoji="0" lang="zh-CN" altLang="en-US" sz="2800" b="1" kern="0" dirty="0" smtClean="0">
                <a:solidFill>
                  <a:srgbClr val="FF0000"/>
                </a:solidFill>
              </a:rPr>
              <a:t>也不</a:t>
            </a:r>
            <a:r>
              <a:rPr kumimoji="0" lang="en-US" altLang="zh-CN" sz="2800" b="1" kern="0" dirty="0" smtClean="0">
                <a:solidFill>
                  <a:srgbClr val="FF0000"/>
                </a:solidFill>
                <a:latin typeface="Arial"/>
              </a:rPr>
              <a:t>……”</a:t>
            </a:r>
            <a:r>
              <a:rPr kumimoji="0" lang="zh-CN" altLang="en-US" sz="2800" b="1" kern="0" dirty="0" smtClean="0">
                <a:solidFill>
                  <a:srgbClr val="000000"/>
                </a:solidFill>
              </a:rPr>
              <a:t>造句：</a:t>
            </a:r>
            <a:endParaRPr kumimoji="0" lang="zh-CN" altLang="en-US" sz="2800" kern="0" dirty="0" smtClean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zh-CN" altLang="en-US" sz="2800" kern="0" dirty="0" smtClean="0">
                <a:solidFill>
                  <a:srgbClr val="000000"/>
                </a:solidFill>
              </a:rPr>
              <a:t>      </a:t>
            </a:r>
            <a:r>
              <a:rPr kumimoji="0" lang="en-US" altLang="zh-CN" sz="2800" kern="0" dirty="0" smtClean="0">
                <a:solidFill>
                  <a:srgbClr val="000000"/>
                </a:solidFill>
              </a:rPr>
              <a:t>A                                       B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3333CC"/>
                </a:solidFill>
                <a:latin typeface="楷体_GB2312" pitchFamily="49" charset="-122"/>
                <a:ea typeface="楷体_GB2312" pitchFamily="49" charset="-122"/>
              </a:rPr>
              <a:t>吃药                      去医院打针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3333CC"/>
                </a:solidFill>
                <a:latin typeface="楷体_GB2312" pitchFamily="49" charset="-122"/>
                <a:ea typeface="楷体_GB2312" pitchFamily="49" charset="-122"/>
              </a:rPr>
              <a:t>把钱花在吃上              把钱花在穿上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3333CC"/>
                </a:solidFill>
                <a:latin typeface="楷体_GB2312" pitchFamily="49" charset="-122"/>
                <a:ea typeface="楷体_GB2312" pitchFamily="49" charset="-122"/>
              </a:rPr>
              <a:t>浪费钱                    浪费时间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zh-CN" altLang="en-US" sz="2800" b="1" kern="0" dirty="0" smtClean="0">
                <a:solidFill>
                  <a:srgbClr val="3333CC"/>
                </a:solidFill>
                <a:latin typeface="楷体_GB2312" pitchFamily="49" charset="-122"/>
                <a:ea typeface="楷体_GB2312" pitchFamily="49" charset="-122"/>
              </a:rPr>
              <a:t>早点儿起床                迟到了被老师批评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>
                <a:solidFill>
                  <a:srgbClr val="000000"/>
                </a:solidFill>
              </a:rPr>
              <a:t>语法</a:t>
            </a:r>
            <a:r>
              <a:rPr lang="en-US" altLang="zh-CN" sz="4000" smtClean="0">
                <a:solidFill>
                  <a:srgbClr val="000000"/>
                </a:solidFill>
              </a:rPr>
              <a:t>B</a:t>
            </a:r>
            <a:r>
              <a:rPr lang="zh-CN" altLang="en-US" sz="4000" smtClean="0">
                <a:solidFill>
                  <a:srgbClr val="000000"/>
                </a:solidFill>
              </a:rPr>
              <a:t>：宁可</a:t>
            </a:r>
            <a:r>
              <a:rPr lang="en-US" altLang="zh-CN" sz="400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 sz="4000" smtClean="0">
                <a:solidFill>
                  <a:srgbClr val="000000"/>
                </a:solidFill>
              </a:rPr>
              <a:t>也要</a:t>
            </a:r>
            <a:r>
              <a:rPr lang="en-US" altLang="zh-CN" sz="400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zh-CN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73238"/>
            <a:ext cx="8820150" cy="4114800"/>
          </a:xfrm>
        </p:spPr>
        <p:txBody>
          <a:bodyPr/>
          <a:lstStyle/>
          <a:p>
            <a:pPr marL="609600" indent="-609600" eaLnBrk="1" hangingPunct="1">
              <a:buClr>
                <a:srgbClr val="3333CC"/>
              </a:buClr>
              <a:buFont typeface="+mj-lt"/>
              <a:buAutoNum type="arabicPeriod"/>
              <a:defRPr/>
            </a:pP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我</a:t>
            </a:r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宁可</a:t>
            </a: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多花一些钱，</a:t>
            </a:r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也要</a:t>
            </a: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租一处离学校近的房子。</a:t>
            </a:r>
          </a:p>
          <a:p>
            <a:pPr marL="609600" indent="-609600" eaLnBrk="1" hangingPunct="1">
              <a:buClr>
                <a:srgbClr val="3333CC"/>
              </a:buClr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我</a:t>
            </a:r>
            <a:r>
              <a:rPr lang="zh-CN" altLang="en-US" b="1" dirty="0" smtClean="0">
                <a:solidFill>
                  <a:srgbClr val="FF0000"/>
                </a:solidFill>
                <a:ea typeface="楷体_GB2312" pitchFamily="49" charset="-122"/>
              </a:rPr>
              <a:t>宁</a:t>
            </a:r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可</a:t>
            </a: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不吃饭不睡觉，</a:t>
            </a:r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也要</a:t>
            </a: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按时完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成作业。</a:t>
            </a:r>
            <a:endParaRPr lang="zh-CN" altLang="en-US" b="1" dirty="0">
              <a:solidFill>
                <a:srgbClr val="000000"/>
              </a:solidFill>
              <a:ea typeface="楷体_GB2312" pitchFamily="49" charset="-122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zh-CN" altLang="en-US" b="1" dirty="0"/>
          </a:p>
        </p:txBody>
      </p:sp>
      <p:sp>
        <p:nvSpPr>
          <p:cNvPr id="53252" name="TextBox 3"/>
          <p:cNvSpPr txBox="1">
            <a:spLocks noChangeArrowheads="1"/>
          </p:cNvSpPr>
          <p:nvPr/>
        </p:nvSpPr>
        <p:spPr bwMode="auto">
          <a:xfrm>
            <a:off x="1908175" y="4932363"/>
            <a:ext cx="3671888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b="1" dirty="0"/>
              <a:t>宁可</a:t>
            </a:r>
            <a:r>
              <a:rPr lang="en-US" altLang="zh-CN" b="1" dirty="0"/>
              <a:t>A</a:t>
            </a:r>
            <a:r>
              <a:rPr lang="zh-CN" altLang="en-US" b="1" dirty="0"/>
              <a:t>，也要</a:t>
            </a:r>
            <a:r>
              <a:rPr lang="en-US" altLang="zh-CN" b="1" dirty="0"/>
              <a:t>……</a:t>
            </a:r>
            <a:endParaRPr lang="zh-CN" altLang="en-US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32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>
                <a:solidFill>
                  <a:srgbClr val="000000"/>
                </a:solidFill>
              </a:rPr>
              <a:t>练习：宁可</a:t>
            </a:r>
            <a:r>
              <a:rPr lang="en-US" altLang="zh-CN" sz="4000" b="1" dirty="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也不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/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也要</a:t>
            </a:r>
            <a:r>
              <a:rPr lang="en-US" altLang="zh-CN" sz="4000" b="1" dirty="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zh-CN" altLang="en-US" b="1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9750" y="1989138"/>
            <a:ext cx="8604250" cy="425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</a:rPr>
              <a:t>◇ 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用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宁可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”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改说句子：</a:t>
            </a:r>
          </a:p>
          <a:p>
            <a:pPr marL="971550" lvl="1" indent="-514350">
              <a:lnSpc>
                <a:spcPct val="17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我更愿意在家睡觉，而不愿意看那部电影。</a:t>
            </a:r>
          </a:p>
          <a:p>
            <a:pPr marL="971550" lvl="1" indent="-514350">
              <a:lnSpc>
                <a:spcPct val="170000"/>
              </a:lnSpc>
              <a:buClr>
                <a:srgbClr val="FF0000"/>
              </a:buClr>
              <a:buFont typeface="+mj-lt"/>
              <a:buAutoNum type="arabicPeriod"/>
              <a:defRPr/>
            </a:pPr>
            <a:endParaRPr kumimoji="0" lang="zh-CN" altLang="en-US" b="1" kern="0" dirty="0" smtClean="0">
              <a:solidFill>
                <a:srgbClr val="000000"/>
              </a:solidFill>
            </a:endParaRPr>
          </a:p>
          <a:p>
            <a:pPr marL="971550" lvl="1" indent="-514350">
              <a:lnSpc>
                <a:spcPct val="17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我们可以减少产量，一定要保证产品的质量。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84213" y="3500438"/>
            <a:ext cx="7991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 dirty="0">
                <a:solidFill>
                  <a:srgbClr val="333399"/>
                </a:solidFill>
              </a:rPr>
              <a:t>我</a:t>
            </a:r>
            <a:r>
              <a:rPr kumimoji="0" lang="zh-CN" altLang="en-US" sz="2800" b="1" kern="0" dirty="0">
                <a:solidFill>
                  <a:srgbClr val="FF0000"/>
                </a:solidFill>
              </a:rPr>
              <a:t>宁可</a:t>
            </a:r>
            <a:r>
              <a:rPr kumimoji="0" lang="zh-CN" altLang="en-US" sz="2800" b="1" kern="0" dirty="0">
                <a:solidFill>
                  <a:srgbClr val="333399"/>
                </a:solidFill>
              </a:rPr>
              <a:t>在家睡觉，</a:t>
            </a:r>
            <a:r>
              <a:rPr kumimoji="0" lang="zh-CN" altLang="en-US" sz="2800" b="1" kern="0" dirty="0">
                <a:solidFill>
                  <a:srgbClr val="FF0000"/>
                </a:solidFill>
              </a:rPr>
              <a:t>也不</a:t>
            </a:r>
            <a:r>
              <a:rPr kumimoji="0" lang="zh-CN" altLang="en-US" sz="2800" b="1" kern="0" dirty="0">
                <a:solidFill>
                  <a:srgbClr val="333399"/>
                </a:solidFill>
              </a:rPr>
              <a:t>愿意看那部电影。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84213" y="5157788"/>
            <a:ext cx="81375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b="1" kern="0">
                <a:solidFill>
                  <a:srgbClr val="333399"/>
                </a:solidFill>
              </a:rPr>
              <a:t>我们</a:t>
            </a:r>
            <a:r>
              <a:rPr kumimoji="0" lang="zh-CN" altLang="en-US" sz="2800" b="1" kern="0">
                <a:solidFill>
                  <a:srgbClr val="FF0000"/>
                </a:solidFill>
              </a:rPr>
              <a:t>宁可</a:t>
            </a:r>
            <a:r>
              <a:rPr kumimoji="0" lang="zh-CN" altLang="en-US" sz="2800" b="1" kern="0">
                <a:solidFill>
                  <a:srgbClr val="333399"/>
                </a:solidFill>
              </a:rPr>
              <a:t>减少产量，</a:t>
            </a:r>
            <a:r>
              <a:rPr kumimoji="0" lang="zh-CN" altLang="en-US" sz="2800" b="1" kern="0">
                <a:solidFill>
                  <a:srgbClr val="FF0000"/>
                </a:solidFill>
              </a:rPr>
              <a:t>也要</a:t>
            </a:r>
            <a:r>
              <a:rPr kumimoji="0" lang="zh-CN" altLang="en-US" sz="2800" b="1" kern="0">
                <a:solidFill>
                  <a:srgbClr val="333399"/>
                </a:solidFill>
              </a:rPr>
              <a:t>保证产品的质量。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>
                <a:solidFill>
                  <a:srgbClr val="000000"/>
                </a:solidFill>
              </a:rPr>
              <a:t>练习：宁可</a:t>
            </a:r>
            <a:r>
              <a:rPr lang="en-US" altLang="zh-CN" sz="4000" dirty="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 sz="4000" dirty="0" smtClean="0">
                <a:solidFill>
                  <a:srgbClr val="000000"/>
                </a:solidFill>
              </a:rPr>
              <a:t>也不</a:t>
            </a:r>
            <a:r>
              <a:rPr lang="en-US" altLang="zh-CN" sz="4000" dirty="0" smtClean="0">
                <a:solidFill>
                  <a:srgbClr val="000000"/>
                </a:solidFill>
              </a:rPr>
              <a:t>/</a:t>
            </a:r>
            <a:r>
              <a:rPr lang="zh-CN" altLang="en-US" sz="4000" smtClean="0">
                <a:solidFill>
                  <a:srgbClr val="000000"/>
                </a:solidFill>
              </a:rPr>
              <a:t>也要</a:t>
            </a:r>
            <a:r>
              <a:rPr lang="en-US" altLang="zh-CN" sz="4000" smtClean="0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zh-CN" altLang="en-US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557338"/>
            <a:ext cx="8713788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en-US" altLang="zh-CN" b="1" kern="0" dirty="0" smtClean="0">
                <a:solidFill>
                  <a:srgbClr val="000000"/>
                </a:solidFill>
              </a:rPr>
              <a:t>◇ 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用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宁可</a:t>
            </a:r>
            <a:r>
              <a:rPr kumimoji="0" lang="zh-CN" altLang="en-US" b="1" kern="0" dirty="0" smtClean="0">
                <a:solidFill>
                  <a:srgbClr val="000000"/>
                </a:solidFill>
                <a:latin typeface="Arial"/>
              </a:rPr>
              <a:t>”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完成句子：</a:t>
            </a:r>
          </a:p>
          <a:p>
            <a:pPr>
              <a:buClr>
                <a:srgbClr val="3333CC"/>
              </a:buClr>
              <a:buFont typeface="Wingdings" pitchFamily="2" charset="2"/>
              <a:buNone/>
              <a:defRPr/>
            </a:pPr>
            <a:endParaRPr kumimoji="0" lang="zh-CN" altLang="en-US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，也不愿意去那家饭店。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，也不坐公共汽车去，公共汽车太挤了。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，也要把这篇小说看完。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/>
              <a:defRPr/>
            </a:pPr>
            <a:r>
              <a:rPr kumimoji="0" lang="en-US" altLang="zh-CN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</a:t>
            </a:r>
            <a:r>
              <a:rPr kumimoji="0" lang="zh-CN" altLang="en-US" sz="2800" b="1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，也一定要帮助他。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27088" y="2565400"/>
            <a:ext cx="4105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我宁可自己做饭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27088" y="3197225"/>
            <a:ext cx="3671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我们宁可走着去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27088" y="4133850"/>
            <a:ext cx="4535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我今天晚上宁可不睡觉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27087" y="4638675"/>
            <a:ext cx="41052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2800" kern="0" dirty="0">
                <a:solidFill>
                  <a:srgbClr val="333399"/>
                </a:solidFill>
              </a:rPr>
              <a:t>我宁</a:t>
            </a:r>
            <a:r>
              <a:rPr kumimoji="0" lang="zh-CN" altLang="en-US" sz="2800" kern="0" dirty="0" smtClean="0">
                <a:solidFill>
                  <a:srgbClr val="333399"/>
                </a:solidFill>
              </a:rPr>
              <a:t>可辛苦一些</a:t>
            </a:r>
            <a:endParaRPr kumimoji="0" lang="zh-CN" altLang="en-US" sz="2800" kern="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936625"/>
          </a:xfrm>
        </p:spPr>
        <p:txBody>
          <a:bodyPr/>
          <a:lstStyle/>
          <a:p>
            <a:r>
              <a:rPr lang="zh-CN" altLang="en-US" dirty="0" smtClean="0"/>
              <a:t>课文复习：</a:t>
            </a:r>
            <a:r>
              <a:rPr lang="zh-CN" altLang="en-US" sz="3600" dirty="0" smtClean="0"/>
              <a:t>朋友是怎么决定合作伙伴的？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179388" y="1412553"/>
            <a:ext cx="8964612" cy="41766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FF"/>
                </a:solidFill>
              </a:rPr>
              <a:t>给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介绍，可靠 ，没有</a:t>
            </a:r>
            <a:r>
              <a:rPr lang="zh-CN" altLang="en-US" b="1" dirty="0" smtClean="0">
                <a:solidFill>
                  <a:srgbClr val="FF0000"/>
                </a:solidFill>
              </a:rPr>
              <a:t>把握</a:t>
            </a:r>
            <a:r>
              <a:rPr lang="zh-CN" altLang="en-US" b="1" dirty="0" smtClean="0">
                <a:solidFill>
                  <a:srgbClr val="0000FF"/>
                </a:solidFill>
              </a:rPr>
              <a:t>，厂家，观察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FF"/>
                </a:solidFill>
              </a:rPr>
              <a:t>合作伙伴，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怎么这么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就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了呢？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0000FF"/>
                </a:solidFill>
              </a:rPr>
              <a:t>其中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FF0000"/>
                </a:solidFill>
              </a:rPr>
              <a:t>随时</a:t>
            </a:r>
            <a:r>
              <a:rPr lang="zh-CN" altLang="en-US" b="1" dirty="0" smtClean="0">
                <a:solidFill>
                  <a:srgbClr val="0000FF"/>
                </a:solidFill>
              </a:rPr>
              <a:t>恭候，只有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，先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，又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，最后还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：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够不够？不够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。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就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</a:p>
          <a:p>
            <a:pPr>
              <a:lnSpc>
                <a:spcPct val="150000"/>
              </a:lnSpc>
            </a:pPr>
            <a:endParaRPr lang="zh-CN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134980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5175" y="33338"/>
            <a:ext cx="7216775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课文讨论 </a:t>
            </a:r>
            <a:r>
              <a:rPr lang="zh-CN" altLang="en-US" sz="2800" smtClean="0">
                <a:solidFill>
                  <a:schemeClr val="tx1"/>
                </a:solidFill>
              </a:rPr>
              <a:t>（第</a:t>
            </a:r>
            <a:r>
              <a:rPr lang="en-US" altLang="zh-CN" sz="2800" smtClean="0">
                <a:solidFill>
                  <a:schemeClr val="tx1"/>
                </a:solidFill>
              </a:rPr>
              <a:t>4</a:t>
            </a:r>
            <a:r>
              <a:rPr lang="zh-CN" altLang="en-US" sz="2800" smtClean="0">
                <a:solidFill>
                  <a:schemeClr val="tx1"/>
                </a:solidFill>
              </a:rPr>
              <a:t>段 “我在某大学</a:t>
            </a:r>
            <a:r>
              <a:rPr lang="en-US" altLang="zh-CN" sz="2800" smtClean="0">
                <a:solidFill>
                  <a:schemeClr val="tx1"/>
                </a:solidFill>
              </a:rPr>
              <a:t>……</a:t>
            </a:r>
            <a:r>
              <a:rPr lang="zh-CN" altLang="en-US" sz="2800" smtClean="0">
                <a:solidFill>
                  <a:schemeClr val="tx1"/>
                </a:solidFill>
              </a:rPr>
              <a:t>”）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250825" y="1773238"/>
            <a:ext cx="874871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第一学期结束，“我”请大家做什么？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学生觉得“我”怎么样？“唯一不酷的”是什么？（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酷，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唯一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，等，延长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）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“我”听了是什么反应？（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一惊，不解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）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“我”为什么觉得这么做是对的？                  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好心好意，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至于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，卖力，有什么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）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Tahoma" pitchFamily="34" charset="0"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学生觉得这么做为什么“不对”？                   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不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尊重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，不必；延长，造成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）</a:t>
            </a:r>
            <a:endParaRPr lang="en-US" altLang="zh-CN" sz="2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470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小结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484313"/>
            <a:ext cx="9109075" cy="4176712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唯一、</a:t>
            </a:r>
            <a:r>
              <a:rPr lang="zh-CN" altLang="en-US" b="1" dirty="0">
                <a:solidFill>
                  <a:srgbClr val="0000FF"/>
                </a:solidFill>
                <a:ea typeface="华文新魏" pitchFamily="2" charset="-122"/>
              </a:rPr>
              <a:t>尊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重</a:t>
            </a:r>
            <a:r>
              <a:rPr lang="zh-CN" altLang="en-US" b="1" dirty="0">
                <a:solidFill>
                  <a:srgbClr val="0000FF"/>
                </a:solidFill>
                <a:ea typeface="华文新魏" pitchFamily="2" charset="-122"/>
              </a:rPr>
              <a:t>、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掌握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>
                <a:ea typeface="华文新魏" pitchFamily="2" charset="-122"/>
              </a:rPr>
              <a:t>语</a:t>
            </a:r>
            <a:r>
              <a:rPr lang="zh-CN" altLang="en-US" b="1" dirty="0" smtClean="0">
                <a:ea typeface="华文新魏" pitchFamily="2" charset="-122"/>
              </a:rPr>
              <a:t>法：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至于、居然、不仅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而且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、宁可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也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endParaRPr lang="zh-CN" altLang="en-US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endParaRPr lang="en-US" altLang="zh-CN" b="1" dirty="0" smtClean="0">
              <a:ea typeface="华文新魏" pitchFamily="2" charset="-122"/>
            </a:endParaRPr>
          </a:p>
          <a:p>
            <a:pPr lvl="1" eaLnBrk="1" hangingPunct="1">
              <a:buSzPct val="30000"/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“我”在某大学教书时，同学们对“我”提出了什么意见？为什么？（口头）</a:t>
            </a:r>
            <a:endParaRPr lang="en-US" altLang="zh-CN" b="1" dirty="0" smtClean="0"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/>
              <a:t>预习提纲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968875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生词：</a:t>
            </a:r>
            <a:r>
              <a:rPr lang="en-US" altLang="zh-CN" b="1" dirty="0" smtClean="0">
                <a:ea typeface="华文新魏" pitchFamily="2" charset="-122"/>
              </a:rPr>
              <a:t>38-56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重点词：</a:t>
            </a:r>
            <a:r>
              <a:rPr lang="zh-CN" altLang="en-US" b="1" dirty="0">
                <a:ea typeface="华文新魏" pitchFamily="2" charset="-122"/>
              </a:rPr>
              <a:t>疑惑</a:t>
            </a:r>
            <a:endParaRPr lang="zh-CN" altLang="en-US" b="1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语法：届时、尤其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r>
              <a:rPr lang="en-US" altLang="zh-CN" b="1" dirty="0">
                <a:ea typeface="华文新魏" pitchFamily="2" charset="-122"/>
              </a:rPr>
              <a:t>9</a:t>
            </a:r>
            <a:r>
              <a:rPr lang="zh-CN" altLang="en-US" b="1" dirty="0" smtClean="0">
                <a:ea typeface="华文新魏" pitchFamily="2" charset="-122"/>
              </a:rPr>
              <a:t>段</a:t>
            </a:r>
            <a:r>
              <a:rPr lang="en-US" altLang="zh-CN" b="1" dirty="0" smtClean="0">
                <a:ea typeface="华文新魏" pitchFamily="2" charset="-122"/>
              </a:rPr>
              <a:t>——</a:t>
            </a:r>
            <a:r>
              <a:rPr lang="zh-CN" altLang="en-US" b="1" dirty="0">
                <a:ea typeface="华文新魏" pitchFamily="2" charset="-122"/>
              </a:rPr>
              <a:t>最后</a:t>
            </a:r>
            <a:endParaRPr lang="en-US" altLang="zh-CN" b="1" dirty="0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2400" b="1" dirty="0" smtClean="0">
                <a:ea typeface="华文新魏" pitchFamily="2" charset="-122"/>
              </a:rPr>
              <a:t>（</a:t>
            </a:r>
            <a:r>
              <a:rPr lang="en-US" altLang="zh-CN" sz="2400" b="1" dirty="0" smtClean="0">
                <a:ea typeface="华文新魏" pitchFamily="2" charset="-122"/>
              </a:rPr>
              <a:t>1</a:t>
            </a:r>
            <a:r>
              <a:rPr lang="zh-CN" altLang="en-US" sz="2400" b="1" dirty="0" smtClean="0">
                <a:ea typeface="华文新魏" pitchFamily="2" charset="-122"/>
              </a:rPr>
              <a:t>）“我”是怎么尊重裱画店的时间，以此来要求他们也尊重“我”的？</a:t>
            </a:r>
            <a:endParaRPr lang="en-US" altLang="zh-CN" sz="2400" b="1" dirty="0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2400" b="1" dirty="0" smtClean="0">
                <a:ea typeface="华文新魏" pitchFamily="2" charset="-122"/>
              </a:rPr>
              <a:t>（</a:t>
            </a:r>
            <a:r>
              <a:rPr lang="en-US" altLang="zh-CN" sz="2400" b="1" dirty="0" smtClean="0">
                <a:ea typeface="华文新魏" pitchFamily="2" charset="-122"/>
              </a:rPr>
              <a:t>2</a:t>
            </a:r>
            <a:r>
              <a:rPr lang="zh-CN" altLang="en-US" sz="2400" b="1" dirty="0" smtClean="0">
                <a:ea typeface="华文新魏" pitchFamily="2" charset="-122"/>
              </a:rPr>
              <a:t>）在一次演讲时“我”是怎么主动“掌握时间”的？</a:t>
            </a:r>
          </a:p>
        </p:txBody>
      </p:sp>
    </p:spTree>
    <p:extLst>
      <p:ext uri="{BB962C8B-B14F-4D97-AF65-F5344CB8AC3E}">
        <p14:creationId xmlns:p14="http://schemas.microsoft.com/office/powerpoint/2010/main" val="1417395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rgbClr val="000000"/>
                </a:solidFill>
              </a:rPr>
              <a:t>唯一</a:t>
            </a:r>
            <a:endParaRPr lang="zh-CN" altLang="en-US" sz="6000" dirty="0" smtClean="0">
              <a:solidFill>
                <a:schemeClr val="tx1"/>
              </a:solidFill>
            </a:endParaRPr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557238" y="1412776"/>
            <a:ext cx="8208912" cy="132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的办法、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的条件、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的亲人、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的爱好</a:t>
            </a:r>
            <a:endParaRPr lang="en-US" altLang="zh-CN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的选择、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喜欢的运动</a:t>
            </a:r>
            <a:endParaRPr lang="en-US" altLang="zh-CN" b="1" dirty="0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179388" y="2852936"/>
            <a:ext cx="8964612" cy="311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ea typeface="楷体_GB2312" pitchFamily="49" charset="-122"/>
              </a:rPr>
              <a:t>他住院期间，每天</a:t>
            </a:r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唯一</a:t>
            </a:r>
            <a:r>
              <a:rPr lang="zh-CN" altLang="en-US" sz="2800" b="1" dirty="0" smtClean="0">
                <a:ea typeface="楷体_GB2312" pitchFamily="49" charset="-122"/>
              </a:rPr>
              <a:t>的</a:t>
            </a:r>
            <a:r>
              <a:rPr lang="zh-CN" altLang="en-US" sz="2800" b="1" u="sng" dirty="0" smtClean="0">
                <a:ea typeface="楷体_GB2312" pitchFamily="49" charset="-122"/>
              </a:rPr>
              <a:t>乐趣</a:t>
            </a:r>
            <a:r>
              <a:rPr lang="zh-CN" altLang="en-US" sz="2800" b="1" dirty="0" smtClean="0">
                <a:ea typeface="楷体_GB2312" pitchFamily="49" charset="-122"/>
              </a:rPr>
              <a:t>就是看看电视。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ea typeface="楷体_GB2312" pitchFamily="49" charset="-122"/>
              </a:rPr>
              <a:t>他</a:t>
            </a:r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唯一</a:t>
            </a:r>
            <a:r>
              <a:rPr lang="zh-CN" altLang="en-US" sz="2800" b="1" dirty="0" smtClean="0">
                <a:ea typeface="楷体_GB2312" pitchFamily="49" charset="-122"/>
              </a:rPr>
              <a:t>喜欢的</a:t>
            </a:r>
            <a:r>
              <a:rPr lang="zh-CN" altLang="en-US" sz="2800" b="1" u="sng" dirty="0" smtClean="0">
                <a:ea typeface="楷体_GB2312" pitchFamily="49" charset="-122"/>
              </a:rPr>
              <a:t>运动</a:t>
            </a:r>
            <a:r>
              <a:rPr lang="zh-CN" altLang="en-US" sz="2800" b="1" dirty="0" smtClean="0">
                <a:ea typeface="楷体_GB2312" pitchFamily="49" charset="-122"/>
              </a:rPr>
              <a:t>就是足球。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>
                <a:ea typeface="楷体_GB2312" pitchFamily="49" charset="-122"/>
              </a:rPr>
              <a:t>周</a:t>
            </a:r>
            <a:r>
              <a:rPr lang="zh-CN" altLang="en-US" sz="2800" b="1" dirty="0" smtClean="0">
                <a:ea typeface="楷体_GB2312" pitchFamily="49" charset="-122"/>
              </a:rPr>
              <a:t>末，我</a:t>
            </a:r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唯一</a:t>
            </a:r>
            <a:r>
              <a:rPr lang="zh-CN" altLang="en-US" sz="2800" b="1" dirty="0" smtClean="0">
                <a:ea typeface="楷体_GB2312" pitchFamily="49" charset="-122"/>
              </a:rPr>
              <a:t>想做的（</a:t>
            </a:r>
            <a:r>
              <a:rPr lang="zh-CN" altLang="en-US" sz="2800" b="1" u="sng" dirty="0" smtClean="0">
                <a:ea typeface="楷体_GB2312" pitchFamily="49" charset="-122"/>
              </a:rPr>
              <a:t>事情</a:t>
            </a:r>
            <a:r>
              <a:rPr lang="zh-CN" altLang="en-US" sz="2800" b="1" dirty="0" smtClean="0">
                <a:ea typeface="楷体_GB2312" pitchFamily="49" charset="-122"/>
              </a:rPr>
              <a:t>）就是睡觉。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ea typeface="楷体_GB2312" pitchFamily="49" charset="-122"/>
              </a:rPr>
              <a:t>火车票和汽车票都卖光了，</a:t>
            </a:r>
            <a:r>
              <a:rPr lang="en-US" altLang="zh-CN" sz="2800" b="1" dirty="0" smtClean="0">
                <a:ea typeface="楷体_GB2312" pitchFamily="49" charset="-122"/>
              </a:rPr>
              <a:t>________________</a:t>
            </a:r>
            <a:r>
              <a:rPr lang="zh-CN" altLang="en-US" sz="2800" b="1" dirty="0" smtClean="0">
                <a:ea typeface="楷体_GB2312" pitchFamily="49" charset="-122"/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ea typeface="楷体_GB2312" pitchFamily="49" charset="-122"/>
              </a:rPr>
              <a:t>苹</a:t>
            </a:r>
            <a:r>
              <a:rPr lang="zh-CN" altLang="en-US" sz="2800" b="1" dirty="0" smtClean="0">
                <a:ea typeface="楷体_GB2312" pitchFamily="49" charset="-122"/>
              </a:rPr>
              <a:t>果是我</a:t>
            </a:r>
            <a:r>
              <a:rPr lang="en-US" altLang="zh-CN" sz="2800" b="1" dirty="0" smtClean="0">
                <a:ea typeface="楷体_GB2312" pitchFamily="49" charset="-122"/>
              </a:rPr>
              <a:t>___________</a:t>
            </a:r>
            <a:r>
              <a:rPr lang="zh-CN" altLang="en-US" sz="2800" b="1" dirty="0" smtClean="0">
                <a:ea typeface="楷体_GB2312" pitchFamily="49" charset="-122"/>
              </a:rPr>
              <a:t>，别的我都不太喜欢。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04048" y="4809306"/>
            <a:ext cx="3312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唯一的办法就是坐飞机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95736" y="5343599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唯一爱吃的水果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2666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/>
      <p:bldP spid="2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好心好意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820472" cy="309634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人家</a:t>
            </a:r>
            <a:r>
              <a:rPr lang="zh-CN" altLang="en-US" b="1" dirty="0" smtClean="0">
                <a:solidFill>
                  <a:srgbClr val="FF0000"/>
                </a:solidFill>
              </a:rPr>
              <a:t>好心好意</a:t>
            </a:r>
            <a:r>
              <a:rPr lang="zh-CN" altLang="en-US" b="1" dirty="0" smtClean="0"/>
              <a:t>地来帮我，我不好拒绝。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我</a:t>
            </a:r>
            <a:r>
              <a:rPr lang="zh-CN" altLang="en-US" b="1" dirty="0" smtClean="0">
                <a:solidFill>
                  <a:srgbClr val="FF0000"/>
                </a:solidFill>
              </a:rPr>
              <a:t>好心好意</a:t>
            </a:r>
            <a:r>
              <a:rPr lang="zh-CN" altLang="en-US" b="1" dirty="0" smtClean="0"/>
              <a:t>地提醒他，他却生气了。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不要随便喂这里的动物，你们的</a:t>
            </a:r>
            <a:r>
              <a:rPr lang="zh-CN" altLang="en-US" b="1" dirty="0" smtClean="0">
                <a:solidFill>
                  <a:srgbClr val="FF0000"/>
                </a:solidFill>
              </a:rPr>
              <a:t>好心好意</a:t>
            </a:r>
            <a:r>
              <a:rPr lang="zh-CN" altLang="en-US" b="1" dirty="0" smtClean="0"/>
              <a:t>，可能会伤害它们。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54386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</a:rPr>
              <a:t>尊重</a:t>
            </a:r>
          </a:p>
        </p:txBody>
      </p:sp>
      <p:sp>
        <p:nvSpPr>
          <p:cNvPr id="727044" name="Text Box 4"/>
          <p:cNvSpPr txBox="1">
            <a:spLocks noChangeArrowheads="1"/>
          </p:cNvSpPr>
          <p:nvPr/>
        </p:nvSpPr>
        <p:spPr bwMode="auto">
          <a:xfrm>
            <a:off x="539552" y="1412776"/>
            <a:ext cx="8330915" cy="132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 dirty="0">
                <a:solidFill>
                  <a:srgbClr val="000000"/>
                </a:solidFill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</a:rPr>
              <a:t>别人  </a:t>
            </a:r>
            <a:r>
              <a:rPr lang="en-US" altLang="zh-CN" b="1" dirty="0" smtClean="0">
                <a:solidFill>
                  <a:srgbClr val="000000"/>
                </a:solidFill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</a:rPr>
              <a:t>别人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的习惯 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</a:rPr>
              <a:t>他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的意见 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>
                <a:solidFill>
                  <a:srgbClr val="000000"/>
                </a:solidFill>
                <a:ea typeface="楷体_GB2312" pitchFamily="49" charset="-122"/>
              </a:rPr>
              <a:t>他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  <a:ea typeface="楷体_GB2312" pitchFamily="49" charset="-122"/>
              </a:rPr>
              <a:t>的选择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 </a:t>
            </a:r>
            <a:endParaRPr lang="en-US" altLang="zh-CN" b="1" dirty="0" smtClean="0">
              <a:solidFill>
                <a:srgbClr val="000000"/>
              </a:solidFill>
              <a:latin typeface="宋体" pitchFamily="2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知识 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事实 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历史 </a:t>
            </a:r>
            <a:r>
              <a:rPr lang="en-US" altLang="zh-CN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 dirty="0" smtClean="0">
                <a:solidFill>
                  <a:srgbClr val="000000"/>
                </a:solidFill>
                <a:ea typeface="楷体_GB2312" pitchFamily="49" charset="-122"/>
              </a:rPr>
              <a:t>科学</a:t>
            </a:r>
            <a:r>
              <a:rPr lang="zh-CN" altLang="en-US" b="1" dirty="0" smtClean="0">
                <a:solidFill>
                  <a:srgbClr val="000000"/>
                </a:solidFill>
                <a:latin typeface="宋体" pitchFamily="2" charset="-122"/>
              </a:rPr>
              <a:t> 　　　　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3406348"/>
            <a:ext cx="88204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既然孩子不愿意学钢琴，就不要逼他了，你应该</a:t>
            </a:r>
            <a:r>
              <a:rPr lang="en-US" altLang="zh-CN" b="1" dirty="0" smtClean="0"/>
              <a:t>________________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他是这方面的专家，大家</a:t>
            </a:r>
            <a:r>
              <a:rPr lang="en-US" altLang="zh-CN" b="1" dirty="0" smtClean="0"/>
              <a:t>____________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/>
              <a:t>减</a:t>
            </a:r>
            <a:r>
              <a:rPr lang="zh-CN" altLang="en-US" b="1" dirty="0" smtClean="0"/>
              <a:t>肥时应该</a:t>
            </a:r>
            <a:r>
              <a:rPr lang="en-US" altLang="zh-CN" b="1" dirty="0" smtClean="0"/>
              <a:t>____________</a:t>
            </a:r>
            <a:r>
              <a:rPr lang="zh-CN" altLang="en-US" b="1" dirty="0" smtClean="0"/>
              <a:t>，要不然，会影响我们的健康。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3933056"/>
            <a:ext cx="2797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尊重他的选择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3087" y="4653136"/>
            <a:ext cx="2797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都很尊重他的意见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98831" y="5415607"/>
            <a:ext cx="2797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尊重科学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6756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4" grpId="0"/>
      <p:bldP spid="3" grpId="0"/>
      <p:bldP spid="4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</a:rPr>
              <a:t>掌握</a:t>
            </a:r>
            <a:endParaRPr lang="en-US" altLang="zh-CN" sz="4000" dirty="0" smtClean="0">
              <a:solidFill>
                <a:schemeClr val="tx1"/>
              </a:solidFill>
            </a:endParaRP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42875" y="4057278"/>
            <a:ext cx="8893175" cy="16026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经过四年的学习，他终于</a:t>
            </a:r>
            <a:r>
              <a:rPr kumimoji="0" lang="en-US" altLang="zh-CN" sz="2800" b="1" dirty="0">
                <a:solidFill>
                  <a:srgbClr val="000000"/>
                </a:solidFill>
                <a:ea typeface="宋体" pitchFamily="2" charset="-122"/>
              </a:rPr>
              <a:t>__________________</a:t>
            </a: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。</a:t>
            </a:r>
          </a:p>
          <a:p>
            <a:pPr marL="457200" indent="-457200">
              <a:buFontTx/>
              <a:buAutoNum type="arabicPeriod"/>
            </a:pPr>
            <a:r>
              <a:rPr kumimoji="0" lang="en-US" altLang="zh-CN" sz="2800" b="1" dirty="0">
                <a:solidFill>
                  <a:srgbClr val="000000"/>
                </a:solidFill>
                <a:ea typeface="宋体" pitchFamily="2" charset="-122"/>
              </a:rPr>
              <a:t>HSK</a:t>
            </a: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考试内容很多，一定要</a:t>
            </a:r>
            <a:r>
              <a:rPr kumimoji="0" lang="en-US" altLang="zh-CN" sz="2800" b="1" dirty="0">
                <a:solidFill>
                  <a:srgbClr val="000000"/>
                </a:solidFill>
                <a:ea typeface="宋体" pitchFamily="2" charset="-122"/>
              </a:rPr>
              <a:t>________</a:t>
            </a:r>
            <a:r>
              <a:rPr kumimoji="0" lang="zh-CN" altLang="en-US" sz="2800" b="1" dirty="0">
                <a:solidFill>
                  <a:srgbClr val="000000"/>
                </a:solidFill>
                <a:ea typeface="宋体" pitchFamily="2" charset="-122"/>
              </a:rPr>
              <a:t>，要不然答不完。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1043607" y="1395412"/>
            <a:ext cx="3240361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知识、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外语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技术、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方法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时间、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方向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159435" y="1395412"/>
            <a:ext cx="3348038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住、</a:t>
            </a:r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好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r>
              <a:rPr lang="en-US" altLang="zh-CN" sz="2800" b="1" dirty="0">
                <a:solidFill>
                  <a:srgbClr val="000000"/>
                </a:solidFill>
              </a:rPr>
              <a:t>~</a:t>
            </a:r>
            <a:r>
              <a:rPr lang="zh-CN" altLang="en-US" sz="2800" b="1" dirty="0">
                <a:solidFill>
                  <a:srgbClr val="000000"/>
                </a:solidFill>
              </a:rPr>
              <a:t>得很快</a:t>
            </a:r>
            <a:endParaRPr lang="en-US" altLang="zh-CN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60032" y="4005064"/>
            <a:ext cx="2797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掌握了这门外语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59071" y="4695527"/>
            <a:ext cx="2797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FF"/>
                </a:solidFill>
              </a:rPr>
              <a:t>掌握好时间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22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生词</a:t>
            </a:r>
            <a:endParaRPr lang="en-US" altLang="zh-CN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552" y="1628800"/>
            <a:ext cx="2736304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教</a:t>
            </a:r>
            <a:r>
              <a:rPr kumimoji="0" lang="en-US" altLang="zh-CN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//</a:t>
            </a: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书</a:t>
            </a:r>
            <a:endParaRPr kumimoji="0" lang="en-US" altLang="zh-CN" b="1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酷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 action="ppaction://hlinksldjump"/>
              </a:rPr>
              <a:t>唯一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堂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延长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不解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>
                <a:solidFill>
                  <a:srgbClr val="000000"/>
                </a:solidFill>
              </a:rPr>
              <a:t>好心好意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kumimoji="0" lang="zh-CN" altLang="en-US" b="1" kern="0" dirty="0">
                <a:solidFill>
                  <a:srgbClr val="000000"/>
                </a:solidFill>
              </a:rPr>
              <a:t>至于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275881" y="1628800"/>
            <a:ext cx="2808287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卖力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居然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3" action="ppaction://hlinksldjump"/>
              </a:rPr>
              <a:t>尊重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造成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u="sng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启示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 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守</a:t>
            </a:r>
            <a:r>
              <a:rPr kumimoji="0" lang="zh-CN" altLang="en-US" b="1" kern="0" dirty="0">
                <a:solidFill>
                  <a:srgbClr val="000000"/>
                </a:solidFill>
              </a:rPr>
              <a:t>时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kern="0" dirty="0">
                <a:solidFill>
                  <a:srgbClr val="FF0000"/>
                </a:solidFill>
              </a:rPr>
              <a:t>掌握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27"/>
              <a:defRPr/>
            </a:pPr>
            <a:r>
              <a:rPr kumimoji="0" lang="zh-CN" altLang="en-US" b="1" kern="0" dirty="0">
                <a:solidFill>
                  <a:srgbClr val="000000"/>
                </a:solidFill>
              </a:rPr>
              <a:t>宁</a:t>
            </a:r>
            <a:r>
              <a:rPr kumimoji="0" lang="zh-CN" altLang="en-US" b="1" kern="0" dirty="0" smtClean="0">
                <a:solidFill>
                  <a:srgbClr val="000000"/>
                </a:solidFill>
              </a:rPr>
              <a:t>可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652145" y="1628800"/>
            <a:ext cx="2808287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kumimoji="0" lang="zh-CN" altLang="en-US" b="1" u="sng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铺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kumimoji="0" lang="zh-CN" altLang="en-US" b="1" u="sng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手足无措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kumimoji="0" lang="zh-CN" altLang="en-US" b="1" u="sng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失礼</a:t>
            </a:r>
          </a:p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endParaRPr kumimoji="0" lang="zh-CN" altLang="en-US" b="1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3036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solidFill>
                  <a:schemeClr val="tx1"/>
                </a:solidFill>
              </a:rPr>
              <a:t>语法</a:t>
            </a:r>
            <a:r>
              <a:rPr lang="en-US" altLang="zh-CN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   至于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sp>
        <p:nvSpPr>
          <p:cNvPr id="1067014" name="Text Box 6"/>
          <p:cNvSpPr txBox="1">
            <a:spLocks noChangeArrowheads="1"/>
          </p:cNvSpPr>
          <p:nvPr/>
        </p:nvSpPr>
        <p:spPr bwMode="auto">
          <a:xfrm>
            <a:off x="1763713" y="5360988"/>
            <a:ext cx="4897437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</a:rPr>
              <a:t>A1</a:t>
            </a:r>
            <a:r>
              <a:rPr lang="en-US" altLang="zh-CN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lang="zh-CN" altLang="en-US">
                <a:solidFill>
                  <a:srgbClr val="000000"/>
                </a:solidFill>
              </a:rPr>
              <a:t>，至于</a:t>
            </a:r>
            <a:r>
              <a:rPr lang="en-US" altLang="zh-CN">
                <a:solidFill>
                  <a:srgbClr val="000000"/>
                </a:solidFill>
              </a:rPr>
              <a:t>A2</a:t>
            </a:r>
            <a:r>
              <a:rPr lang="zh-CN" altLang="en-US">
                <a:solidFill>
                  <a:srgbClr val="000000"/>
                </a:solidFill>
              </a:rPr>
              <a:t>，</a:t>
            </a:r>
            <a:r>
              <a:rPr lang="en-US" altLang="zh-CN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3850" y="1557338"/>
            <a:ext cx="8459788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/>
              <a:t>（</a:t>
            </a:r>
            <a:r>
              <a:rPr lang="en-US" altLang="zh-CN"/>
              <a:t>1</a:t>
            </a:r>
            <a:r>
              <a:rPr lang="zh-CN" altLang="en-US"/>
              <a:t>）找工作要根据自己的兴趣，</a:t>
            </a:r>
            <a:r>
              <a:rPr lang="zh-CN" altLang="en-US">
                <a:solidFill>
                  <a:srgbClr val="FF0000"/>
                </a:solidFill>
              </a:rPr>
              <a:t>至于</a:t>
            </a:r>
            <a:r>
              <a:rPr lang="zh-CN" altLang="en-US"/>
              <a:t>工资多少，并不是最重要的。</a:t>
            </a:r>
          </a:p>
          <a:p>
            <a:r>
              <a:rPr lang="zh-CN" altLang="en-US"/>
              <a:t>（</a:t>
            </a:r>
            <a:r>
              <a:rPr lang="en-US" altLang="zh-CN"/>
              <a:t>2</a:t>
            </a:r>
            <a:r>
              <a:rPr lang="zh-CN" altLang="en-US"/>
              <a:t>）我只知道她已经有了喜欢的人，</a:t>
            </a:r>
            <a:r>
              <a:rPr lang="zh-CN" altLang="en-US">
                <a:solidFill>
                  <a:srgbClr val="FF0000"/>
                </a:solidFill>
              </a:rPr>
              <a:t>至于</a:t>
            </a:r>
            <a:r>
              <a:rPr lang="zh-CN" altLang="en-US"/>
              <a:t>是谁，她始终没有说过。</a:t>
            </a:r>
          </a:p>
          <a:p>
            <a:r>
              <a:rPr lang="zh-CN" altLang="en-US"/>
              <a:t>（</a:t>
            </a:r>
            <a:r>
              <a:rPr lang="en-US" altLang="zh-CN"/>
              <a:t>3</a:t>
            </a:r>
            <a:r>
              <a:rPr lang="zh-CN" altLang="en-US"/>
              <a:t>）他的中文名字叫李安，</a:t>
            </a:r>
            <a:r>
              <a:rPr lang="zh-CN" altLang="en-US">
                <a:solidFill>
                  <a:srgbClr val="FF0000"/>
                </a:solidFill>
              </a:rPr>
              <a:t>至于</a:t>
            </a:r>
            <a:r>
              <a:rPr lang="zh-CN" altLang="en-US"/>
              <a:t>英文名字嘛，哎呀，我一时想不起来了。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01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323850" y="1196975"/>
            <a:ext cx="8820150" cy="52562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3600" smtClean="0">
                <a:latin typeface="FZHTK--GBK1-0"/>
              </a:rPr>
              <a:t>◇用“至于”完成句子：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mtClean="0">
                <a:latin typeface="TimesNewRomanPSMT"/>
              </a:rPr>
              <a:t>1. </a:t>
            </a:r>
            <a:r>
              <a:rPr lang="zh-CN" altLang="en-US" smtClean="0">
                <a:latin typeface="FZSSK--GBK1-0"/>
              </a:rPr>
              <a:t>周末我打算出去玩儿，</a:t>
            </a:r>
            <a:r>
              <a:rPr lang="en-US" altLang="zh-CN" smtClean="0">
                <a:latin typeface="FZSSK--GBK1-0"/>
              </a:rPr>
              <a:t>________________</a:t>
            </a:r>
            <a:r>
              <a:rPr lang="zh-CN" altLang="en-US" smtClean="0">
                <a:latin typeface="FZSSK--GBK1-0"/>
              </a:rPr>
              <a:t>，还没想好。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mtClean="0">
                <a:latin typeface="TimesNewRomanPSMT"/>
              </a:rPr>
              <a:t>2. </a:t>
            </a:r>
            <a:r>
              <a:rPr lang="zh-CN" altLang="en-US" smtClean="0">
                <a:latin typeface="FZSSK--GBK1-0"/>
              </a:rPr>
              <a:t>找对象最重要的是性格，</a:t>
            </a:r>
            <a:r>
              <a:rPr lang="en-US" altLang="zh-CN" smtClean="0">
                <a:latin typeface="FZSSK--GBK1-0"/>
              </a:rPr>
              <a:t>________________</a:t>
            </a:r>
            <a:r>
              <a:rPr lang="zh-CN" altLang="en-US" smtClean="0">
                <a:latin typeface="FZSSK--GBK1-0"/>
              </a:rPr>
              <a:t>，我觉得无所谓。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mtClean="0">
                <a:latin typeface="TimesNewRomanPSMT"/>
              </a:rPr>
              <a:t>3. </a:t>
            </a:r>
            <a:r>
              <a:rPr lang="zh-CN" altLang="en-US" smtClean="0">
                <a:latin typeface="FZSSK--GBK1-0"/>
              </a:rPr>
              <a:t>平时火车票很好买，</a:t>
            </a:r>
            <a:r>
              <a:rPr lang="en-US" altLang="zh-CN" smtClean="0">
                <a:latin typeface="FZSSK--GBK1-0"/>
              </a:rPr>
              <a:t>___________________</a:t>
            </a:r>
            <a:r>
              <a:rPr lang="zh-CN" altLang="en-US" smtClean="0">
                <a:latin typeface="FZSSK--GBK1-0"/>
              </a:rPr>
              <a:t>，那就不好说了。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mtClean="0">
                <a:latin typeface="TimesNewRomanPSMT"/>
              </a:rPr>
              <a:t>4. </a:t>
            </a:r>
            <a:r>
              <a:rPr lang="zh-CN" altLang="en-US" smtClean="0">
                <a:latin typeface="FZSSK--GBK1-0"/>
              </a:rPr>
              <a:t>他和她关系很好我知道，</a:t>
            </a:r>
            <a:r>
              <a:rPr lang="en-US" altLang="zh-CN" smtClean="0">
                <a:latin typeface="FZSSK--GBK1-0"/>
              </a:rPr>
              <a:t>________________</a:t>
            </a:r>
            <a:r>
              <a:rPr lang="zh-CN" altLang="en-US" smtClean="0">
                <a:latin typeface="FZSSK--GBK1-0"/>
              </a:rPr>
              <a:t>，我也不清楚。</a:t>
            </a:r>
            <a:endParaRPr lang="zh-CN" altLang="en-US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435600" y="1844675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</a:rPr>
              <a:t>至于去哪儿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011863" y="2924175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</a:rPr>
              <a:t>至于相貌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121275" y="4005263"/>
            <a:ext cx="31226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</a:rPr>
              <a:t>至于国庆节的时候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437188" y="5013325"/>
            <a:ext cx="3124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</a:rPr>
              <a:t>至于是什么关系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23875" y="214313"/>
            <a:ext cx="7793038" cy="730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defRPr/>
            </a:pPr>
            <a:r>
              <a:rPr kumimoji="0" lang="zh-CN" altLang="en-US" kern="0" dirty="0" smtClean="0">
                <a:solidFill>
                  <a:srgbClr val="333399"/>
                </a:solidFill>
              </a:rPr>
              <a:t>即时练习（至于）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8356</TotalTime>
  <Words>1876</Words>
  <Application>Microsoft Office PowerPoint</Application>
  <PresentationFormat>On-screen Show (4:3)</PresentationFormat>
  <Paragraphs>168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Blends</vt:lpstr>
      <vt:lpstr>9_Blends</vt:lpstr>
      <vt:lpstr>7_Blends</vt:lpstr>
      <vt:lpstr>10_Blends</vt:lpstr>
      <vt:lpstr>4_Blends</vt:lpstr>
      <vt:lpstr>11_Blends</vt:lpstr>
      <vt:lpstr>12_Blends</vt:lpstr>
      <vt:lpstr>2_Blends</vt:lpstr>
      <vt:lpstr>5_Blends</vt:lpstr>
      <vt:lpstr>3_Blends</vt:lpstr>
      <vt:lpstr>6_Blends</vt:lpstr>
      <vt:lpstr>PowerPoint Presentation</vt:lpstr>
      <vt:lpstr>课文复习：朋友是怎么决定合作伙伴的？</vt:lpstr>
      <vt:lpstr>唯一</vt:lpstr>
      <vt:lpstr>好心好意</vt:lpstr>
      <vt:lpstr>尊重</vt:lpstr>
      <vt:lpstr>掌握</vt:lpstr>
      <vt:lpstr>生词</vt:lpstr>
      <vt:lpstr>语法3   至于</vt:lpstr>
      <vt:lpstr>PowerPoint Presentation</vt:lpstr>
      <vt:lpstr>语法4    居然</vt:lpstr>
      <vt:lpstr>即时练习（居然）</vt:lpstr>
      <vt:lpstr>语法5    不仅……而且/还/也……</vt:lpstr>
      <vt:lpstr>练习    不仅……而且/还/也……</vt:lpstr>
      <vt:lpstr>练习    不仅……而且/还/也……</vt:lpstr>
      <vt:lpstr>语法A：宁可……也不……</vt:lpstr>
      <vt:lpstr>练习：宁可……也……</vt:lpstr>
      <vt:lpstr>语法B：宁可……也要……</vt:lpstr>
      <vt:lpstr>练习：宁可……也不/也要……</vt:lpstr>
      <vt:lpstr>练习：宁可……也不/也要……</vt:lpstr>
      <vt:lpstr>课文讨论 （第4段 “我在某大学……”）</vt:lpstr>
      <vt:lpstr>小结</vt:lpstr>
      <vt:lpstr>预习提纲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1042</cp:revision>
  <dcterms:created xsi:type="dcterms:W3CDTF">1601-01-01T00:00:00Z</dcterms:created>
  <dcterms:modified xsi:type="dcterms:W3CDTF">2014-09-24T12:12:17Z</dcterms:modified>
</cp:coreProperties>
</file>