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3" r:id="rId5"/>
    <p:sldId id="262" r:id="rId6"/>
    <p:sldId id="264" r:id="rId7"/>
    <p:sldId id="265" r:id="rId8"/>
    <p:sldId id="266" r:id="rId9"/>
    <p:sldId id="267" r:id="rId10"/>
    <p:sldId id="268" r:id="rId11"/>
    <p:sldId id="269" r:id="rId12"/>
    <p:sldId id="258" r:id="rId13"/>
    <p:sldId id="270" r:id="rId14"/>
    <p:sldId id="271" r:id="rId15"/>
    <p:sldId id="272" r:id="rId16"/>
    <p:sldId id="274" r:id="rId17"/>
    <p:sldId id="273" r:id="rId18"/>
    <p:sldId id="259" r:id="rId19"/>
    <p:sldId id="275" r:id="rId20"/>
    <p:sldId id="276" r:id="rId21"/>
    <p:sldId id="277" r:id="rId22"/>
    <p:sldId id="279" r:id="rId23"/>
    <p:sldId id="281" r:id="rId24"/>
    <p:sldId id="282" r:id="rId25"/>
    <p:sldId id="278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A34407D-BFB0-4E5D-A88A-7C25A0B49C2A}" type="datetimeFigureOut">
              <a:rPr lang="en-GB" smtClean="0"/>
              <a:pPr/>
              <a:t>11/05/2018</a:t>
            </a:fld>
            <a:endParaRPr lang="en-GB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GB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67145A0-3D14-4AA5-BA0A-B806867745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4407D-BFB0-4E5D-A88A-7C25A0B49C2A}" type="datetimeFigureOut">
              <a:rPr lang="en-GB" smtClean="0"/>
              <a:pPr/>
              <a:t>11/05/2018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45A0-3D14-4AA5-BA0A-B806867745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4407D-BFB0-4E5D-A88A-7C25A0B49C2A}" type="datetimeFigureOut">
              <a:rPr lang="en-GB" smtClean="0"/>
              <a:pPr/>
              <a:t>11/05/2018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45A0-3D14-4AA5-BA0A-B806867745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A34407D-BFB0-4E5D-A88A-7C25A0B49C2A}" type="datetimeFigureOut">
              <a:rPr lang="en-GB" smtClean="0"/>
              <a:pPr/>
              <a:t>11/05/2018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45A0-3D14-4AA5-BA0A-B806867745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A34407D-BFB0-4E5D-A88A-7C25A0B49C2A}" type="datetimeFigureOut">
              <a:rPr lang="en-GB" smtClean="0"/>
              <a:pPr/>
              <a:t>11/05/2018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967145A0-3D14-4AA5-BA0A-B806867745C7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A34407D-BFB0-4E5D-A88A-7C25A0B49C2A}" type="datetimeFigureOut">
              <a:rPr lang="en-GB" smtClean="0"/>
              <a:pPr/>
              <a:t>11/05/2018</a:t>
            </a:fld>
            <a:endParaRPr lang="en-GB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en-GB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967145A0-3D14-4AA5-BA0A-B806867745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A34407D-BFB0-4E5D-A88A-7C25A0B49C2A}" type="datetimeFigureOut">
              <a:rPr lang="en-GB" smtClean="0"/>
              <a:pPr/>
              <a:t>11/05/2018</a:t>
            </a:fld>
            <a:endParaRPr lang="en-GB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en-GB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967145A0-3D14-4AA5-BA0A-B806867745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4407D-BFB0-4E5D-A88A-7C25A0B49C2A}" type="datetimeFigureOut">
              <a:rPr lang="en-GB" smtClean="0"/>
              <a:pPr/>
              <a:t>11/05/2018</a:t>
            </a:fld>
            <a:endParaRPr lang="en-GB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45A0-3D14-4AA5-BA0A-B806867745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A34407D-BFB0-4E5D-A88A-7C25A0B49C2A}" type="datetimeFigureOut">
              <a:rPr lang="en-GB" smtClean="0"/>
              <a:pPr/>
              <a:t>11/05/2018</a:t>
            </a:fld>
            <a:endParaRPr lang="en-GB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en-GB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967145A0-3D14-4AA5-BA0A-B806867745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A34407D-BFB0-4E5D-A88A-7C25A0B49C2A}" type="datetimeFigureOut">
              <a:rPr lang="en-GB" smtClean="0"/>
              <a:pPr/>
              <a:t>11/05/2018</a:t>
            </a:fld>
            <a:endParaRPr lang="en-GB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en-GB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967145A0-3D14-4AA5-BA0A-B806867745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A34407D-BFB0-4E5D-A88A-7C25A0B49C2A}" type="datetimeFigureOut">
              <a:rPr lang="en-GB" smtClean="0"/>
              <a:pPr/>
              <a:t>11/05/2018</a:t>
            </a:fld>
            <a:endParaRPr lang="en-GB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en-GB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967145A0-3D14-4AA5-BA0A-B806867745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A34407D-BFB0-4E5D-A88A-7C25A0B49C2A}" type="datetimeFigureOut">
              <a:rPr lang="en-GB" smtClean="0"/>
              <a:pPr/>
              <a:t>11/05/2018</a:t>
            </a:fld>
            <a:endParaRPr lang="en-GB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67145A0-3D14-4AA5-BA0A-B806867745C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haelkostiuk.com/greenbelt/index.htm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Crime and Social Policy</a:t>
            </a:r>
            <a:endParaRPr lang="en-GB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Boran A. Mercan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956197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community-based interventions to eliminate the </a:t>
            </a:r>
            <a:r>
              <a:rPr lang="en-GB" dirty="0" smtClean="0"/>
              <a:t>forces of social disorganisation and </a:t>
            </a:r>
            <a:r>
              <a:rPr lang="en-GB" dirty="0" smtClean="0"/>
              <a:t>develop an informal social </a:t>
            </a:r>
            <a:r>
              <a:rPr lang="en-GB" dirty="0" smtClean="0"/>
              <a:t>control. </a:t>
            </a:r>
            <a:endParaRPr lang="en-GB" dirty="0" smtClean="0"/>
          </a:p>
          <a:p>
            <a:r>
              <a:rPr lang="en-GB" dirty="0" smtClean="0"/>
              <a:t>22 </a:t>
            </a:r>
            <a:r>
              <a:rPr lang="en-GB" dirty="0" smtClean="0"/>
              <a:t>neighbourhood centres in six areas. </a:t>
            </a:r>
            <a:endParaRPr lang="en-GB" dirty="0" smtClean="0"/>
          </a:p>
          <a:p>
            <a:r>
              <a:rPr lang="en-GB" dirty="0" smtClean="0"/>
              <a:t>These centres comprised churches</a:t>
            </a:r>
            <a:r>
              <a:rPr lang="en-GB" dirty="0" smtClean="0"/>
              <a:t>, schools, labour </a:t>
            </a:r>
            <a:r>
              <a:rPr lang="en-GB" dirty="0" smtClean="0"/>
              <a:t>unions, industries</a:t>
            </a:r>
            <a:r>
              <a:rPr lang="en-GB" dirty="0" smtClean="0"/>
              <a:t>, </a:t>
            </a:r>
            <a:r>
              <a:rPr lang="en-GB" dirty="0" smtClean="0"/>
              <a:t>social clubs</a:t>
            </a:r>
          </a:p>
          <a:p>
            <a:r>
              <a:rPr lang="en-GB" dirty="0" smtClean="0"/>
              <a:t>They promoted and finances </a:t>
            </a:r>
            <a:r>
              <a:rPr lang="en-GB" dirty="0" smtClean="0"/>
              <a:t>various programmes including camping, boxing, dramatics, </a:t>
            </a:r>
            <a:r>
              <a:rPr lang="en-GB" dirty="0" smtClean="0"/>
              <a:t>handicrafts, printing</a:t>
            </a:r>
            <a:r>
              <a:rPr lang="en-GB" dirty="0" smtClean="0"/>
              <a:t>, and club </a:t>
            </a:r>
            <a:r>
              <a:rPr lang="en-GB" dirty="0" smtClean="0"/>
              <a:t>discussions. </a:t>
            </a:r>
          </a:p>
          <a:p>
            <a:r>
              <a:rPr lang="en-GB" dirty="0" smtClean="0"/>
              <a:t>At work </a:t>
            </a:r>
            <a:r>
              <a:rPr lang="en-GB" dirty="0" smtClean="0"/>
              <a:t>for more than </a:t>
            </a:r>
            <a:r>
              <a:rPr lang="en-GB" dirty="0" smtClean="0"/>
              <a:t>25 years. </a:t>
            </a:r>
          </a:p>
          <a:p>
            <a:r>
              <a:rPr lang="en-GB" dirty="0" smtClean="0"/>
              <a:t>The project as </a:t>
            </a:r>
            <a:r>
              <a:rPr lang="en-GB" dirty="0" smtClean="0"/>
              <a:t>a prototype </a:t>
            </a:r>
            <a:r>
              <a:rPr lang="en-GB" dirty="0" smtClean="0"/>
              <a:t>for the </a:t>
            </a:r>
            <a:r>
              <a:rPr lang="en-GB" dirty="0" smtClean="0"/>
              <a:t>delinquency prevention and welfare programmes of the </a:t>
            </a:r>
            <a:r>
              <a:rPr lang="en-GB" dirty="0" smtClean="0"/>
              <a:t>Kennedy–Johnson era</a:t>
            </a:r>
            <a:r>
              <a:rPr lang="en-GB" dirty="0" smtClean="0"/>
              <a:t>. 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Robert J. Sampson</a:t>
            </a:r>
          </a:p>
          <a:p>
            <a:r>
              <a:rPr lang="en-GB" dirty="0" smtClean="0"/>
              <a:t>‘Collective efficacy’: There is greater crime in neighbourhoods affected by less social control and cohesion</a:t>
            </a:r>
          </a:p>
          <a:p>
            <a:r>
              <a:rPr lang="en-GB" dirty="0" smtClean="0"/>
              <a:t>the Project on </a:t>
            </a:r>
            <a:r>
              <a:rPr lang="en-GB" dirty="0" smtClean="0"/>
              <a:t>Human Development in Chicago </a:t>
            </a:r>
            <a:r>
              <a:rPr lang="en-GB" dirty="0" smtClean="0"/>
              <a:t>Neighbourhoods</a:t>
            </a:r>
          </a:p>
          <a:p>
            <a:r>
              <a:rPr lang="en-GB" dirty="0" smtClean="0"/>
              <a:t>1</a:t>
            </a:r>
            <a:r>
              <a:rPr lang="en-GB" dirty="0" smtClean="0"/>
              <a:t>2,000 </a:t>
            </a:r>
            <a:r>
              <a:rPr lang="en-GB" dirty="0" smtClean="0"/>
              <a:t>blocks in 196 neighbourhoods, </a:t>
            </a:r>
            <a:endParaRPr lang="en-GB" dirty="0" smtClean="0"/>
          </a:p>
          <a:p>
            <a:r>
              <a:rPr lang="en-GB" dirty="0" smtClean="0"/>
              <a:t>interviews and </a:t>
            </a:r>
            <a:r>
              <a:rPr lang="en-GB" dirty="0" smtClean="0"/>
              <a:t>government social statistics. </a:t>
            </a:r>
            <a:endParaRPr lang="en-GB" dirty="0" smtClean="0"/>
          </a:p>
          <a:p>
            <a:r>
              <a:rPr lang="en-GB" dirty="0" smtClean="0"/>
              <a:t>physical disorder and </a:t>
            </a:r>
            <a:r>
              <a:rPr lang="en-GB" dirty="0" smtClean="0"/>
              <a:t>social disorder </a:t>
            </a:r>
            <a:r>
              <a:rPr lang="en-GB" dirty="0" smtClean="0"/>
              <a:t>           concentrated </a:t>
            </a:r>
            <a:r>
              <a:rPr lang="en-GB" dirty="0" smtClean="0"/>
              <a:t>poverty and land </a:t>
            </a:r>
            <a:r>
              <a:rPr lang="en-GB" dirty="0" smtClean="0"/>
              <a:t>use. </a:t>
            </a:r>
          </a:p>
        </p:txBody>
      </p:sp>
      <p:sp>
        <p:nvSpPr>
          <p:cNvPr id="4" name="3 Sağ Ok"/>
          <p:cNvSpPr/>
          <p:nvPr/>
        </p:nvSpPr>
        <p:spPr>
          <a:xfrm>
            <a:off x="7498081" y="542108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 Strain </a:t>
            </a:r>
            <a:r>
              <a:rPr lang="en-GB" dirty="0" smtClean="0"/>
              <a:t>theory: </a:t>
            </a:r>
            <a:r>
              <a:rPr lang="en-GB" dirty="0" smtClean="0"/>
              <a:t>a national welfare system as an </a:t>
            </a:r>
            <a:r>
              <a:rPr lang="en-GB" dirty="0" smtClean="0"/>
              <a:t>essential crime </a:t>
            </a:r>
            <a:r>
              <a:rPr lang="en-GB" dirty="0" smtClean="0"/>
              <a:t>reduction </a:t>
            </a:r>
            <a:r>
              <a:rPr lang="en-GB" dirty="0" smtClean="0"/>
              <a:t>measure</a:t>
            </a:r>
          </a:p>
          <a:p>
            <a:pPr>
              <a:buFontTx/>
              <a:buChar char="-"/>
            </a:pPr>
            <a:r>
              <a:rPr lang="en-GB" dirty="0" smtClean="0"/>
              <a:t>Pressure of American dream</a:t>
            </a:r>
          </a:p>
          <a:p>
            <a:pPr>
              <a:buFontTx/>
              <a:buChar char="-"/>
            </a:pPr>
            <a:r>
              <a:rPr lang="en-GB" dirty="0" smtClean="0"/>
              <a:t>Unavailable means of achievement</a:t>
            </a:r>
          </a:p>
          <a:p>
            <a:pPr>
              <a:buFontTx/>
              <a:buChar char="-"/>
            </a:pPr>
            <a:r>
              <a:rPr lang="en-GB" dirty="0" smtClean="0"/>
              <a:t>Need of empowering individuals and community</a:t>
            </a:r>
          </a:p>
          <a:p>
            <a:pPr>
              <a:buFontTx/>
              <a:buChar char="-"/>
            </a:pPr>
            <a:r>
              <a:rPr lang="en-GB" dirty="0" smtClean="0"/>
              <a:t>Increasing the national </a:t>
            </a:r>
            <a:r>
              <a:rPr lang="en-GB" dirty="0" err="1" smtClean="0"/>
              <a:t>wealfare</a:t>
            </a:r>
            <a:r>
              <a:rPr lang="en-GB" dirty="0" smtClean="0"/>
              <a:t> through supportive programs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6484935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Anomie: as Durkheim views it, the outcome </a:t>
            </a:r>
            <a:r>
              <a:rPr lang="en-GB" dirty="0" smtClean="0"/>
              <a:t>of rapid </a:t>
            </a:r>
            <a:r>
              <a:rPr lang="en-GB" dirty="0" smtClean="0"/>
              <a:t>social change without </a:t>
            </a:r>
            <a:r>
              <a:rPr lang="en-GB" dirty="0" smtClean="0"/>
              <a:t>corresponding </a:t>
            </a:r>
            <a:r>
              <a:rPr lang="en-GB" dirty="0" smtClean="0"/>
              <a:t>growth in </a:t>
            </a:r>
            <a:r>
              <a:rPr lang="en-GB" dirty="0" smtClean="0"/>
              <a:t>systems of moral regulation.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err="1" smtClean="0"/>
              <a:t>Durkheimian</a:t>
            </a:r>
            <a:r>
              <a:rPr lang="en-GB" dirty="0" smtClean="0"/>
              <a:t> anomie: a lack of normative </a:t>
            </a:r>
            <a:r>
              <a:rPr lang="en-GB" dirty="0" smtClean="0"/>
              <a:t>regulation</a:t>
            </a:r>
            <a:r>
              <a:rPr lang="en-GB" dirty="0" smtClean="0"/>
              <a:t>.</a:t>
            </a:r>
          </a:p>
          <a:p>
            <a:endParaRPr lang="en-GB" dirty="0" smtClean="0"/>
          </a:p>
          <a:p>
            <a:r>
              <a:rPr lang="en-GB" dirty="0" smtClean="0"/>
              <a:t>Robert Merton --- Social Structure and Anomie (1938)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Robert Merton, Albert Cohen, Richard </a:t>
            </a:r>
            <a:r>
              <a:rPr lang="en-GB" dirty="0" err="1" smtClean="0"/>
              <a:t>Cloward</a:t>
            </a:r>
            <a:r>
              <a:rPr lang="en-GB" dirty="0" smtClean="0"/>
              <a:t> and Lloyd Ohlin</a:t>
            </a:r>
            <a:endParaRPr lang="en-GB" dirty="0"/>
          </a:p>
        </p:txBody>
      </p:sp>
      <p:pic>
        <p:nvPicPr>
          <p:cNvPr id="4" name="3 İçerik Yer Tutucusu" descr="Image result for robert merton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258" y="1802676"/>
            <a:ext cx="2547256" cy="2939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Resim" descr="Related image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91394" y="1761582"/>
            <a:ext cx="2521132" cy="301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Resim" descr="Image result for richard cloward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23631" y="1742756"/>
            <a:ext cx="2366781" cy="305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Resim" descr="Image result for lloyd Ohlin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698591" y="1778453"/>
            <a:ext cx="2221957" cy="3028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Robert </a:t>
            </a:r>
            <a:r>
              <a:rPr lang="en-GB" dirty="0" smtClean="0"/>
              <a:t>Merton’s </a:t>
            </a:r>
            <a:r>
              <a:rPr lang="en-GB" dirty="0" smtClean="0"/>
              <a:t>anomie </a:t>
            </a:r>
            <a:r>
              <a:rPr lang="en-GB" dirty="0" smtClean="0"/>
              <a:t>(1938) emanates from </a:t>
            </a:r>
            <a:r>
              <a:rPr lang="en-GB" dirty="0" smtClean="0"/>
              <a:t>the </a:t>
            </a:r>
            <a:r>
              <a:rPr lang="en-GB" dirty="0" smtClean="0"/>
              <a:t>lack </a:t>
            </a:r>
            <a:r>
              <a:rPr lang="en-GB" dirty="0" smtClean="0"/>
              <a:t>of </a:t>
            </a:r>
            <a:r>
              <a:rPr lang="en-GB" dirty="0" smtClean="0"/>
              <a:t>relationship </a:t>
            </a:r>
            <a:r>
              <a:rPr lang="en-GB" dirty="0" smtClean="0"/>
              <a:t>between </a:t>
            </a:r>
            <a:r>
              <a:rPr lang="en-GB" dirty="0" smtClean="0"/>
              <a:t>socially-induced aspirations like wealth and status, </a:t>
            </a:r>
            <a:r>
              <a:rPr lang="en-GB" dirty="0" smtClean="0"/>
              <a:t>and the </a:t>
            </a:r>
            <a:r>
              <a:rPr lang="en-GB" dirty="0" smtClean="0"/>
              <a:t>socially available means to </a:t>
            </a:r>
            <a:r>
              <a:rPr lang="en-GB" dirty="0" smtClean="0"/>
              <a:t>people </a:t>
            </a:r>
            <a:r>
              <a:rPr lang="en-GB" dirty="0" smtClean="0"/>
              <a:t>in order to </a:t>
            </a:r>
            <a:r>
              <a:rPr lang="en-GB" dirty="0" smtClean="0"/>
              <a:t>achieve such objectives</a:t>
            </a:r>
            <a:r>
              <a:rPr lang="en-GB" dirty="0" smtClean="0"/>
              <a:t>.</a:t>
            </a:r>
          </a:p>
          <a:p>
            <a:r>
              <a:rPr lang="en-GB" dirty="0" smtClean="0"/>
              <a:t>Anomies stems from the irrelevance between goals (cultural desires) and means (the location within social structure). </a:t>
            </a:r>
          </a:p>
          <a:p>
            <a:r>
              <a:rPr lang="en-GB" dirty="0" smtClean="0"/>
              <a:t>the American </a:t>
            </a:r>
            <a:r>
              <a:rPr lang="en-GB" dirty="0" smtClean="0"/>
              <a:t>dream: inculcating </a:t>
            </a:r>
            <a:r>
              <a:rPr lang="en-GB" dirty="0" smtClean="0"/>
              <a:t>prosperity and success </a:t>
            </a:r>
            <a:r>
              <a:rPr lang="en-GB" dirty="0" smtClean="0"/>
              <a:t>can come true if a person works hard enough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Also different variations, testing and complements to Merton’s strain theory</a:t>
            </a:r>
          </a:p>
          <a:p>
            <a:endParaRPr lang="en-GB" dirty="0" smtClean="0"/>
          </a:p>
          <a:p>
            <a:r>
              <a:rPr lang="en-GB" dirty="0" smtClean="0"/>
              <a:t>Albert </a:t>
            </a:r>
            <a:r>
              <a:rPr lang="en-GB" dirty="0" smtClean="0"/>
              <a:t>Cohen’s </a:t>
            </a:r>
            <a:r>
              <a:rPr lang="en-GB" i="1" dirty="0" smtClean="0"/>
              <a:t>Delinquent </a:t>
            </a:r>
            <a:r>
              <a:rPr lang="en-GB" i="1" dirty="0" smtClean="0"/>
              <a:t>Boys </a:t>
            </a:r>
            <a:r>
              <a:rPr lang="en-GB" dirty="0" smtClean="0"/>
              <a:t>(1955</a:t>
            </a:r>
            <a:r>
              <a:rPr lang="en-GB" dirty="0" smtClean="0"/>
              <a:t>) </a:t>
            </a:r>
            <a:r>
              <a:rPr lang="en-GB" i="1" dirty="0" smtClean="0"/>
              <a:t> </a:t>
            </a:r>
          </a:p>
          <a:p>
            <a:endParaRPr lang="en-GB" i="1" dirty="0" smtClean="0"/>
          </a:p>
          <a:p>
            <a:r>
              <a:rPr lang="en-GB" i="1" dirty="0" smtClean="0"/>
              <a:t>Richard </a:t>
            </a:r>
            <a:r>
              <a:rPr lang="en-GB" i="1" dirty="0" err="1" smtClean="0"/>
              <a:t>Cloward</a:t>
            </a:r>
            <a:r>
              <a:rPr lang="en-GB" i="1" dirty="0" smtClean="0"/>
              <a:t> and Lloyd Ohlin’s </a:t>
            </a:r>
            <a:r>
              <a:rPr lang="en-GB" i="1" dirty="0" err="1" smtClean="0"/>
              <a:t>Delinquencyand</a:t>
            </a:r>
            <a:r>
              <a:rPr lang="en-GB" i="1" dirty="0" smtClean="0"/>
              <a:t> </a:t>
            </a:r>
            <a:r>
              <a:rPr lang="en-GB" i="1" dirty="0" smtClean="0"/>
              <a:t>Opportunity </a:t>
            </a:r>
            <a:r>
              <a:rPr lang="en-GB" dirty="0" smtClean="0"/>
              <a:t>(1960</a:t>
            </a:r>
            <a:r>
              <a:rPr lang="en-GB" dirty="0" smtClean="0"/>
              <a:t>)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Social policy response to anomie</a:t>
            </a:r>
          </a:p>
          <a:p>
            <a:r>
              <a:rPr lang="en-GB" dirty="0" smtClean="0"/>
              <a:t>Opportunity theory </a:t>
            </a:r>
            <a:r>
              <a:rPr lang="en-GB" dirty="0" smtClean="0"/>
              <a:t>affected social crime prevention </a:t>
            </a:r>
            <a:r>
              <a:rPr lang="en-GB" dirty="0" smtClean="0"/>
              <a:t>during the 1960s. </a:t>
            </a:r>
            <a:endParaRPr lang="en-GB" dirty="0" smtClean="0"/>
          </a:p>
          <a:p>
            <a:r>
              <a:rPr lang="en-GB" dirty="0" smtClean="0"/>
              <a:t>The Mobilisation of Youth </a:t>
            </a:r>
            <a:r>
              <a:rPr lang="en-GB" dirty="0" smtClean="0"/>
              <a:t>Project</a:t>
            </a:r>
            <a:endParaRPr lang="en-GB" dirty="0" smtClean="0"/>
          </a:p>
          <a:p>
            <a:r>
              <a:rPr lang="en-GB" dirty="0" smtClean="0"/>
              <a:t>a </a:t>
            </a:r>
            <a:r>
              <a:rPr lang="en-GB" dirty="0" smtClean="0"/>
              <a:t>matter of expanding opportunities for young people. </a:t>
            </a:r>
            <a:endParaRPr lang="en-GB" dirty="0" smtClean="0"/>
          </a:p>
          <a:p>
            <a:r>
              <a:rPr lang="en-GB" dirty="0" smtClean="0"/>
              <a:t>offering </a:t>
            </a:r>
            <a:r>
              <a:rPr lang="en-GB" dirty="0" smtClean="0"/>
              <a:t>jobs and training for </a:t>
            </a:r>
            <a:r>
              <a:rPr lang="en-GB" dirty="0" smtClean="0"/>
              <a:t>jobs to turn to legitimate opportunities, </a:t>
            </a:r>
          </a:p>
          <a:p>
            <a:r>
              <a:rPr lang="en-GB" dirty="0" smtClean="0"/>
              <a:t>So the disadvantaged youth would no loner join gangs and crime. </a:t>
            </a:r>
          </a:p>
          <a:p>
            <a:r>
              <a:rPr lang="en-GB" dirty="0" smtClean="0"/>
              <a:t>The American dream-driven system was the actual problem to be solved. </a:t>
            </a:r>
          </a:p>
          <a:p>
            <a:r>
              <a:rPr lang="en-GB" dirty="0" smtClean="0"/>
              <a:t>For this,  the Mobilisation of Youth Project focused on a poor neighbourhood </a:t>
            </a:r>
            <a:r>
              <a:rPr lang="en-GB" dirty="0" smtClean="0"/>
              <a:t>within New York </a:t>
            </a:r>
            <a:r>
              <a:rPr lang="en-GB" dirty="0" smtClean="0"/>
              <a:t>City</a:t>
            </a:r>
          </a:p>
          <a:p>
            <a:r>
              <a:rPr lang="en-GB" dirty="0" smtClean="0"/>
              <a:t>The aim was increasing </a:t>
            </a:r>
            <a:r>
              <a:rPr lang="en-GB" dirty="0" smtClean="0"/>
              <a:t>employment </a:t>
            </a:r>
            <a:r>
              <a:rPr lang="en-GB" dirty="0" smtClean="0"/>
              <a:t>opportunities, providing job-training, enhancing job-related skill-development </a:t>
            </a:r>
            <a:r>
              <a:rPr lang="en-GB" dirty="0" smtClean="0"/>
              <a:t>and </a:t>
            </a:r>
            <a:r>
              <a:rPr lang="en-GB" dirty="0" smtClean="0"/>
              <a:t>helping </a:t>
            </a:r>
            <a:r>
              <a:rPr lang="en-GB" dirty="0" smtClean="0"/>
              <a:t>minority </a:t>
            </a:r>
            <a:r>
              <a:rPr lang="en-GB" dirty="0" smtClean="0"/>
              <a:t>youth overcome </a:t>
            </a:r>
            <a:r>
              <a:rPr lang="en-GB" dirty="0" smtClean="0"/>
              <a:t>workplace discrimination</a:t>
            </a:r>
            <a:r>
              <a:rPr lang="en-GB" dirty="0" smtClean="0"/>
              <a:t>.</a:t>
            </a:r>
          </a:p>
          <a:p>
            <a:r>
              <a:rPr lang="en-GB" dirty="0" smtClean="0"/>
              <a:t>President Lyndon Johnson’s War on Poverty</a:t>
            </a:r>
            <a:endParaRPr lang="en-GB" dirty="0" smtClean="0"/>
          </a:p>
          <a:p>
            <a:r>
              <a:rPr lang="en-GB" dirty="0" smtClean="0"/>
              <a:t> Operated as the </a:t>
            </a:r>
            <a:r>
              <a:rPr lang="en-GB" dirty="0" smtClean="0"/>
              <a:t>model for </a:t>
            </a:r>
            <a:r>
              <a:rPr lang="en-GB" dirty="0" smtClean="0"/>
              <a:t>many programmes under Johnson’s banner of War on Poverty.  </a:t>
            </a:r>
          </a:p>
          <a:p>
            <a:r>
              <a:rPr lang="en-GB" dirty="0" smtClean="0"/>
              <a:t>The project was actually to do with poverty prevention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Control </a:t>
            </a:r>
            <a:r>
              <a:rPr lang="en-GB" dirty="0" smtClean="0"/>
              <a:t>theory: family-centred </a:t>
            </a:r>
            <a:r>
              <a:rPr lang="en-GB" dirty="0" smtClean="0"/>
              <a:t>and school-based </a:t>
            </a:r>
            <a:r>
              <a:rPr lang="en-GB" dirty="0" smtClean="0"/>
              <a:t>interventions</a:t>
            </a:r>
          </a:p>
          <a:p>
            <a:pPr>
              <a:buFontTx/>
              <a:buChar char="-"/>
            </a:pPr>
            <a:r>
              <a:rPr lang="en-GB" dirty="0" smtClean="0"/>
              <a:t>Shift from collective to individual</a:t>
            </a:r>
          </a:p>
          <a:p>
            <a:pPr>
              <a:buFontTx/>
              <a:buChar char="-"/>
            </a:pPr>
            <a:r>
              <a:rPr lang="en-GB" dirty="0" smtClean="0"/>
              <a:t>Responsibility of individuals and families</a:t>
            </a:r>
          </a:p>
          <a:p>
            <a:pPr>
              <a:buFontTx/>
              <a:buChar char="-"/>
            </a:pPr>
            <a:r>
              <a:rPr lang="en-GB" dirty="0" smtClean="0"/>
              <a:t>Notion of self-control and the importance of inculcating it through values and norms</a:t>
            </a:r>
          </a:p>
          <a:p>
            <a:pPr>
              <a:buFontTx/>
              <a:buChar char="-"/>
            </a:pPr>
            <a:r>
              <a:rPr lang="en-GB" dirty="0" smtClean="0"/>
              <a:t>Family and school taking large proportion of this.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8385564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Control theories </a:t>
            </a:r>
            <a:r>
              <a:rPr lang="en-GB" dirty="0" smtClean="0"/>
              <a:t>are developed in numerous </a:t>
            </a:r>
            <a:r>
              <a:rPr lang="en-GB" dirty="0" smtClean="0"/>
              <a:t>forms</a:t>
            </a:r>
            <a:r>
              <a:rPr lang="en-GB" dirty="0" smtClean="0"/>
              <a:t>.</a:t>
            </a:r>
          </a:p>
          <a:p>
            <a:r>
              <a:rPr lang="en-GB" dirty="0" smtClean="0"/>
              <a:t>Walter </a:t>
            </a:r>
            <a:r>
              <a:rPr lang="en-GB" dirty="0" err="1" smtClean="0"/>
              <a:t>Reckless’s</a:t>
            </a:r>
            <a:r>
              <a:rPr lang="en-GB" dirty="0" smtClean="0"/>
              <a:t> </a:t>
            </a:r>
            <a:r>
              <a:rPr lang="en-GB" i="1" dirty="0" smtClean="0"/>
              <a:t>containment theory ;</a:t>
            </a:r>
          </a:p>
          <a:p>
            <a:r>
              <a:rPr lang="en-GB" dirty="0" smtClean="0"/>
              <a:t>Sykes </a:t>
            </a:r>
            <a:r>
              <a:rPr lang="en-GB" dirty="0" smtClean="0"/>
              <a:t>and </a:t>
            </a:r>
            <a:r>
              <a:rPr lang="en-GB" dirty="0" err="1" smtClean="0"/>
              <a:t>Matza’s</a:t>
            </a:r>
            <a:r>
              <a:rPr lang="en-GB" dirty="0" smtClean="0"/>
              <a:t> </a:t>
            </a:r>
            <a:r>
              <a:rPr lang="en-GB" i="1" dirty="0" smtClean="0"/>
              <a:t>neutralisation </a:t>
            </a:r>
            <a:r>
              <a:rPr lang="en-GB" i="1" dirty="0" smtClean="0"/>
              <a:t>theory ;</a:t>
            </a:r>
          </a:p>
          <a:p>
            <a:r>
              <a:rPr lang="en-GB" dirty="0" smtClean="0"/>
              <a:t>David </a:t>
            </a:r>
            <a:r>
              <a:rPr lang="en-GB" dirty="0" err="1" smtClean="0"/>
              <a:t>Matza’s</a:t>
            </a:r>
            <a:r>
              <a:rPr lang="en-GB" dirty="0" smtClean="0"/>
              <a:t> </a:t>
            </a:r>
            <a:r>
              <a:rPr lang="en-GB" i="1" dirty="0" smtClean="0"/>
              <a:t>drift </a:t>
            </a:r>
            <a:r>
              <a:rPr lang="en-GB" i="1" dirty="0" smtClean="0"/>
              <a:t>theory ;</a:t>
            </a:r>
          </a:p>
          <a:p>
            <a:r>
              <a:rPr lang="en-GB" dirty="0" smtClean="0"/>
              <a:t>Travis </a:t>
            </a:r>
            <a:r>
              <a:rPr lang="en-GB" dirty="0" err="1" smtClean="0"/>
              <a:t>Hirschi’s</a:t>
            </a:r>
            <a:r>
              <a:rPr lang="en-GB" dirty="0" smtClean="0"/>
              <a:t> </a:t>
            </a:r>
            <a:r>
              <a:rPr lang="en-GB" i="1" dirty="0" smtClean="0"/>
              <a:t>social bond theory ;</a:t>
            </a:r>
          </a:p>
          <a:p>
            <a:r>
              <a:rPr lang="en-GB" dirty="0" smtClean="0"/>
              <a:t> </a:t>
            </a:r>
            <a:r>
              <a:rPr lang="en-GB" dirty="0" err="1" smtClean="0"/>
              <a:t>Gottfredson</a:t>
            </a:r>
            <a:r>
              <a:rPr lang="en-GB" dirty="0" smtClean="0"/>
              <a:t> and </a:t>
            </a:r>
            <a:r>
              <a:rPr lang="en-GB" dirty="0" err="1" smtClean="0"/>
              <a:t>Hirschi’s</a:t>
            </a:r>
            <a:r>
              <a:rPr lang="en-GB" dirty="0" smtClean="0"/>
              <a:t> </a:t>
            </a:r>
            <a:r>
              <a:rPr lang="en-GB" i="1" dirty="0" smtClean="0"/>
              <a:t>self-control theory ;</a:t>
            </a:r>
          </a:p>
          <a:p>
            <a:r>
              <a:rPr lang="en-GB" dirty="0" smtClean="0"/>
              <a:t>Charles </a:t>
            </a:r>
            <a:r>
              <a:rPr lang="en-GB" dirty="0" err="1" smtClean="0"/>
              <a:t>Tittle’s</a:t>
            </a:r>
            <a:r>
              <a:rPr lang="en-GB" dirty="0" smtClean="0"/>
              <a:t> </a:t>
            </a:r>
            <a:r>
              <a:rPr lang="en-GB" i="1" dirty="0" smtClean="0"/>
              <a:t>control-balance theory .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Criminological Theory and Social Policy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Social </a:t>
            </a:r>
            <a:r>
              <a:rPr lang="en-GB" dirty="0" smtClean="0"/>
              <a:t>disorganisation: </a:t>
            </a:r>
            <a:r>
              <a:rPr lang="en-GB" dirty="0" smtClean="0"/>
              <a:t>community-based </a:t>
            </a:r>
            <a:r>
              <a:rPr lang="en-GB" dirty="0" smtClean="0"/>
              <a:t>and local </a:t>
            </a:r>
            <a:r>
              <a:rPr lang="en-GB" dirty="0" smtClean="0"/>
              <a:t>interventions </a:t>
            </a:r>
            <a:r>
              <a:rPr lang="en-GB" dirty="0"/>
              <a:t>as the best </a:t>
            </a:r>
            <a:r>
              <a:rPr lang="en-GB" dirty="0" smtClean="0"/>
              <a:t>response </a:t>
            </a:r>
            <a:r>
              <a:rPr lang="en-GB" dirty="0"/>
              <a:t>to </a:t>
            </a:r>
            <a:r>
              <a:rPr lang="en-GB" dirty="0" smtClean="0"/>
              <a:t>crime</a:t>
            </a:r>
          </a:p>
          <a:p>
            <a:pPr>
              <a:buFontTx/>
              <a:buChar char="-"/>
            </a:pPr>
            <a:r>
              <a:rPr lang="en-GB" dirty="0" smtClean="0"/>
              <a:t>Chicago School of Sociology</a:t>
            </a:r>
          </a:p>
          <a:p>
            <a:pPr>
              <a:buFontTx/>
              <a:buChar char="-"/>
            </a:pPr>
            <a:r>
              <a:rPr lang="en-GB" dirty="0" smtClean="0"/>
              <a:t>Zone of Transition</a:t>
            </a:r>
          </a:p>
          <a:p>
            <a:pPr>
              <a:buFontTx/>
              <a:buChar char="-"/>
            </a:pPr>
            <a:r>
              <a:rPr lang="en-GB" dirty="0" smtClean="0"/>
              <a:t>Social disorganisation of those areas </a:t>
            </a:r>
          </a:p>
          <a:p>
            <a:pPr>
              <a:buFontTx/>
              <a:buChar char="-"/>
            </a:pPr>
            <a:r>
              <a:rPr lang="en-GB" dirty="0" smtClean="0"/>
              <a:t>Transmission of codes of deviance and illicit behaviour</a:t>
            </a:r>
          </a:p>
          <a:p>
            <a:pPr>
              <a:buFontTx/>
              <a:buChar char="-"/>
            </a:pPr>
            <a:r>
              <a:rPr lang="en-GB" dirty="0" smtClean="0"/>
              <a:t>Solution in organising the </a:t>
            </a:r>
            <a:r>
              <a:rPr lang="en-GB" i="1" dirty="0" smtClean="0"/>
              <a:t>disorganised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xmlns="" val="28826625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However in general,</a:t>
            </a:r>
          </a:p>
          <a:p>
            <a:r>
              <a:rPr lang="en-GB" dirty="0" smtClean="0"/>
              <a:t>control theory focuses on </a:t>
            </a:r>
            <a:r>
              <a:rPr lang="en-GB" dirty="0" smtClean="0"/>
              <a:t>conformity and poses the question “why </a:t>
            </a:r>
            <a:r>
              <a:rPr lang="en-GB" dirty="0" smtClean="0"/>
              <a:t>most of us don’t commit </a:t>
            </a:r>
            <a:r>
              <a:rPr lang="en-GB" dirty="0" smtClean="0"/>
              <a:t>crime.” </a:t>
            </a:r>
          </a:p>
          <a:p>
            <a:r>
              <a:rPr lang="en-GB" dirty="0" smtClean="0"/>
              <a:t>crime can be conceived as </a:t>
            </a:r>
            <a:r>
              <a:rPr lang="en-GB" dirty="0" smtClean="0"/>
              <a:t>a normal phenomenon and </a:t>
            </a:r>
            <a:r>
              <a:rPr lang="en-GB" dirty="0" smtClean="0"/>
              <a:t>comes to be possible in </a:t>
            </a:r>
            <a:r>
              <a:rPr lang="en-GB" dirty="0" smtClean="0"/>
              <a:t>the absence </a:t>
            </a:r>
            <a:r>
              <a:rPr lang="en-GB" dirty="0" smtClean="0"/>
              <a:t>of adequate </a:t>
            </a:r>
            <a:r>
              <a:rPr lang="en-GB" dirty="0" smtClean="0"/>
              <a:t>controls. </a:t>
            </a:r>
            <a:endParaRPr lang="en-GB" dirty="0" smtClean="0"/>
          </a:p>
          <a:p>
            <a:r>
              <a:rPr lang="en-GB" dirty="0" smtClean="0"/>
              <a:t>Control </a:t>
            </a:r>
            <a:r>
              <a:rPr lang="en-GB" dirty="0" smtClean="0"/>
              <a:t>theory </a:t>
            </a:r>
            <a:r>
              <a:rPr lang="en-GB" dirty="0" smtClean="0"/>
              <a:t>has a different assumption on </a:t>
            </a:r>
            <a:r>
              <a:rPr lang="en-GB" dirty="0" smtClean="0"/>
              <a:t>human </a:t>
            </a:r>
            <a:r>
              <a:rPr lang="en-GB" dirty="0" smtClean="0"/>
              <a:t>nature: human behaviour is motivated </a:t>
            </a:r>
            <a:r>
              <a:rPr lang="en-GB" dirty="0" smtClean="0"/>
              <a:t>by </a:t>
            </a:r>
            <a:r>
              <a:rPr lang="en-GB" dirty="0" smtClean="0"/>
              <a:t>certain </a:t>
            </a:r>
            <a:r>
              <a:rPr lang="en-GB" dirty="0" smtClean="0"/>
              <a:t>as </a:t>
            </a:r>
            <a:r>
              <a:rPr lang="en-GB" dirty="0" smtClean="0"/>
              <a:t>desire and demands consequence, so everyone normally tends to commit crime. </a:t>
            </a:r>
          </a:p>
          <a:p>
            <a:r>
              <a:rPr lang="en-GB" dirty="0" smtClean="0"/>
              <a:t>Social order depends on bringing those </a:t>
            </a:r>
            <a:r>
              <a:rPr lang="en-GB" dirty="0" smtClean="0"/>
              <a:t>desires </a:t>
            </a:r>
            <a:r>
              <a:rPr lang="en-GB" dirty="0" smtClean="0"/>
              <a:t>under control</a:t>
            </a:r>
            <a:r>
              <a:rPr lang="en-GB" dirty="0" smtClean="0"/>
              <a:t>. </a:t>
            </a:r>
            <a:endParaRPr lang="en-GB" dirty="0" smtClean="0"/>
          </a:p>
          <a:p>
            <a:r>
              <a:rPr lang="en-GB" dirty="0" smtClean="0"/>
              <a:t>The main focus of </a:t>
            </a:r>
            <a:r>
              <a:rPr lang="en-GB" dirty="0" smtClean="0"/>
              <a:t>control theory </a:t>
            </a:r>
            <a:r>
              <a:rPr lang="en-GB" dirty="0" smtClean="0"/>
              <a:t>is on </a:t>
            </a:r>
            <a:r>
              <a:rPr lang="en-GB" i="1" dirty="0" smtClean="0"/>
              <a:t>conformity </a:t>
            </a:r>
            <a:r>
              <a:rPr lang="en-GB" i="1" dirty="0" smtClean="0"/>
              <a:t>rather than deviance .</a:t>
            </a:r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self-control </a:t>
            </a:r>
            <a:r>
              <a:rPr lang="en-GB" dirty="0" smtClean="0"/>
              <a:t>theory: </a:t>
            </a:r>
            <a:r>
              <a:rPr lang="en-GB" dirty="0" err="1" smtClean="0"/>
              <a:t>Gottfredson</a:t>
            </a:r>
            <a:r>
              <a:rPr lang="en-GB" dirty="0" smtClean="0"/>
              <a:t> </a:t>
            </a:r>
            <a:r>
              <a:rPr lang="en-GB" dirty="0" smtClean="0"/>
              <a:t>and </a:t>
            </a:r>
            <a:r>
              <a:rPr lang="en-GB" dirty="0" err="1" smtClean="0"/>
              <a:t>Hirschi</a:t>
            </a:r>
            <a:r>
              <a:rPr lang="en-GB" dirty="0" smtClean="0"/>
              <a:t> (2002) </a:t>
            </a:r>
          </a:p>
          <a:p>
            <a:r>
              <a:rPr lang="en-GB" dirty="0" smtClean="0"/>
              <a:t>This is a matter of ‘choice’ </a:t>
            </a:r>
          </a:p>
          <a:p>
            <a:r>
              <a:rPr lang="en-GB" dirty="0" smtClean="0"/>
              <a:t>a rational </a:t>
            </a:r>
            <a:r>
              <a:rPr lang="en-GB" dirty="0" smtClean="0"/>
              <a:t>decision-making on the </a:t>
            </a:r>
            <a:r>
              <a:rPr lang="en-GB" dirty="0" smtClean="0"/>
              <a:t>side of offenders </a:t>
            </a:r>
          </a:p>
          <a:p>
            <a:r>
              <a:rPr lang="en-GB" dirty="0" smtClean="0"/>
              <a:t>Thus crime can be prevented by situational </a:t>
            </a:r>
            <a:r>
              <a:rPr lang="en-GB" dirty="0" smtClean="0"/>
              <a:t>crime </a:t>
            </a:r>
            <a:r>
              <a:rPr lang="en-GB" dirty="0" smtClean="0"/>
              <a:t>prevention.</a:t>
            </a:r>
          </a:p>
          <a:p>
            <a:r>
              <a:rPr lang="en-GB" dirty="0" smtClean="0"/>
              <a:t>Programmes and certain </a:t>
            </a:r>
            <a:r>
              <a:rPr lang="en-GB" dirty="0" smtClean="0"/>
              <a:t>practices </a:t>
            </a:r>
            <a:r>
              <a:rPr lang="en-GB" dirty="0" smtClean="0"/>
              <a:t>reducing </a:t>
            </a:r>
            <a:r>
              <a:rPr lang="en-GB" dirty="0" smtClean="0"/>
              <a:t>opportunities, </a:t>
            </a:r>
          </a:p>
          <a:p>
            <a:r>
              <a:rPr lang="en-GB" dirty="0" smtClean="0"/>
              <a:t>At least making crime </a:t>
            </a:r>
            <a:r>
              <a:rPr lang="en-GB" dirty="0" smtClean="0"/>
              <a:t>more </a:t>
            </a:r>
            <a:r>
              <a:rPr lang="en-GB" dirty="0" smtClean="0"/>
              <a:t>difficult to accomplish.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For example: 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1- raising </a:t>
            </a:r>
            <a:r>
              <a:rPr lang="en-GB" dirty="0" smtClean="0"/>
              <a:t>the cost of alcohol or prohibiting its availability in particular time and places. </a:t>
            </a:r>
          </a:p>
          <a:p>
            <a:pPr>
              <a:buNone/>
            </a:pPr>
            <a:r>
              <a:rPr lang="en-GB" dirty="0" smtClean="0"/>
              <a:t>2- Also designing the spatial building of neighbourhoods, houses and flats. </a:t>
            </a:r>
          </a:p>
          <a:p>
            <a:pPr>
              <a:buNone/>
            </a:pPr>
            <a:r>
              <a:rPr lang="en-GB" dirty="0" smtClean="0"/>
              <a:t>3- Alarms, dogs, guardians, etc.</a:t>
            </a:r>
          </a:p>
          <a:p>
            <a:pPr>
              <a:buNone/>
            </a:pPr>
            <a:r>
              <a:rPr lang="en-GB" dirty="0" smtClean="0"/>
              <a:t>4- Neighbourhood watch schemes</a:t>
            </a:r>
          </a:p>
          <a:p>
            <a:pPr>
              <a:buNone/>
            </a:pPr>
            <a:r>
              <a:rPr lang="en-GB" dirty="0" smtClean="0"/>
              <a:t>5- CCTV</a:t>
            </a:r>
          </a:p>
          <a:p>
            <a:pPr>
              <a:buNone/>
            </a:pPr>
            <a:r>
              <a:rPr lang="en-GB" dirty="0" smtClean="0"/>
              <a:t>6- Smart buildings.</a:t>
            </a:r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Routine activities theory: crime and the provision of social welfare are both different and even alien to each </a:t>
            </a:r>
            <a:r>
              <a:rPr lang="en-GB" dirty="0" smtClean="0"/>
              <a:t>other</a:t>
            </a:r>
          </a:p>
          <a:p>
            <a:r>
              <a:rPr lang="en-GB" dirty="0" smtClean="0"/>
              <a:t>Controlling </a:t>
            </a:r>
            <a:r>
              <a:rPr lang="en-GB" dirty="0" smtClean="0"/>
              <a:t>every day </a:t>
            </a:r>
            <a:r>
              <a:rPr lang="en-GB" dirty="0" smtClean="0"/>
              <a:t>life</a:t>
            </a:r>
          </a:p>
          <a:p>
            <a:r>
              <a:rPr lang="en-GB" dirty="0" smtClean="0"/>
              <a:t>Focus </a:t>
            </a:r>
            <a:r>
              <a:rPr lang="en-GB" dirty="0" smtClean="0"/>
              <a:t>on crime rather than offender</a:t>
            </a:r>
          </a:p>
          <a:p>
            <a:r>
              <a:rPr lang="en-GB" dirty="0" smtClean="0"/>
              <a:t>Increasing </a:t>
            </a:r>
            <a:r>
              <a:rPr lang="en-GB" dirty="0" smtClean="0"/>
              <a:t>surveillance, not welfare expenditure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‘chemistry for crime’ </a:t>
            </a:r>
            <a:r>
              <a:rPr lang="en-GB" dirty="0" err="1" smtClean="0"/>
              <a:t>Felson</a:t>
            </a:r>
            <a:r>
              <a:rPr lang="en-GB" dirty="0" smtClean="0"/>
              <a:t> (2002) </a:t>
            </a:r>
          </a:p>
          <a:p>
            <a:r>
              <a:rPr lang="en-GB" dirty="0" smtClean="0"/>
              <a:t>three elements in time and space in order for crime to occur. </a:t>
            </a:r>
          </a:p>
          <a:p>
            <a:r>
              <a:rPr lang="en-GB" dirty="0" smtClean="0"/>
              <a:t>a willing offender, </a:t>
            </a:r>
          </a:p>
          <a:p>
            <a:r>
              <a:rPr lang="en-GB" dirty="0" smtClean="0"/>
              <a:t>a suitable target, </a:t>
            </a:r>
          </a:p>
          <a:p>
            <a:r>
              <a:rPr lang="en-GB" dirty="0" smtClean="0"/>
              <a:t>and the absence of a capable guardian. </a:t>
            </a:r>
          </a:p>
          <a:p>
            <a:r>
              <a:rPr lang="en-GB" dirty="0" smtClean="0"/>
              <a:t>The model has no relationship with motivations that induces an offender to be willing to commit crime. </a:t>
            </a:r>
          </a:p>
          <a:p>
            <a:r>
              <a:rPr lang="en-GB" dirty="0" smtClean="0"/>
              <a:t>Target could be anything else</a:t>
            </a:r>
          </a:p>
          <a:p>
            <a:r>
              <a:rPr lang="en-GB" dirty="0" smtClean="0"/>
              <a:t>Guardian does not have to be police or so but could be anybody whose presence puts an obstacle to a would-be offender’s willing.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Crime policies must focus on specific crimes rather than all crimes. </a:t>
            </a:r>
          </a:p>
          <a:p>
            <a:endParaRPr lang="en-GB" dirty="0" smtClean="0"/>
          </a:p>
          <a:p>
            <a:r>
              <a:rPr lang="en-GB" dirty="0" smtClean="0"/>
              <a:t>Control </a:t>
            </a:r>
            <a:r>
              <a:rPr lang="en-GB" dirty="0" smtClean="0"/>
              <a:t>theory refuses to deal with crime issues at the federal government level. </a:t>
            </a:r>
          </a:p>
          <a:p>
            <a:endParaRPr lang="en-GB" dirty="0" smtClean="0"/>
          </a:p>
          <a:p>
            <a:r>
              <a:rPr lang="en-GB" dirty="0" smtClean="0"/>
              <a:t>Instead</a:t>
            </a:r>
            <a:r>
              <a:rPr lang="en-GB" dirty="0" smtClean="0"/>
              <a:t>, at the level of community, family and schools, crime control should have to matter.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studies of the city </a:t>
            </a:r>
            <a:r>
              <a:rPr lang="en-GB" dirty="0" smtClean="0"/>
              <a:t>referred to the </a:t>
            </a:r>
            <a:r>
              <a:rPr lang="en-GB" dirty="0" smtClean="0"/>
              <a:t>term ‘ecology’ </a:t>
            </a:r>
            <a:endParaRPr lang="en-GB" dirty="0" smtClean="0"/>
          </a:p>
          <a:p>
            <a:r>
              <a:rPr lang="en-GB" dirty="0" smtClean="0"/>
              <a:t> </a:t>
            </a:r>
            <a:r>
              <a:rPr lang="en-GB" dirty="0" smtClean="0"/>
              <a:t>a biological </a:t>
            </a:r>
            <a:r>
              <a:rPr lang="en-GB" dirty="0" smtClean="0"/>
              <a:t>metaphor </a:t>
            </a:r>
          </a:p>
          <a:p>
            <a:r>
              <a:rPr lang="en-GB" dirty="0" smtClean="0"/>
              <a:t>the </a:t>
            </a:r>
            <a:r>
              <a:rPr lang="en-GB" dirty="0" smtClean="0"/>
              <a:t>importance of natural </a:t>
            </a:r>
            <a:r>
              <a:rPr lang="en-GB" dirty="0" smtClean="0"/>
              <a:t>patterning produced </a:t>
            </a:r>
            <a:r>
              <a:rPr lang="en-GB" dirty="0" smtClean="0"/>
              <a:t>by differing species within some form </a:t>
            </a:r>
            <a:r>
              <a:rPr lang="en-GB" dirty="0" smtClean="0"/>
              <a:t>of overall </a:t>
            </a:r>
            <a:r>
              <a:rPr lang="en-GB" dirty="0" smtClean="0"/>
              <a:t>ordered universe. </a:t>
            </a:r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 smtClean="0"/>
              <a:t>city </a:t>
            </a:r>
            <a:r>
              <a:rPr lang="en-GB" dirty="0" smtClean="0"/>
              <a:t>was the ecological universe </a:t>
            </a:r>
          </a:p>
          <a:p>
            <a:r>
              <a:rPr lang="en-GB" dirty="0" smtClean="0"/>
              <a:t>the </a:t>
            </a:r>
            <a:r>
              <a:rPr lang="en-GB" dirty="0" smtClean="0"/>
              <a:t>ecological focus </a:t>
            </a:r>
            <a:r>
              <a:rPr lang="en-GB" dirty="0" smtClean="0"/>
              <a:t>on the </a:t>
            </a:r>
            <a:r>
              <a:rPr lang="en-GB" dirty="0" smtClean="0"/>
              <a:t>city </a:t>
            </a:r>
            <a:r>
              <a:rPr lang="en-GB" dirty="0" smtClean="0"/>
              <a:t>growing. </a:t>
            </a:r>
          </a:p>
          <a:p>
            <a:r>
              <a:rPr lang="en-GB" dirty="0" smtClean="0"/>
              <a:t>I</a:t>
            </a:r>
            <a:r>
              <a:rPr lang="en-GB" dirty="0" smtClean="0"/>
              <a:t>nfluenced </a:t>
            </a:r>
            <a:r>
              <a:rPr lang="en-GB" dirty="0" smtClean="0"/>
              <a:t>by </a:t>
            </a:r>
            <a:r>
              <a:rPr lang="en-GB" dirty="0" smtClean="0"/>
              <a:t>Durkheim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Ernest Burgess</a:t>
            </a:r>
            <a:endParaRPr lang="en-GB" dirty="0"/>
          </a:p>
        </p:txBody>
      </p:sp>
      <p:pic>
        <p:nvPicPr>
          <p:cNvPr id="4" name="3 İçerik Yer Tutucusu" descr="Related image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6160" y="1554479"/>
            <a:ext cx="4820193" cy="4519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concentric circles, </a:t>
            </a:r>
            <a:endParaRPr lang="en-GB" dirty="0" smtClean="0"/>
          </a:p>
          <a:p>
            <a:r>
              <a:rPr lang="en-GB" dirty="0" smtClean="0"/>
              <a:t>Each zone = </a:t>
            </a:r>
            <a:r>
              <a:rPr lang="en-GB" dirty="0" smtClean="0"/>
              <a:t>social </a:t>
            </a:r>
            <a:r>
              <a:rPr lang="en-GB" dirty="0" smtClean="0"/>
              <a:t>+ cultural </a:t>
            </a:r>
            <a:r>
              <a:rPr lang="en-GB" dirty="0" smtClean="0"/>
              <a:t>life. </a:t>
            </a:r>
            <a:endParaRPr lang="en-GB" dirty="0" smtClean="0"/>
          </a:p>
          <a:p>
            <a:r>
              <a:rPr lang="en-GB" dirty="0" smtClean="0"/>
              <a:t>The nature process not planned</a:t>
            </a:r>
            <a:r>
              <a:rPr lang="en-GB" i="1" dirty="0" smtClean="0"/>
              <a:t>. </a:t>
            </a:r>
          </a:p>
          <a:p>
            <a:r>
              <a:rPr lang="en-GB" dirty="0" smtClean="0"/>
              <a:t>the characteristic </a:t>
            </a:r>
            <a:r>
              <a:rPr lang="en-GB" dirty="0" smtClean="0"/>
              <a:t>of each of the areas </a:t>
            </a:r>
            <a:r>
              <a:rPr lang="en-GB" dirty="0" smtClean="0"/>
              <a:t>turn out to resemble </a:t>
            </a:r>
            <a:r>
              <a:rPr lang="en-GB" dirty="0" smtClean="0"/>
              <a:t>the character and </a:t>
            </a:r>
            <a:r>
              <a:rPr lang="en-GB" dirty="0" smtClean="0"/>
              <a:t>qualities of </a:t>
            </a:r>
            <a:r>
              <a:rPr lang="en-GB" dirty="0" smtClean="0"/>
              <a:t>the inhabitants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Concentric zones</a:t>
            </a:r>
            <a:endParaRPr lang="en-GB" dirty="0"/>
          </a:p>
        </p:txBody>
      </p:sp>
      <p:pic>
        <p:nvPicPr>
          <p:cNvPr id="4" name="3 İçerik Yer Tutucusu" descr="Image result for ernest burgess concentric zone model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6549" y="1384665"/>
            <a:ext cx="7942217" cy="41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Dikdörtgen"/>
          <p:cNvSpPr/>
          <p:nvPr/>
        </p:nvSpPr>
        <p:spPr>
          <a:xfrm>
            <a:off x="1624149" y="582290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>
                <a:hlinkClick r:id="rId3"/>
              </a:rPr>
              <a:t>http://</a:t>
            </a:r>
            <a:r>
              <a:rPr lang="en-GB" dirty="0" smtClean="0">
                <a:hlinkClick r:id="rId3"/>
              </a:rPr>
              <a:t>www.michaelkostiuk.com/greenbelt/index.htm</a:t>
            </a:r>
            <a:r>
              <a:rPr lang="en-GB" dirty="0" smtClean="0"/>
              <a:t> (accessed, 11 May 2018)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Zone </a:t>
            </a:r>
            <a:r>
              <a:rPr lang="en-GB" dirty="0" smtClean="0"/>
              <a:t>I: the central </a:t>
            </a:r>
            <a:r>
              <a:rPr lang="en-GB" dirty="0" smtClean="0"/>
              <a:t>business </a:t>
            </a:r>
            <a:r>
              <a:rPr lang="en-GB" dirty="0" smtClean="0"/>
              <a:t>district, </a:t>
            </a:r>
            <a:r>
              <a:rPr lang="en-GB" dirty="0" smtClean="0"/>
              <a:t>the heart of the concentric circles </a:t>
            </a:r>
            <a:r>
              <a:rPr lang="en-GB" dirty="0" smtClean="0"/>
              <a:t>(high </a:t>
            </a:r>
            <a:r>
              <a:rPr lang="en-GB" dirty="0" smtClean="0"/>
              <a:t>property </a:t>
            </a:r>
            <a:r>
              <a:rPr lang="en-GB" dirty="0" smtClean="0"/>
              <a:t>values and affluence) </a:t>
            </a:r>
          </a:p>
          <a:p>
            <a:r>
              <a:rPr lang="en-GB" dirty="0" smtClean="0"/>
              <a:t>Zone II:  the </a:t>
            </a:r>
            <a:r>
              <a:rPr lang="en-GB" i="1" dirty="0" smtClean="0"/>
              <a:t>zone </a:t>
            </a:r>
            <a:r>
              <a:rPr lang="en-GB" i="1" dirty="0" smtClean="0"/>
              <a:t>of </a:t>
            </a:r>
            <a:r>
              <a:rPr lang="en-GB" i="1" dirty="0" smtClean="0"/>
              <a:t>transition; </a:t>
            </a:r>
            <a:r>
              <a:rPr lang="en-GB" dirty="0" smtClean="0"/>
              <a:t>transient </a:t>
            </a:r>
            <a:r>
              <a:rPr lang="en-GB" dirty="0" smtClean="0"/>
              <a:t>population</a:t>
            </a:r>
            <a:r>
              <a:rPr lang="en-GB" dirty="0" smtClean="0"/>
              <a:t>, </a:t>
            </a:r>
            <a:r>
              <a:rPr lang="en-GB" dirty="0" smtClean="0"/>
              <a:t>poor, living </a:t>
            </a:r>
            <a:r>
              <a:rPr lang="en-GB" dirty="0" smtClean="0"/>
              <a:t>in inadequate </a:t>
            </a:r>
            <a:r>
              <a:rPr lang="en-GB" dirty="0" smtClean="0"/>
              <a:t>and deteriorating housing. </a:t>
            </a:r>
            <a:endParaRPr lang="en-GB" dirty="0" smtClean="0"/>
          </a:p>
          <a:p>
            <a:r>
              <a:rPr lang="en-GB" dirty="0" smtClean="0"/>
              <a:t>Zone III:  working class residential </a:t>
            </a:r>
            <a:r>
              <a:rPr lang="en-GB" dirty="0" smtClean="0"/>
              <a:t>homes </a:t>
            </a:r>
            <a:r>
              <a:rPr lang="en-GB" dirty="0" smtClean="0"/>
              <a:t>occupied by </a:t>
            </a:r>
            <a:r>
              <a:rPr lang="en-GB" dirty="0" smtClean="0"/>
              <a:t>people who </a:t>
            </a:r>
            <a:r>
              <a:rPr lang="en-GB" dirty="0" smtClean="0"/>
              <a:t>moved out of </a:t>
            </a:r>
            <a:r>
              <a:rPr lang="en-GB" dirty="0" smtClean="0"/>
              <a:t>Zone </a:t>
            </a:r>
            <a:r>
              <a:rPr lang="en-GB" dirty="0" smtClean="0"/>
              <a:t>II as growing their wealth and prosperity. </a:t>
            </a:r>
          </a:p>
          <a:p>
            <a:r>
              <a:rPr lang="en-GB" dirty="0" smtClean="0"/>
              <a:t>Zone IV: more affluent, middle class residential district towards the city limits</a:t>
            </a:r>
          </a:p>
          <a:p>
            <a:r>
              <a:rPr lang="en-GB" dirty="0" smtClean="0"/>
              <a:t>Zone V: the </a:t>
            </a:r>
            <a:r>
              <a:rPr lang="en-GB" dirty="0" smtClean="0"/>
              <a:t>city limits. Beyond </a:t>
            </a:r>
            <a:r>
              <a:rPr lang="en-GB" dirty="0" smtClean="0"/>
              <a:t>the city limits, suburban </a:t>
            </a:r>
            <a:r>
              <a:rPr lang="en-GB" dirty="0" smtClean="0"/>
              <a:t>areas </a:t>
            </a:r>
            <a:r>
              <a:rPr lang="en-GB" dirty="0" smtClean="0"/>
              <a:t>and a </a:t>
            </a:r>
            <a:r>
              <a:rPr lang="en-GB" dirty="0" smtClean="0"/>
              <a:t>small residential population.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the </a:t>
            </a:r>
            <a:r>
              <a:rPr lang="en-GB" dirty="0" smtClean="0"/>
              <a:t>zone of transition </a:t>
            </a:r>
            <a:r>
              <a:rPr lang="en-GB" dirty="0" smtClean="0"/>
              <a:t>consists of </a:t>
            </a:r>
            <a:r>
              <a:rPr lang="en-GB" i="1" dirty="0" smtClean="0"/>
              <a:t>deviant </a:t>
            </a:r>
            <a:r>
              <a:rPr lang="en-GB" i="1" dirty="0" smtClean="0"/>
              <a:t>behaviour and social </a:t>
            </a:r>
            <a:r>
              <a:rPr lang="en-GB" i="1" dirty="0" smtClean="0"/>
              <a:t>problems </a:t>
            </a:r>
          </a:p>
          <a:p>
            <a:r>
              <a:rPr lang="en-GB" dirty="0" smtClean="0"/>
              <a:t>Gangs, prostitutes, and drug addicts </a:t>
            </a:r>
            <a:r>
              <a:rPr lang="en-GB" dirty="0" smtClean="0"/>
              <a:t>crowded in </a:t>
            </a:r>
            <a:r>
              <a:rPr lang="en-GB" dirty="0" smtClean="0"/>
              <a:t>the zone </a:t>
            </a:r>
            <a:r>
              <a:rPr lang="en-GB" dirty="0" smtClean="0"/>
              <a:t>of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 transition</a:t>
            </a:r>
            <a:r>
              <a:rPr lang="en-GB" dirty="0" smtClean="0"/>
              <a:t>, along with immigrants and ethnic </a:t>
            </a:r>
            <a:r>
              <a:rPr lang="en-GB" dirty="0" smtClean="0"/>
              <a:t>minorities.</a:t>
            </a:r>
          </a:p>
          <a:p>
            <a:pPr>
              <a:buNone/>
            </a:pPr>
            <a:r>
              <a:rPr lang="en-GB" dirty="0" smtClean="0"/>
              <a:t>	These problems nowhere only confined </a:t>
            </a:r>
            <a:r>
              <a:rPr lang="en-GB" dirty="0" smtClean="0"/>
              <a:t>to the zone of </a:t>
            </a:r>
            <a:r>
              <a:rPr lang="en-GB" dirty="0" smtClean="0"/>
              <a:t>transition</a:t>
            </a:r>
          </a:p>
          <a:p>
            <a:r>
              <a:rPr lang="en-GB" dirty="0" smtClean="0"/>
              <a:t>however, disproportionately </a:t>
            </a:r>
            <a:r>
              <a:rPr lang="en-GB" dirty="0" smtClean="0"/>
              <a:t>concentrated </a:t>
            </a:r>
            <a:r>
              <a:rPr lang="en-GB" dirty="0" smtClean="0"/>
              <a:t>in the zone of transition. </a:t>
            </a:r>
          </a:p>
          <a:p>
            <a:r>
              <a:rPr lang="en-GB" dirty="0" smtClean="0"/>
              <a:t>Delinquency is a response to disorganisation and part of effort to create an order. </a:t>
            </a:r>
          </a:p>
          <a:p>
            <a:r>
              <a:rPr lang="en-GB" dirty="0" smtClean="0"/>
              <a:t>Chicago sociologists defines this zone </a:t>
            </a:r>
            <a:r>
              <a:rPr lang="en-GB" dirty="0" smtClean="0"/>
              <a:t>as </a:t>
            </a:r>
            <a:r>
              <a:rPr lang="en-GB" dirty="0" smtClean="0"/>
              <a:t>disorganised.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Social policies to social disorganisation</a:t>
            </a:r>
          </a:p>
          <a:p>
            <a:r>
              <a:rPr lang="en-GB" dirty="0" smtClean="0"/>
              <a:t>Shaw and McKay (1942)</a:t>
            </a:r>
          </a:p>
          <a:p>
            <a:r>
              <a:rPr lang="en-GB" dirty="0" smtClean="0"/>
              <a:t>the Chicago Area </a:t>
            </a:r>
            <a:r>
              <a:rPr lang="en-GB" dirty="0" smtClean="0"/>
              <a:t>Project</a:t>
            </a:r>
          </a:p>
          <a:p>
            <a:r>
              <a:rPr lang="en-GB" dirty="0" smtClean="0"/>
              <a:t>Mapping  </a:t>
            </a:r>
            <a:r>
              <a:rPr lang="en-GB" dirty="0" smtClean="0"/>
              <a:t>rates of delinquency and income for </a:t>
            </a:r>
            <a:r>
              <a:rPr lang="en-GB" dirty="0" smtClean="0"/>
              <a:t>census tracts1 </a:t>
            </a:r>
            <a:r>
              <a:rPr lang="en-GB" dirty="0" smtClean="0"/>
              <a:t>within each </a:t>
            </a:r>
            <a:r>
              <a:rPr lang="en-GB" dirty="0" smtClean="0"/>
              <a:t>zone</a:t>
            </a:r>
          </a:p>
          <a:p>
            <a:r>
              <a:rPr lang="en-GB" dirty="0" smtClean="0"/>
              <a:t>‘spot </a:t>
            </a:r>
            <a:r>
              <a:rPr lang="en-GB" dirty="0" smtClean="0"/>
              <a:t>maps</a:t>
            </a:r>
            <a:r>
              <a:rPr lang="en-GB" dirty="0" smtClean="0"/>
              <a:t>’: pinpointing </a:t>
            </a:r>
          </a:p>
          <a:p>
            <a:pPr marL="578358" indent="-514350">
              <a:buAutoNum type="arabicParenR"/>
            </a:pPr>
            <a:r>
              <a:rPr lang="en-GB" dirty="0" smtClean="0"/>
              <a:t>the </a:t>
            </a:r>
            <a:r>
              <a:rPr lang="en-GB" dirty="0" smtClean="0"/>
              <a:t>areas of </a:t>
            </a:r>
            <a:r>
              <a:rPr lang="en-GB" dirty="0" smtClean="0"/>
              <a:t>highest delinquency </a:t>
            </a:r>
            <a:r>
              <a:rPr lang="en-GB" dirty="0" smtClean="0"/>
              <a:t>to be those adjacent to industry and commerce, </a:t>
            </a:r>
            <a:endParaRPr lang="en-GB" dirty="0" smtClean="0"/>
          </a:p>
          <a:p>
            <a:pPr marL="578358" indent="-514350">
              <a:buAutoNum type="arabicParenR"/>
            </a:pPr>
            <a:r>
              <a:rPr lang="en-GB" dirty="0" smtClean="0"/>
              <a:t>the areas of lowest </a:t>
            </a:r>
            <a:r>
              <a:rPr lang="en-GB" dirty="0" smtClean="0"/>
              <a:t>income status,  </a:t>
            </a:r>
            <a:endParaRPr lang="en-GB" dirty="0" smtClean="0"/>
          </a:p>
          <a:p>
            <a:pPr marL="578358" indent="-514350">
              <a:buAutoNum type="arabicParenR"/>
            </a:pPr>
            <a:r>
              <a:rPr lang="en-GB" dirty="0" smtClean="0"/>
              <a:t>the areas </a:t>
            </a:r>
            <a:r>
              <a:rPr lang="en-GB" dirty="0" smtClean="0"/>
              <a:t>with the highest concentration </a:t>
            </a:r>
            <a:r>
              <a:rPr lang="en-GB" dirty="0" smtClean="0"/>
              <a:t>of European </a:t>
            </a:r>
            <a:r>
              <a:rPr lang="en-GB" dirty="0" smtClean="0"/>
              <a:t>immigrants and Black Americans. </a:t>
            </a:r>
            <a:endParaRPr lang="en-GB" dirty="0" smtClean="0"/>
          </a:p>
          <a:p>
            <a:pPr marL="578358" indent="-514350">
              <a:buNone/>
            </a:pPr>
            <a:r>
              <a:rPr lang="en-GB" dirty="0" smtClean="0"/>
              <a:t>Delinquency </a:t>
            </a:r>
            <a:r>
              <a:rPr lang="en-GB" dirty="0" smtClean="0"/>
              <a:t>rates </a:t>
            </a:r>
            <a:r>
              <a:rPr lang="en-GB" dirty="0" smtClean="0"/>
              <a:t>concentrated within </a:t>
            </a:r>
            <a:r>
              <a:rPr lang="en-GB" dirty="0" smtClean="0"/>
              <a:t>the zone in </a:t>
            </a:r>
            <a:r>
              <a:rPr lang="en-GB" dirty="0" smtClean="0"/>
              <a:t>transition,</a:t>
            </a:r>
          </a:p>
          <a:p>
            <a:pPr marL="578358" indent="-514350">
              <a:buNone/>
            </a:pPr>
            <a:r>
              <a:rPr lang="en-GB" dirty="0" smtClean="0"/>
              <a:t>The reason was the fact that the </a:t>
            </a:r>
            <a:r>
              <a:rPr lang="en-GB" dirty="0" smtClean="0"/>
              <a:t>inhabitants had become too competitive and less </a:t>
            </a:r>
            <a:r>
              <a:rPr lang="en-GB" dirty="0" smtClean="0"/>
              <a:t>cooperative, resulting </a:t>
            </a:r>
            <a:r>
              <a:rPr lang="en-GB" dirty="0" smtClean="0"/>
              <a:t>in disequilibrium. Disequilibrium generated wide </a:t>
            </a:r>
            <a:r>
              <a:rPr lang="en-GB" dirty="0" smtClean="0"/>
              <a:t>standards from legitimate to illegitimate.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165</TotalTime>
  <Words>1286</Words>
  <Application>Microsoft Office PowerPoint</Application>
  <PresentationFormat>Özel</PresentationFormat>
  <Paragraphs>135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6" baseType="lpstr">
      <vt:lpstr>Canlı</vt:lpstr>
      <vt:lpstr>Crime and Social Policy</vt:lpstr>
      <vt:lpstr>Criminological Theory and Social Policy </vt:lpstr>
      <vt:lpstr>Slayt 3</vt:lpstr>
      <vt:lpstr>Ernest Burgess</vt:lpstr>
      <vt:lpstr>Slayt 5</vt:lpstr>
      <vt:lpstr>Concentric zones</vt:lpstr>
      <vt:lpstr>Slayt 7</vt:lpstr>
      <vt:lpstr>Slayt 8</vt:lpstr>
      <vt:lpstr>Slayt 9</vt:lpstr>
      <vt:lpstr>Slayt 10</vt:lpstr>
      <vt:lpstr>Slayt 11</vt:lpstr>
      <vt:lpstr>Slayt 12</vt:lpstr>
      <vt:lpstr>Slayt 13</vt:lpstr>
      <vt:lpstr>Robert Merton, Albert Cohen, Richard Cloward and Lloyd Ohlin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Crime and Social Policy</dc:title>
  <dc:creator>BORAN ALI MERCAN</dc:creator>
  <cp:lastModifiedBy>Boran Mercan</cp:lastModifiedBy>
  <cp:revision>17</cp:revision>
  <dcterms:created xsi:type="dcterms:W3CDTF">2018-01-30T12:02:35Z</dcterms:created>
  <dcterms:modified xsi:type="dcterms:W3CDTF">2018-05-11T11:04:16Z</dcterms:modified>
</cp:coreProperties>
</file>