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3" r:id="rId6"/>
    <p:sldId id="280" r:id="rId7"/>
    <p:sldId id="282" r:id="rId8"/>
    <p:sldId id="283" r:id="rId9"/>
    <p:sldId id="264" r:id="rId10"/>
    <p:sldId id="265" r:id="rId11"/>
    <p:sldId id="266" r:id="rId12"/>
    <p:sldId id="270" r:id="rId13"/>
    <p:sldId id="272" r:id="rId14"/>
    <p:sldId id="273" r:id="rId15"/>
    <p:sldId id="275" r:id="rId16"/>
    <p:sldId id="276" r:id="rId17"/>
    <p:sldId id="277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A821FA-F8C1-4837-8AE4-A84663A738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7768-6B4C-4B1E-BD00-04E64989CC8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37D7-8C91-485F-B141-0280A33BD17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6E22-A1E1-4C2B-94DE-3CBEDB6E0B8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C7589-E7B1-429A-B06B-4F615D29F56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85DFA-63A9-44A4-B470-EFEBAA8F382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C631-D9BF-48CA-A10E-1D714A40E82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644F1-96D1-4E4D-95CA-9DCD81135C6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19DD-95D1-42FB-8D10-727998510DB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3BC9-5F2C-429A-838A-A64AB71961F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5067-59EF-47E3-9F25-958F8282326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B19F42BA-A9F8-4FEA-AAD5-99AB2A59FFE1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555750"/>
          </a:xfrm>
        </p:spPr>
        <p:txBody>
          <a:bodyPr/>
          <a:lstStyle/>
          <a:p>
            <a:r>
              <a:rPr lang="tr-TR"/>
              <a:t>Yoğurt sütüne uygulanan işlemler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chemeClr val="folHlink"/>
                </a:solidFill>
              </a:rPr>
              <a:t>Kurumadde artırım yöntemlerinin süt bileşenleri üzerine etkileri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40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Süttozu ilavesi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chemeClr val="folHlink"/>
                </a:solidFill>
              </a:rPr>
              <a:t>Peyniraltı suyu bazlı kurumadde artırımı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74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Pas tozu katım oranı %1-2’yi aşmamalıdır.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r>
              <a:rPr lang="tr-TR" sz="2400"/>
              <a:t>Yüksek tuz içeriğine karşı UF/DF yöntemi ile işlem görmelidir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r>
              <a:rPr lang="tr-TR" sz="2400"/>
              <a:t>Pas ya da serum proteini konsantratı katım oranı %25’i aşmamalıdır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r>
              <a:rPr lang="tr-TR" sz="2400"/>
              <a:t>Serum proteinlerinin kritik flokülasyon sıcaklığı 82 </a:t>
            </a:r>
            <a:r>
              <a:rPr lang="tr-TR" sz="2400">
                <a:sym typeface="Symbol" pitchFamily="18" charset="2"/>
              </a:rPr>
              <a:t></a:t>
            </a:r>
            <a:r>
              <a:rPr lang="tr-TR" sz="2400"/>
              <a:t>C’dir.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r>
              <a:rPr lang="tr-TR" sz="2400"/>
              <a:t>Serum proteini tozu ve yoğurt sütü ayrı ayrı ısıl işleme tabi tutulmalıdır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Kazeinat katımı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Viskozitede artış sağlannmaktadır</a:t>
            </a:r>
          </a:p>
          <a:p>
            <a:endParaRPr lang="tr-TR"/>
          </a:p>
          <a:p>
            <a:r>
              <a:rPr lang="tr-TR"/>
              <a:t>Yüksek katım oranlarında srum ayrılması tetiklenmektedir</a:t>
            </a:r>
          </a:p>
          <a:p>
            <a:endParaRPr lang="tr-TR"/>
          </a:p>
          <a:p>
            <a:r>
              <a:rPr lang="tr-TR"/>
              <a:t>Kazeinatların serum proteini bazlı ürünlerle beraber kullanımı önerilmektedir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Evaporasyon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Düşük basınç (-0.5/-0.6 bar) 60-65 </a:t>
            </a:r>
            <a:r>
              <a:rPr lang="tr-TR">
                <a:sym typeface="Symbol" pitchFamily="18" charset="2"/>
              </a:rPr>
              <a:t></a:t>
            </a:r>
            <a:r>
              <a:rPr lang="tr-TR"/>
              <a:t>C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268538"/>
            <a:ext cx="398780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chemeClr val="folHlink"/>
                </a:solidFill>
              </a:rPr>
              <a:t>Membran teknolojileri yardımıyla koyulaştırma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r>
              <a:rPr lang="tr-TR"/>
              <a:t>Ultrafiltrasyon (UF)</a:t>
            </a:r>
          </a:p>
          <a:p>
            <a:endParaRPr lang="tr-TR"/>
          </a:p>
          <a:p>
            <a:r>
              <a:rPr lang="tr-TR"/>
              <a:t>Ters osmoz (reverse osmosis-RO)</a:t>
            </a:r>
          </a:p>
          <a:p>
            <a:endParaRPr lang="tr-TR"/>
          </a:p>
          <a:p>
            <a:r>
              <a:rPr lang="tr-TR"/>
              <a:t>Nanofiltrasyon (NF)</a:t>
            </a:r>
          </a:p>
          <a:p>
            <a:endParaRPr lang="tr-TR"/>
          </a:p>
          <a:p>
            <a:r>
              <a:rPr lang="tr-TR"/>
              <a:t>Mikrofiltrasyon (MF)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98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5055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1238"/>
            <a:ext cx="91440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ısıl </a:t>
            </a:r>
            <a:r>
              <a:rPr lang="tr-TR" dirty="0" err="1" smtClean="0"/>
              <a:t>denatürasyonu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6073283" cy="16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239766" cy="8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31798" y="1916832"/>
            <a:ext cx="8812201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Temel kriter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8875"/>
            <a:ext cx="896461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Yoğurt jelinin oluşum mekanizması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 lnSpcReduction="10000"/>
          </a:bodyPr>
          <a:lstStyle/>
          <a:p>
            <a:r>
              <a:rPr lang="tr-TR" sz="2000" b="1" dirty="0" smtClean="0"/>
              <a:t>1. aşama</a:t>
            </a:r>
            <a:r>
              <a:rPr lang="tr-TR" sz="2000" b="1" dirty="0" smtClean="0">
                <a:solidFill>
                  <a:srgbClr val="FFFF00"/>
                </a:solidFill>
              </a:rPr>
              <a:t>: laktoz laktik aside dönüşür</a:t>
            </a:r>
          </a:p>
          <a:p>
            <a:endParaRPr lang="tr-TR" sz="2000" b="1" dirty="0" smtClean="0">
              <a:solidFill>
                <a:srgbClr val="FFFF00"/>
              </a:solidFill>
            </a:endParaRPr>
          </a:p>
          <a:p>
            <a:r>
              <a:rPr lang="tr-TR" sz="2000" b="1" dirty="0" smtClean="0"/>
              <a:t>2. aşama</a:t>
            </a:r>
            <a:r>
              <a:rPr lang="tr-TR" sz="2000" b="1" dirty="0" smtClean="0">
                <a:solidFill>
                  <a:srgbClr val="FFFF00"/>
                </a:solidFill>
              </a:rPr>
              <a:t>: laktik asit konsantrasyonu arttıkça kazeinlerin etrafındaki elektriksel çift tabakanın yükü azalmaya başlar ve kazein </a:t>
            </a:r>
            <a:r>
              <a:rPr lang="tr-TR" sz="2000" b="1" dirty="0" err="1" smtClean="0">
                <a:solidFill>
                  <a:srgbClr val="FFFF00"/>
                </a:solidFill>
              </a:rPr>
              <a:t>stabilitesini</a:t>
            </a:r>
            <a:r>
              <a:rPr lang="tr-TR" sz="2000" b="1" dirty="0" smtClean="0">
                <a:solidFill>
                  <a:srgbClr val="FFFF00"/>
                </a:solidFill>
              </a:rPr>
              <a:t> yitirir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3. aşama</a:t>
            </a:r>
            <a:r>
              <a:rPr lang="tr-TR" sz="2000" b="1" dirty="0" smtClean="0">
                <a:solidFill>
                  <a:srgbClr val="FFFF00"/>
                </a:solidFill>
              </a:rPr>
              <a:t>: ısı uygulaması ile kazein-serum </a:t>
            </a:r>
            <a:r>
              <a:rPr lang="tr-TR" sz="2000" b="1" dirty="0" err="1" smtClean="0">
                <a:solidFill>
                  <a:srgbClr val="FFFF00"/>
                </a:solidFill>
              </a:rPr>
              <a:t>protieni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interaksiyonu</a:t>
            </a:r>
            <a:r>
              <a:rPr lang="tr-TR" sz="2000" b="1" dirty="0" smtClean="0">
                <a:solidFill>
                  <a:srgbClr val="FFFF00"/>
                </a:solidFill>
              </a:rPr>
              <a:t> başlar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4. aşama</a:t>
            </a:r>
            <a:r>
              <a:rPr lang="tr-TR" sz="2000" b="1" dirty="0" smtClean="0">
                <a:solidFill>
                  <a:srgbClr val="FFFF00"/>
                </a:solidFill>
              </a:rPr>
              <a:t>: </a:t>
            </a:r>
            <a:r>
              <a:rPr lang="tr-TR" sz="2000" b="1" dirty="0" err="1" smtClean="0">
                <a:solidFill>
                  <a:srgbClr val="FFFF00"/>
                </a:solidFill>
              </a:rPr>
              <a:t>pH</a:t>
            </a:r>
            <a:r>
              <a:rPr lang="tr-TR" sz="2000" b="1" dirty="0" smtClean="0">
                <a:solidFill>
                  <a:srgbClr val="FFFF00"/>
                </a:solidFill>
              </a:rPr>
              <a:t> 5.1-5.2’de  (</a:t>
            </a:r>
            <a:r>
              <a:rPr lang="el-GR" sz="2000" b="1" dirty="0" smtClean="0">
                <a:solidFill>
                  <a:srgbClr val="FFFF00"/>
                </a:solidFill>
              </a:rPr>
              <a:t>β</a:t>
            </a:r>
            <a:r>
              <a:rPr lang="tr-TR" sz="2000" b="1" dirty="0" smtClean="0">
                <a:solidFill>
                  <a:srgbClr val="FFFF00"/>
                </a:solidFill>
              </a:rPr>
              <a:t>-kazeinin </a:t>
            </a:r>
            <a:r>
              <a:rPr lang="tr-TR" sz="2000" b="1" dirty="0" err="1" smtClean="0">
                <a:solidFill>
                  <a:srgbClr val="FFFF00"/>
                </a:solidFill>
              </a:rPr>
              <a:t>izoelektrik</a:t>
            </a:r>
            <a:r>
              <a:rPr lang="tr-TR" sz="2000" b="1" dirty="0" smtClean="0">
                <a:solidFill>
                  <a:srgbClr val="FFFF00"/>
                </a:solidFill>
              </a:rPr>
              <a:t> noktası) kazein </a:t>
            </a:r>
            <a:r>
              <a:rPr lang="tr-TR" sz="2000" b="1" dirty="0" err="1" smtClean="0">
                <a:solidFill>
                  <a:srgbClr val="FFFF00"/>
                </a:solidFill>
              </a:rPr>
              <a:t>agregasyopnu</a:t>
            </a:r>
            <a:r>
              <a:rPr lang="tr-TR" sz="2000" b="1" dirty="0" smtClean="0">
                <a:solidFill>
                  <a:srgbClr val="FFFF00"/>
                </a:solidFill>
              </a:rPr>
              <a:t> başlar ve 4.5-4.6 </a:t>
            </a:r>
            <a:r>
              <a:rPr lang="tr-TR" sz="2000" b="1" dirty="0" err="1" smtClean="0">
                <a:solidFill>
                  <a:srgbClr val="FFFF00"/>
                </a:solidFill>
              </a:rPr>
              <a:t>pH’da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agregasyon</a:t>
            </a:r>
            <a:r>
              <a:rPr lang="tr-TR" sz="2000" b="1" dirty="0" smtClean="0">
                <a:solidFill>
                  <a:srgbClr val="FFFF00"/>
                </a:solidFill>
              </a:rPr>
              <a:t> tamamlanır</a:t>
            </a:r>
          </a:p>
          <a:p>
            <a:endParaRPr lang="tr-TR" sz="2000" b="1" dirty="0" smtClean="0">
              <a:solidFill>
                <a:srgbClr val="FFFF00"/>
              </a:solidFill>
            </a:endParaRPr>
          </a:p>
          <a:p>
            <a:r>
              <a:rPr lang="tr-TR" sz="2000" b="1" dirty="0" smtClean="0"/>
              <a:t>5. aşama</a:t>
            </a:r>
            <a:r>
              <a:rPr lang="tr-TR" sz="2000" b="1" dirty="0" smtClean="0">
                <a:solidFill>
                  <a:srgbClr val="FFFF00"/>
                </a:solidFill>
              </a:rPr>
              <a:t>: protein kompleksi 3-</a:t>
            </a:r>
            <a:r>
              <a:rPr lang="tr-TR" sz="2000" b="1" dirty="0" err="1" smtClean="0">
                <a:solidFill>
                  <a:srgbClr val="FFFF00"/>
                </a:solidFill>
              </a:rPr>
              <a:t>boyutulu</a:t>
            </a:r>
            <a:r>
              <a:rPr lang="tr-TR" sz="2000" b="1" dirty="0" smtClean="0">
                <a:solidFill>
                  <a:srgbClr val="FFFF00"/>
                </a:solidFill>
              </a:rPr>
              <a:t> ağ yapısını oluşturur ve serbest su </a:t>
            </a:r>
            <a:r>
              <a:rPr lang="tr-TR" sz="2000" b="1" dirty="0" err="1" smtClean="0">
                <a:solidFill>
                  <a:srgbClr val="FFFF00"/>
                </a:solidFill>
              </a:rPr>
              <a:t>tutunumu</a:t>
            </a:r>
            <a:r>
              <a:rPr lang="tr-TR" sz="2000" b="1" dirty="0" smtClean="0">
                <a:solidFill>
                  <a:srgbClr val="FFFF00"/>
                </a:solidFill>
              </a:rPr>
              <a:t> başlar</a:t>
            </a:r>
            <a:endParaRPr lang="tr-T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12064"/>
            <a:ext cx="8352928" cy="914400"/>
          </a:xfrm>
        </p:spPr>
        <p:txBody>
          <a:bodyPr/>
          <a:lstStyle/>
          <a:p>
            <a:pPr algn="ctr"/>
            <a:r>
              <a:rPr lang="tr-TR" sz="2800" b="1" dirty="0" smtClean="0"/>
              <a:t>Isıl işlemin yoğurt jeli oluşumuna etkileri</a:t>
            </a:r>
            <a:endParaRPr lang="tr-TR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988840"/>
            <a:ext cx="902017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12064"/>
            <a:ext cx="8748464" cy="914400"/>
          </a:xfrm>
        </p:spPr>
        <p:txBody>
          <a:bodyPr/>
          <a:lstStyle/>
          <a:p>
            <a:pPr algn="ctr"/>
            <a:r>
              <a:rPr lang="tr-TR" sz="2700" b="1" dirty="0" err="1" smtClean="0"/>
              <a:t>Homojenizasyonun</a:t>
            </a:r>
            <a:r>
              <a:rPr lang="tr-TR" sz="2700" b="1" dirty="0" smtClean="0"/>
              <a:t> yoğurt jeli oluşumuna etkileri</a:t>
            </a:r>
            <a:endParaRPr lang="tr-TR" sz="27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 flipH="1" flipV="1">
            <a:off x="5220072" y="2348880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>
            <a:off x="4139952" y="2780928"/>
            <a:ext cx="331236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2339752" y="2852936"/>
            <a:ext cx="504056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7308304" y="256490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ekzopolisakkarit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Yağ standardizasyonu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r>
              <a:rPr lang="tr-TR"/>
              <a:t>Yağsız yoğurt 		&lt;%0.15</a:t>
            </a:r>
          </a:p>
          <a:p>
            <a:r>
              <a:rPr lang="tr-TR"/>
              <a:t>Az yağlı yoğurt		&lt;%1.5</a:t>
            </a:r>
          </a:p>
          <a:p>
            <a:r>
              <a:rPr lang="tr-TR"/>
              <a:t>Yarım yağlı yoğurt		&gt;%1.5</a:t>
            </a:r>
          </a:p>
          <a:p>
            <a:r>
              <a:rPr lang="tr-TR"/>
              <a:t>Yağlı yoğurt			&gt;%3.0</a:t>
            </a:r>
          </a:p>
          <a:p>
            <a:r>
              <a:rPr lang="tr-TR"/>
              <a:t>Tam yağlı yoğurt		&gt;%3.8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Yağ standardizasyonu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Separasyonm ile hesaplanan miktarda kremanın sütten uzaklaştırılması</a:t>
            </a:r>
          </a:p>
          <a:p>
            <a:endParaRPr lang="tr-TR"/>
          </a:p>
          <a:p>
            <a:endParaRPr lang="tr-TR"/>
          </a:p>
          <a:p>
            <a:r>
              <a:rPr lang="tr-TR"/>
              <a:t>Süte istenilen miktarda süt yağı ilave edilmesi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chemeClr val="folHlink"/>
                </a:solidFill>
              </a:rPr>
              <a:t>Direkt süt yağı standardizasyonu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3650"/>
            <a:ext cx="91440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Kurumadde standardizasyonu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9144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chemeClr val="folHlink"/>
                </a:solidFill>
              </a:rPr>
              <a:t>Kurumadde artırımı mı? protein artırımı mı?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971675"/>
            <a:ext cx="894556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folHlink"/>
                </a:solidFill>
              </a:rPr>
              <a:t>Kurumadde standardizasyonu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Kaynatma</a:t>
            </a:r>
          </a:p>
          <a:p>
            <a:pPr>
              <a:lnSpc>
                <a:spcPct val="80000"/>
              </a:lnSpc>
            </a:pPr>
            <a:r>
              <a:rPr lang="tr-TR" sz="2800"/>
              <a:t>Süttozu ilavesi</a:t>
            </a:r>
          </a:p>
          <a:p>
            <a:pPr>
              <a:lnSpc>
                <a:spcPct val="80000"/>
              </a:lnSpc>
            </a:pPr>
            <a:r>
              <a:rPr lang="tr-TR" sz="2800"/>
              <a:t>Yayıkaltı tozu ilavesi</a:t>
            </a:r>
          </a:p>
          <a:p>
            <a:pPr>
              <a:lnSpc>
                <a:spcPct val="80000"/>
              </a:lnSpc>
            </a:pPr>
            <a:r>
              <a:rPr lang="tr-TR" sz="2800"/>
              <a:t>Peyniraltı suyu tozu ya da konsantresi ilavesi</a:t>
            </a:r>
          </a:p>
          <a:p>
            <a:pPr>
              <a:lnSpc>
                <a:spcPct val="80000"/>
              </a:lnSpc>
            </a:pPr>
            <a:r>
              <a:rPr lang="tr-TR" sz="2800"/>
              <a:t>Serum proteini tozu ya da konsantresi ilavesi</a:t>
            </a:r>
          </a:p>
          <a:p>
            <a:pPr>
              <a:lnSpc>
                <a:spcPct val="80000"/>
              </a:lnSpc>
            </a:pPr>
            <a:r>
              <a:rPr lang="tr-TR" sz="2800"/>
              <a:t>Kazeinat katımı</a:t>
            </a:r>
          </a:p>
          <a:p>
            <a:pPr>
              <a:lnSpc>
                <a:spcPct val="80000"/>
              </a:lnSpc>
            </a:pPr>
            <a:r>
              <a:rPr lang="tr-TR" sz="2800"/>
              <a:t>Evaporasyon</a:t>
            </a:r>
          </a:p>
          <a:p>
            <a:pPr>
              <a:lnSpc>
                <a:spcPct val="80000"/>
              </a:lnSpc>
            </a:pPr>
            <a:r>
              <a:rPr lang="tr-TR" sz="2800"/>
              <a:t>Membran teknikleri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800"/>
              <a:t>	i Ultrafiltrasyon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800"/>
              <a:t>	ii. Ters osmoz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örünge">
  <a:themeElements>
    <a:clrScheme name="Yörüng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Yörü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örüng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örüng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örüng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70</TotalTime>
  <Words>276</Words>
  <Application>Microsoft Office PowerPoint</Application>
  <PresentationFormat>Ekran Gösterisi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Symbol</vt:lpstr>
      <vt:lpstr>Wingdings</vt:lpstr>
      <vt:lpstr>Yörünge</vt:lpstr>
      <vt:lpstr>Yoğurt sütüne uygulanan işlemler</vt:lpstr>
      <vt:lpstr>Temel kriter</vt:lpstr>
      <vt:lpstr>Yağ standardizasyonu</vt:lpstr>
      <vt:lpstr>Yağ standardizasyonu</vt:lpstr>
      <vt:lpstr>Direkt süt yağı standardizasyonu</vt:lpstr>
      <vt:lpstr>Kurumadde standardizasyonu</vt:lpstr>
      <vt:lpstr>PowerPoint Sunusu</vt:lpstr>
      <vt:lpstr>Kurumadde artırımı mı? protein artırımı mı?</vt:lpstr>
      <vt:lpstr>Kurumadde standardizasyonu</vt:lpstr>
      <vt:lpstr>Kurumadde artırım yöntemlerinin süt bileşenleri üzerine etkileri</vt:lpstr>
      <vt:lpstr>Süttozu ilavesi</vt:lpstr>
      <vt:lpstr>Peyniraltı suyu bazlı kurumadde artırımı</vt:lpstr>
      <vt:lpstr>Kazeinat katımı</vt:lpstr>
      <vt:lpstr>Evaporasyon</vt:lpstr>
      <vt:lpstr>Membran teknolojileri yardımıyla koyulaştırma</vt:lpstr>
      <vt:lpstr>PowerPoint Sunusu</vt:lpstr>
      <vt:lpstr>PowerPoint Sunusu</vt:lpstr>
      <vt:lpstr>Protein ısıl denatürasyonu</vt:lpstr>
      <vt:lpstr>PowerPoint Sunusu</vt:lpstr>
      <vt:lpstr>Yoğurt jelinin oluşum mekanizması</vt:lpstr>
      <vt:lpstr>Isıl işlemin yoğurt jeli oluşumuna etkileri</vt:lpstr>
      <vt:lpstr>Homojenizasyonun yoğurt jeli oluşumuna etkileri</vt:lpstr>
      <vt:lpstr>PowerPoint Sunusu</vt:lpstr>
    </vt:vector>
  </TitlesOfParts>
  <Company>03/06/2011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Yoğurt sütüne uygulanan işlemler</dc:title>
  <dc:creator>BARBAROS</dc:creator>
  <cp:lastModifiedBy>Barbaros</cp:lastModifiedBy>
  <cp:revision>6</cp:revision>
  <dcterms:created xsi:type="dcterms:W3CDTF">2013-02-25T10:06:16Z</dcterms:created>
  <dcterms:modified xsi:type="dcterms:W3CDTF">2019-05-27T12:04:29Z</dcterms:modified>
</cp:coreProperties>
</file>