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81" r:id="rId3"/>
    <p:sldId id="282" r:id="rId4"/>
    <p:sldId id="294" r:id="rId5"/>
    <p:sldId id="297" r:id="rId6"/>
    <p:sldId id="298" r:id="rId7"/>
    <p:sldId id="299" r:id="rId8"/>
    <p:sldId id="300" r:id="rId9"/>
    <p:sldId id="301" r:id="rId10"/>
    <p:sldId id="303" r:id="rId11"/>
    <p:sldId id="304" r:id="rId12"/>
    <p:sldId id="305" r:id="rId13"/>
    <p:sldId id="306" r:id="rId14"/>
    <p:sldId id="307" r:id="rId15"/>
    <p:sldId id="308" r:id="rId16"/>
    <p:sldId id="28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2A5A06"/>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36" y="78"/>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5195" y="4650640"/>
            <a:ext cx="7329840" cy="859205"/>
          </a:xfrm>
          <a:effectLst/>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5195" y="5566870"/>
            <a:ext cx="732984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29600" cy="458115"/>
          </a:xfrm>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296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374900"/>
            <a:ext cx="6558080" cy="763525"/>
          </a:xfrm>
        </p:spPr>
        <p:txBody>
          <a:bodyPr>
            <a:normAutofit/>
          </a:bodyPr>
          <a:lstStyle>
            <a:lvl1pPr algn="l">
              <a:defRPr sz="3600">
                <a:solidFill>
                  <a:srgbClr val="7ABC3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6558080"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3014"/>
            <a:ext cx="8229600" cy="58462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91130"/>
            <a:ext cx="8229600" cy="532180"/>
          </a:xfrm>
        </p:spPr>
        <p:txBody>
          <a:bodyPr>
            <a:normAutofit/>
          </a:bodyPr>
          <a:lstStyle>
            <a:lvl1pPr algn="l">
              <a:defRPr sz="3600">
                <a:solidFill>
                  <a:schemeClr val="accent3">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882907"/>
            <a:ext cx="4040188"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512770"/>
            <a:ext cx="4040188"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882907"/>
            <a:ext cx="4041775"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512770"/>
            <a:ext cx="4041775"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12490" y="1443835"/>
            <a:ext cx="6108200" cy="646331"/>
          </a:xfrm>
          <a:prstGeom prst="rect">
            <a:avLst/>
          </a:prstGeom>
        </p:spPr>
        <p:txBody>
          <a:bodyPr wrap="square">
            <a:spAutoFit/>
          </a:bodyPr>
          <a:lstStyle/>
          <a:p>
            <a:pPr algn="ctr"/>
            <a:r>
              <a:rPr lang="tr-TR" b="1" dirty="0">
                <a:latin typeface="Times New Roman" panose="02020603050405020304" pitchFamily="18" charset="0"/>
                <a:ea typeface="Calibri" panose="020F0502020204030204" pitchFamily="34" charset="0"/>
              </a:rPr>
              <a:t>TÜRKİYE-AB İLİŞKİLERİNDE ADAYLIK SÜRECİNDE YAŞANAN GELİŞMELER</a:t>
            </a:r>
            <a:endParaRPr lang="tr-TR" dirty="0"/>
          </a:p>
        </p:txBody>
      </p:sp>
      <p:sp>
        <p:nvSpPr>
          <p:cNvPr id="3" name="Dikdörtgen 2"/>
          <p:cNvSpPr/>
          <p:nvPr/>
        </p:nvSpPr>
        <p:spPr>
          <a:xfrm>
            <a:off x="296260" y="2360065"/>
            <a:ext cx="8398775" cy="3780907"/>
          </a:xfrm>
          <a:prstGeom prst="rect">
            <a:avLst/>
          </a:prstGeom>
        </p:spPr>
        <p:txBody>
          <a:bodyPr wrap="square">
            <a:spAutoFit/>
          </a:bodyPr>
          <a:lstStyle/>
          <a:p>
            <a:pPr indent="449580" algn="just">
              <a:lnSpc>
                <a:spcPct val="107000"/>
              </a:lnSpc>
              <a:spcAft>
                <a:spcPts val="0"/>
              </a:spcAft>
            </a:pPr>
            <a:r>
              <a:rPr lang="tr-TR" sz="1600" b="1" dirty="0">
                <a:latin typeface="Times New Roman" panose="02020603050405020304" pitchFamily="18" charset="0"/>
                <a:ea typeface="Calibri" panose="020F0502020204030204" pitchFamily="34" charset="0"/>
                <a:cs typeface="Times New Roman" panose="02020603050405020304" pitchFamily="18" charset="0"/>
              </a:rPr>
              <a:t>Helsinki Zirvesi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a:t>
            </a:r>
            <a:r>
              <a:rPr lang="tr-TR" sz="1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10-11 Aralık 1999 tarihinde Helsinki’de gerçekleştirilen Avrupa Konseyi Zirve toplantısı Türkiye-AB ilişkileri bakımından bir dönüm noktası olmuştur. Helsinki’de Türkiye’ye resmi olarak adaylık statüsü verilmiş ve diğer aday ülkelerle eşit şart ve kriterlerle değerlendirilmesi karara bağlanmıştır.</a:t>
            </a:r>
            <a:r>
              <a:rPr lang="tr-TR" sz="1600" dirty="0">
                <a:latin typeface="Times New Roman" panose="02020603050405020304" pitchFamily="18" charset="0"/>
                <a:ea typeface="Calibri" panose="020F0502020204030204" pitchFamily="34" charset="0"/>
                <a:cs typeface="Times New Roman" panose="02020603050405020304" pitchFamily="18" charset="0"/>
              </a:rPr>
              <a:t> Bu çerçevede, Türkiye’nin, diğer adaylar ile beraber reformların hızlandırılması ve desteklenmesi için bir katılım öncesi stratejisinden yararlanması ve katılım öncesi mali yardım için bütün AB kaynaklarının tek bir çerçeve altında koordine edilmesi öngörülmüştür.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Adaylık sürecindeki önemli gelişmelerden biri de Türkiye için ilk Katılım Ortaklığı Belgesi’nin 8 Mart 2001 tarihinde AB Konseyi tarafından onaylanması olmuştur. AB Komisyonu tarafından hazırlanan söz konusu belge, Türkiye’nin üyeliğe hazırlanma sürecinde kısa ve orta vadede ilerleme kaydetmesi gereken alanları belirleyen bir yol haritası niteliği taşımaktadır. Katılım Ortaklığı Belgesinde yer alan öncelikler temelinde ülkemiz tarafından hazırlanan “Ulusal Program” ise 19 Mart 2001 tarihinde  Bakanlar Kurulunda kabul edilmiştir.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Son olarak Türkiye için müzakerelere başlanacağı 3 Ekim 2005’te karara bağlanmıştır.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361424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65195" y="1443835"/>
            <a:ext cx="6566315" cy="369332"/>
          </a:xfrm>
          <a:prstGeom prst="rect">
            <a:avLst/>
          </a:prstGeom>
        </p:spPr>
        <p:txBody>
          <a:bodyPr wrap="square">
            <a:spAutoFit/>
          </a:bodyPr>
          <a:lstStyle/>
          <a:p>
            <a:r>
              <a:rPr lang="tr-TR" b="1" dirty="0">
                <a:latin typeface="Times New Roman" panose="02020603050405020304" pitchFamily="18" charset="0"/>
                <a:ea typeface="Calibri" panose="020F0502020204030204" pitchFamily="34" charset="0"/>
              </a:rPr>
              <a:t>DÜNYADAKİ DİĞER EKONOMİK GRUPLAŞMALAR</a:t>
            </a:r>
            <a:endParaRPr lang="tr-TR" dirty="0"/>
          </a:p>
        </p:txBody>
      </p:sp>
      <p:sp>
        <p:nvSpPr>
          <p:cNvPr id="3" name="Dikdörtgen 2"/>
          <p:cNvSpPr/>
          <p:nvPr/>
        </p:nvSpPr>
        <p:spPr>
          <a:xfrm>
            <a:off x="296260" y="2054655"/>
            <a:ext cx="3512215" cy="923330"/>
          </a:xfrm>
          <a:prstGeom prst="rect">
            <a:avLst/>
          </a:prstGeom>
        </p:spPr>
        <p:txBody>
          <a:bodyPr wrap="square">
            <a:spAutoFit/>
          </a:bodyPr>
          <a:lstStyle/>
          <a:p>
            <a:pPr algn="ctr"/>
            <a:r>
              <a:rPr lang="tr-TR" b="1" dirty="0">
                <a:latin typeface="Times New Roman" panose="02020603050405020304" pitchFamily="18" charset="0"/>
                <a:ea typeface="Calibri" panose="020F0502020204030204" pitchFamily="34" charset="0"/>
              </a:rPr>
              <a:t>I. COĞRAFİ BÖLGE TEMELİNE DAYALI İKTİSADİ GRUPLAŞMALAR</a:t>
            </a:r>
            <a:endParaRPr lang="tr-TR" dirty="0"/>
          </a:p>
        </p:txBody>
      </p:sp>
      <p:sp>
        <p:nvSpPr>
          <p:cNvPr id="4" name="Dikdörtgen 3"/>
          <p:cNvSpPr/>
          <p:nvPr/>
        </p:nvSpPr>
        <p:spPr>
          <a:xfrm>
            <a:off x="4721416" y="2054655"/>
            <a:ext cx="3817625" cy="685059"/>
          </a:xfrm>
          <a:prstGeom prst="rect">
            <a:avLst/>
          </a:prstGeom>
        </p:spPr>
        <p:txBody>
          <a:bodyPr wrap="square">
            <a:spAutoFit/>
          </a:bodyPr>
          <a:lstStyle/>
          <a:p>
            <a:pPr>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II. COĞRAFİ BÖLGE ESASINA DAYANMAYAN BİRLEŞMELER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4"/>
          <p:cNvSpPr/>
          <p:nvPr/>
        </p:nvSpPr>
        <p:spPr>
          <a:xfrm>
            <a:off x="278952" y="3219473"/>
            <a:ext cx="3591752" cy="388696"/>
          </a:xfrm>
          <a:prstGeom prst="rect">
            <a:avLst/>
          </a:prstGeom>
        </p:spPr>
        <p:txBody>
          <a:bodyPr wrap="none">
            <a:spAutoFit/>
          </a:bodyPr>
          <a:lstStyle/>
          <a:p>
            <a:pPr>
              <a:lnSpc>
                <a:spcPct val="107000"/>
              </a:lnSpc>
              <a:spcAft>
                <a:spcPts val="0"/>
              </a:spcAft>
            </a:pPr>
            <a:r>
              <a:rPr lang="tr-TR" i="1" dirty="0">
                <a:latin typeface="Times New Roman" panose="02020603050405020304" pitchFamily="18" charset="0"/>
                <a:ea typeface="Calibri" panose="020F0502020204030204" pitchFamily="34" charset="0"/>
                <a:cs typeface="Times New Roman" panose="02020603050405020304" pitchFamily="18" charset="0"/>
              </a:rPr>
              <a:t>A. Avrupa Kıtasındaki Gruplaşmalar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Dikdörtgen 5"/>
          <p:cNvSpPr/>
          <p:nvPr/>
        </p:nvSpPr>
        <p:spPr>
          <a:xfrm>
            <a:off x="278952" y="3664991"/>
            <a:ext cx="3476273" cy="369332"/>
          </a:xfrm>
          <a:prstGeom prst="rect">
            <a:avLst/>
          </a:prstGeom>
        </p:spPr>
        <p:txBody>
          <a:bodyPr wrap="none">
            <a:spAutoFit/>
          </a:bodyPr>
          <a:lstStyle/>
          <a:p>
            <a:r>
              <a:rPr lang="tr-TR" i="1" dirty="0">
                <a:latin typeface="Times New Roman" panose="02020603050405020304" pitchFamily="18" charset="0"/>
                <a:ea typeface="Calibri" panose="020F0502020204030204" pitchFamily="34" charset="0"/>
              </a:rPr>
              <a:t>B. Amerika Kıtasındaki Birleşmeler</a:t>
            </a:r>
            <a:endParaRPr lang="tr-TR" dirty="0"/>
          </a:p>
        </p:txBody>
      </p:sp>
      <p:sp>
        <p:nvSpPr>
          <p:cNvPr id="7" name="Dikdörtgen 6"/>
          <p:cNvSpPr/>
          <p:nvPr/>
        </p:nvSpPr>
        <p:spPr>
          <a:xfrm>
            <a:off x="273710" y="4199625"/>
            <a:ext cx="4034118" cy="369332"/>
          </a:xfrm>
          <a:prstGeom prst="rect">
            <a:avLst/>
          </a:prstGeom>
        </p:spPr>
        <p:txBody>
          <a:bodyPr wrap="none">
            <a:spAutoFit/>
          </a:bodyPr>
          <a:lstStyle/>
          <a:p>
            <a:r>
              <a:rPr lang="tr-TR" i="1" smtClean="0">
                <a:latin typeface="Times New Roman" panose="02020603050405020304" pitchFamily="18" charset="0"/>
                <a:ea typeface="Calibri" panose="020F0502020204030204" pitchFamily="34" charset="0"/>
              </a:rPr>
              <a:t>C. Afrika Kıtasındaki İktisadi Birleşmeler</a:t>
            </a:r>
            <a:endParaRPr lang="tr-TR" dirty="0"/>
          </a:p>
        </p:txBody>
      </p:sp>
      <p:sp>
        <p:nvSpPr>
          <p:cNvPr id="8" name="Dikdörtgen 7"/>
          <p:cNvSpPr/>
          <p:nvPr/>
        </p:nvSpPr>
        <p:spPr>
          <a:xfrm>
            <a:off x="296260" y="4645143"/>
            <a:ext cx="2719655" cy="369332"/>
          </a:xfrm>
          <a:prstGeom prst="rect">
            <a:avLst/>
          </a:prstGeom>
        </p:spPr>
        <p:txBody>
          <a:bodyPr wrap="none">
            <a:spAutoFit/>
          </a:bodyPr>
          <a:lstStyle/>
          <a:p>
            <a:r>
              <a:rPr lang="tr-TR" i="1" dirty="0">
                <a:latin typeface="Times New Roman" panose="02020603050405020304" pitchFamily="18" charset="0"/>
                <a:ea typeface="Calibri" panose="020F0502020204030204" pitchFamily="34" charset="0"/>
              </a:rPr>
              <a:t>D. Asya Kıtası Birleşmeleri</a:t>
            </a:r>
            <a:endParaRPr lang="tr-TR" dirty="0"/>
          </a:p>
        </p:txBody>
      </p:sp>
      <p:sp>
        <p:nvSpPr>
          <p:cNvPr id="9" name="Dikdörtgen 8"/>
          <p:cNvSpPr/>
          <p:nvPr/>
        </p:nvSpPr>
        <p:spPr>
          <a:xfrm>
            <a:off x="4419295" y="3018660"/>
            <a:ext cx="4886560" cy="369332"/>
          </a:xfrm>
          <a:prstGeom prst="rect">
            <a:avLst/>
          </a:prstGeom>
        </p:spPr>
        <p:txBody>
          <a:bodyPr wrap="square">
            <a:spAutoFit/>
          </a:bodyPr>
          <a:lstStyle/>
          <a:p>
            <a:r>
              <a:rPr lang="tr-TR" i="1" dirty="0">
                <a:latin typeface="Times New Roman" panose="02020603050405020304" pitchFamily="18" charset="0"/>
                <a:ea typeface="Calibri" panose="020F0502020204030204" pitchFamily="34" charset="0"/>
              </a:rPr>
              <a:t>1. İktisadi İşbirliği ve Kalkınma Örgütü (OECD):</a:t>
            </a:r>
            <a:r>
              <a:rPr lang="tr-TR" dirty="0">
                <a:latin typeface="Times New Roman" panose="02020603050405020304" pitchFamily="18" charset="0"/>
                <a:ea typeface="Calibri" panose="020F0502020204030204" pitchFamily="34" charset="0"/>
              </a:rPr>
              <a:t> </a:t>
            </a:r>
            <a:endParaRPr lang="tr-TR" dirty="0"/>
          </a:p>
        </p:txBody>
      </p:sp>
      <p:sp>
        <p:nvSpPr>
          <p:cNvPr id="10" name="Dikdörtgen 9"/>
          <p:cNvSpPr/>
          <p:nvPr/>
        </p:nvSpPr>
        <p:spPr>
          <a:xfrm>
            <a:off x="4397908" y="3413821"/>
            <a:ext cx="3474156" cy="369332"/>
          </a:xfrm>
          <a:prstGeom prst="rect">
            <a:avLst/>
          </a:prstGeom>
        </p:spPr>
        <p:txBody>
          <a:bodyPr wrap="none">
            <a:spAutoFit/>
          </a:bodyPr>
          <a:lstStyle/>
          <a:p>
            <a:r>
              <a:rPr lang="tr-TR" dirty="0">
                <a:latin typeface="Times New Roman" panose="02020603050405020304" pitchFamily="18" charset="0"/>
                <a:ea typeface="Calibri" panose="020F0502020204030204" pitchFamily="34" charset="0"/>
              </a:rPr>
              <a:t>2. Arap Birliği ve Arap ortak Pazarı</a:t>
            </a:r>
            <a:endParaRPr lang="tr-TR" dirty="0"/>
          </a:p>
        </p:txBody>
      </p:sp>
      <p:sp>
        <p:nvSpPr>
          <p:cNvPr id="11" name="Dikdörtgen 10"/>
          <p:cNvSpPr/>
          <p:nvPr/>
        </p:nvSpPr>
        <p:spPr>
          <a:xfrm>
            <a:off x="4381559" y="3826936"/>
            <a:ext cx="4550220" cy="369332"/>
          </a:xfrm>
          <a:prstGeom prst="rect">
            <a:avLst/>
          </a:prstGeom>
        </p:spPr>
        <p:txBody>
          <a:bodyPr wrap="none">
            <a:spAutoFit/>
          </a:bodyPr>
          <a:lstStyle/>
          <a:p>
            <a:r>
              <a:rPr lang="tr-TR" dirty="0">
                <a:latin typeface="Times New Roman" panose="02020603050405020304" pitchFamily="18" charset="0"/>
                <a:ea typeface="Calibri" panose="020F0502020204030204" pitchFamily="34" charset="0"/>
              </a:rPr>
              <a:t>3. Petrol İhraç Eden Ülkeler Teşkilatı (OPEC): </a:t>
            </a:r>
            <a:endParaRPr lang="tr-TR" dirty="0"/>
          </a:p>
        </p:txBody>
      </p:sp>
      <p:sp>
        <p:nvSpPr>
          <p:cNvPr id="12" name="Dikdörtgen 11"/>
          <p:cNvSpPr/>
          <p:nvPr/>
        </p:nvSpPr>
        <p:spPr>
          <a:xfrm>
            <a:off x="4419295" y="4275811"/>
            <a:ext cx="2979277" cy="369332"/>
          </a:xfrm>
          <a:prstGeom prst="rect">
            <a:avLst/>
          </a:prstGeom>
        </p:spPr>
        <p:txBody>
          <a:bodyPr wrap="none">
            <a:spAutoFit/>
          </a:bodyPr>
          <a:lstStyle/>
          <a:p>
            <a:r>
              <a:rPr lang="tr-TR">
                <a:latin typeface="Times New Roman" panose="02020603050405020304" pitchFamily="18" charset="0"/>
                <a:ea typeface="Calibri" panose="020F0502020204030204" pitchFamily="34" charset="0"/>
              </a:rPr>
              <a:t>4. </a:t>
            </a:r>
            <a:r>
              <a:rPr lang="tr-TR" dirty="0">
                <a:latin typeface="Times New Roman" panose="02020603050405020304" pitchFamily="18" charset="0"/>
                <a:ea typeface="Calibri" panose="020F0502020204030204" pitchFamily="34" charset="0"/>
              </a:rPr>
              <a:t>İslam Konferansı Teşkilatı: </a:t>
            </a:r>
            <a:endParaRPr lang="tr-TR" dirty="0"/>
          </a:p>
        </p:txBody>
      </p:sp>
      <p:sp>
        <p:nvSpPr>
          <p:cNvPr id="13" name="Dikdörtgen 12"/>
          <p:cNvSpPr/>
          <p:nvPr/>
        </p:nvSpPr>
        <p:spPr>
          <a:xfrm>
            <a:off x="4348106" y="4753483"/>
            <a:ext cx="3987374" cy="369332"/>
          </a:xfrm>
          <a:prstGeom prst="rect">
            <a:avLst/>
          </a:prstGeom>
        </p:spPr>
        <p:txBody>
          <a:bodyPr wrap="none">
            <a:spAutoFit/>
          </a:bodyPr>
          <a:lstStyle/>
          <a:p>
            <a:r>
              <a:rPr lang="tr-TR" dirty="0">
                <a:latin typeface="Times New Roman" panose="02020603050405020304" pitchFamily="18" charset="0"/>
                <a:ea typeface="Calibri" panose="020F0502020204030204" pitchFamily="34" charset="0"/>
              </a:rPr>
              <a:t>5. Karşılıklı Ekonomik Yardım Konseyi: </a:t>
            </a:r>
            <a:endParaRPr lang="tr-TR" dirty="0"/>
          </a:p>
        </p:txBody>
      </p:sp>
      <p:sp>
        <p:nvSpPr>
          <p:cNvPr id="14" name="Dikdörtgen 13"/>
          <p:cNvSpPr/>
          <p:nvPr/>
        </p:nvSpPr>
        <p:spPr>
          <a:xfrm>
            <a:off x="4380644" y="5231155"/>
            <a:ext cx="3325526" cy="369332"/>
          </a:xfrm>
          <a:prstGeom prst="rect">
            <a:avLst/>
          </a:prstGeom>
        </p:spPr>
        <p:txBody>
          <a:bodyPr wrap="none">
            <a:spAutoFit/>
          </a:bodyPr>
          <a:lstStyle/>
          <a:p>
            <a:r>
              <a:rPr lang="tr-TR" dirty="0">
                <a:latin typeface="Times New Roman" panose="02020603050405020304" pitchFamily="18" charset="0"/>
                <a:ea typeface="Calibri" panose="020F0502020204030204" pitchFamily="34" charset="0"/>
              </a:rPr>
              <a:t>6. Bağımsız Devletler Topluluğu: </a:t>
            </a:r>
            <a:endParaRPr lang="tr-TR" dirty="0"/>
          </a:p>
        </p:txBody>
      </p:sp>
      <p:sp>
        <p:nvSpPr>
          <p:cNvPr id="15" name="Dikdörtgen 14"/>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541286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1901950"/>
            <a:ext cx="8551479" cy="4603761"/>
          </a:xfrm>
          <a:prstGeom prst="rect">
            <a:avLst/>
          </a:prstGeom>
        </p:spPr>
        <p:txBody>
          <a:bodyPr wrap="square">
            <a:spAutoFit/>
          </a:bodyPr>
          <a:lstStyle/>
          <a:p>
            <a:pPr>
              <a:lnSpc>
                <a:spcPct val="107000"/>
              </a:lnSpc>
              <a:spcAft>
                <a:spcPts val="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A</a:t>
            </a:r>
            <a:r>
              <a:rPr lang="tr-TR" b="1" i="1" dirty="0">
                <a:latin typeface="Times New Roman" panose="02020603050405020304" pitchFamily="18" charset="0"/>
                <a:ea typeface="Calibri" panose="020F0502020204030204" pitchFamily="34" charset="0"/>
                <a:cs typeface="Times New Roman" panose="02020603050405020304" pitchFamily="18" charset="0"/>
              </a:rPr>
              <a:t>. Avrupa Kıtasındaki Gruplaşmalar</a:t>
            </a:r>
            <a:endParaRPr lang="tr-TR"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1. Avrupa Birliği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2. Avrupa Serbest Ticaret Bölgesi (EFTA): İsviçre, Norveç, İzlanda ve </a:t>
            </a:r>
            <a:r>
              <a:rPr lang="tr-TR" sz="1400" dirty="0" err="1">
                <a:latin typeface="Times New Roman" panose="02020603050405020304" pitchFamily="18" charset="0"/>
                <a:ea typeface="Calibri" panose="020F0502020204030204" pitchFamily="34" charset="0"/>
                <a:cs typeface="Times New Roman" panose="02020603050405020304" pitchFamily="18" charset="0"/>
              </a:rPr>
              <a:t>Liechtenstein</a:t>
            </a:r>
            <a:r>
              <a:rPr lang="tr-TR" sz="1400" dirty="0">
                <a:latin typeface="Times New Roman" panose="02020603050405020304" pitchFamily="18" charset="0"/>
                <a:ea typeface="Calibri" panose="020F0502020204030204" pitchFamily="34" charset="0"/>
                <a:cs typeface="Times New Roman" panose="02020603050405020304" pitchFamily="18" charset="0"/>
              </a:rPr>
              <a:t>.</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B</a:t>
            </a:r>
            <a:r>
              <a:rPr lang="tr-TR" b="1" i="1" dirty="0">
                <a:latin typeface="Times New Roman" panose="02020603050405020304" pitchFamily="18" charset="0"/>
                <a:ea typeface="Calibri" panose="020F0502020204030204" pitchFamily="34" charset="0"/>
                <a:cs typeface="Times New Roman" panose="02020603050405020304" pitchFamily="18" charset="0"/>
              </a:rPr>
              <a:t>. Amerika Kıtasındaki Birleşmeler</a:t>
            </a:r>
            <a:endParaRPr lang="tr-TR"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1. Kuzey Amerika Serbest Ticaret Bölgesi (NAFTA): ABD, Kanada ve Meksika ile oluşturulan NAFTA, 1 Ocak 1994'de fiilen yürürlüğe girdi.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2. Orta Amerika Ortak Pazarı: Guatemala, El Salvador, Honduras, Nikaragua ve Kosta Rika arasında 1960'da kuruldu.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3. Latin Amerika Entegrasyon Bölgesi (LAIA ve LAFTA): LAFTA, 1960'da Arjantin, Brezilya, Meksika, Şili, Paraguay, Peru ve Uruguay arasında kuruldu. 1980 yılında kurucu anlaşmanın sona ermesiyle birlikte LAFTA yerini Latin Amerika Entegrasyon bölgesine bıraktı. Bu anlaşma uzun vadede bahsi geçen üye ülkeler arasında bir ortak pazarın kurulmasını hedeflemektedir.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4. </a:t>
            </a:r>
            <a:r>
              <a:rPr lang="tr-TR" sz="1400" dirty="0" err="1">
                <a:latin typeface="Times New Roman" panose="02020603050405020304" pitchFamily="18" charset="0"/>
                <a:ea typeface="Calibri" panose="020F0502020204030204" pitchFamily="34" charset="0"/>
                <a:cs typeface="Times New Roman" panose="02020603050405020304" pitchFamily="18" charset="0"/>
              </a:rPr>
              <a:t>And</a:t>
            </a:r>
            <a:r>
              <a:rPr lang="tr-TR" sz="1400" dirty="0">
                <a:latin typeface="Times New Roman" panose="02020603050405020304" pitchFamily="18" charset="0"/>
                <a:ea typeface="Calibri" panose="020F0502020204030204" pitchFamily="34" charset="0"/>
                <a:cs typeface="Times New Roman" panose="02020603050405020304" pitchFamily="18" charset="0"/>
              </a:rPr>
              <a:t> Ülkeleri Paktı: 1969 yılında Bolivya, Kolombiya, Ekvator, Peru ve Şili arasında kurulmuştur. Bu oluşumun amaçları arasında sanayileşme, bölge kaynaklarının en üst düzeyde kullanılması, ölçek ekonomilerinden yararlanma ve entegrasyonun yararlarının dengeli bir biçimde dağıtılmasını sağlamak.</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5. </a:t>
            </a:r>
            <a:r>
              <a:rPr lang="tr-TR" sz="1400" dirty="0" err="1">
                <a:latin typeface="Times New Roman" panose="02020603050405020304" pitchFamily="18" charset="0"/>
                <a:ea typeface="Calibri" panose="020F0502020204030204" pitchFamily="34" charset="0"/>
                <a:cs typeface="Times New Roman" panose="02020603050405020304" pitchFamily="18" charset="0"/>
              </a:rPr>
              <a:t>Karaib</a:t>
            </a:r>
            <a:r>
              <a:rPr lang="tr-TR" sz="1400" dirty="0">
                <a:latin typeface="Times New Roman" panose="02020603050405020304" pitchFamily="18" charset="0"/>
                <a:ea typeface="Calibri" panose="020F0502020204030204" pitchFamily="34" charset="0"/>
                <a:cs typeface="Times New Roman" panose="02020603050405020304" pitchFamily="18" charset="0"/>
              </a:rPr>
              <a:t> Ülkeleri Topluluğu: 1973 yılında İngiliz Uluslar Topluluğu üyesi </a:t>
            </a:r>
            <a:r>
              <a:rPr lang="tr-TR" sz="1400" dirty="0" err="1">
                <a:latin typeface="Times New Roman" panose="02020603050405020304" pitchFamily="18" charset="0"/>
                <a:ea typeface="Calibri" panose="020F0502020204030204" pitchFamily="34" charset="0"/>
                <a:cs typeface="Times New Roman" panose="02020603050405020304" pitchFamily="18" charset="0"/>
              </a:rPr>
              <a:t>Karaib</a:t>
            </a:r>
            <a:r>
              <a:rPr lang="tr-TR" sz="1400" dirty="0">
                <a:latin typeface="Times New Roman" panose="02020603050405020304" pitchFamily="18" charset="0"/>
                <a:ea typeface="Calibri" panose="020F0502020204030204" pitchFamily="34" charset="0"/>
                <a:cs typeface="Times New Roman" panose="02020603050405020304" pitchFamily="18" charset="0"/>
              </a:rPr>
              <a:t> ülkeleri arasında kurulmuştur.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6. Güney Ortak Pazarı (MERCOSUR): 1991 yılında Arjantin, Brezilya, Paraguay ve Uruguay arasında kuruldu ve 1996 yılında Şili ve Bolivya ile genişlemiştir.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754375" y="985720"/>
            <a:ext cx="6719020" cy="685059"/>
          </a:xfrm>
          <a:prstGeom prst="rect">
            <a:avLst/>
          </a:prstGeom>
        </p:spPr>
        <p:txBody>
          <a:bodyPr wrap="square">
            <a:spAutoFit/>
          </a:bodyPr>
          <a:lstStyle/>
          <a:p>
            <a:pPr algn="ctr">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 COĞRAFİ BÖLGE TEMELİNE DAYALI İKTİSADİ GRUPLAŞMALAR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98651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20742" y="2207360"/>
            <a:ext cx="8246070" cy="3352328"/>
          </a:xfrm>
          <a:prstGeom prst="rect">
            <a:avLst/>
          </a:prstGeom>
        </p:spPr>
        <p:txBody>
          <a:bodyPr wrap="square">
            <a:spAutoFit/>
          </a:bodyPr>
          <a:lstStyle/>
          <a:p>
            <a:pPr>
              <a:lnSpc>
                <a:spcPct val="107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C. Afrika Kıtasındaki İktisadi Birleşmeler</a:t>
            </a:r>
            <a:endParaRPr lang="tr-TR"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1. Arap </a:t>
            </a:r>
            <a:r>
              <a:rPr lang="tr-TR" dirty="0" err="1">
                <a:latin typeface="Times New Roman" panose="02020603050405020304" pitchFamily="18" charset="0"/>
                <a:ea typeface="Calibri" panose="020F0502020204030204" pitchFamily="34" charset="0"/>
                <a:cs typeface="Times New Roman" panose="02020603050405020304" pitchFamily="18" charset="0"/>
              </a:rPr>
              <a:t>Magreb</a:t>
            </a:r>
            <a:r>
              <a:rPr lang="tr-TR" dirty="0">
                <a:latin typeface="Times New Roman" panose="02020603050405020304" pitchFamily="18" charset="0"/>
                <a:ea typeface="Calibri" panose="020F0502020204030204" pitchFamily="34" charset="0"/>
                <a:cs typeface="Times New Roman" panose="02020603050405020304" pitchFamily="18" charset="0"/>
              </a:rPr>
              <a:t> Birliği: Tunus, Cezayir, Libya ve Moritanya arasında kurulmuştur.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2. Orta Afrika Devletleri Ekonomik Topluluğu: 1983 yılında Kamerun, Orta Afrika Cumhuriyeti, Çad, Kongo, Ekvator </a:t>
            </a:r>
            <a:r>
              <a:rPr lang="tr-TR" dirty="0" err="1">
                <a:latin typeface="Times New Roman" panose="02020603050405020304" pitchFamily="18" charset="0"/>
                <a:ea typeface="Calibri" panose="020F0502020204030204" pitchFamily="34" charset="0"/>
                <a:cs typeface="Times New Roman" panose="02020603050405020304" pitchFamily="18" charset="0"/>
              </a:rPr>
              <a:t>Ginesi</a:t>
            </a:r>
            <a:r>
              <a:rPr lang="tr-TR" dirty="0">
                <a:latin typeface="Times New Roman" panose="02020603050405020304" pitchFamily="18" charset="0"/>
                <a:ea typeface="Calibri" panose="020F0502020204030204" pitchFamily="34" charset="0"/>
                <a:cs typeface="Times New Roman" panose="02020603050405020304" pitchFamily="18" charset="0"/>
              </a:rPr>
              <a:t> ve Gabon arasında kurulmuştur.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3. Batı Afrika Devletleri Topluluğu: 1975 yılında Nijerya, Fil Dişi Sahili, Gana, Senegal, Liberya ve Togo arasında kurulmuştur.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4. Mano Nehri Birliği: 1973 yılında Gine, Liberya ve Sierra Leone arasında kurulmuştur.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5. Batı Afrika Ekonomik ve Parasal Birliği: 1994 yılında Benin, Burkina Faso, Fildişi Sahili, Senegal, Mali, Nijer, Togo ve </a:t>
            </a:r>
            <a:r>
              <a:rPr lang="tr-TR" dirty="0" err="1">
                <a:latin typeface="Times New Roman" panose="02020603050405020304" pitchFamily="18" charset="0"/>
                <a:ea typeface="Calibri" panose="020F0502020204030204" pitchFamily="34" charset="0"/>
                <a:cs typeface="Times New Roman" panose="02020603050405020304" pitchFamily="18" charset="0"/>
              </a:rPr>
              <a:t>Guinea</a:t>
            </a:r>
            <a:r>
              <a:rPr lang="tr-TR" dirty="0">
                <a:latin typeface="Times New Roman" panose="02020603050405020304" pitchFamily="18" charset="0"/>
                <a:ea typeface="Calibri" panose="020F0502020204030204" pitchFamily="34" charset="0"/>
                <a:cs typeface="Times New Roman" panose="02020603050405020304" pitchFamily="18" charset="0"/>
              </a:rPr>
              <a:t>-Bissau arasında kurulmuştur.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353241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8965" y="1749245"/>
            <a:ext cx="8093365" cy="4998804"/>
          </a:xfrm>
          <a:prstGeom prst="rect">
            <a:avLst/>
          </a:prstGeom>
        </p:spPr>
        <p:txBody>
          <a:bodyPr wrap="square">
            <a:spAutoFit/>
          </a:bodyPr>
          <a:lstStyle/>
          <a:p>
            <a:pPr>
              <a:lnSpc>
                <a:spcPct val="107000"/>
              </a:lnSpc>
              <a:spcAft>
                <a:spcPts val="0"/>
              </a:spcAft>
            </a:pPr>
            <a:r>
              <a:rPr lang="tr-TR" sz="2800" b="1" i="1" dirty="0">
                <a:latin typeface="Times New Roman" panose="02020603050405020304" pitchFamily="18" charset="0"/>
                <a:ea typeface="Calibri" panose="020F0502020204030204" pitchFamily="34" charset="0"/>
                <a:cs typeface="Times New Roman" panose="02020603050405020304" pitchFamily="18" charset="0"/>
              </a:rPr>
              <a:t>D. Asya Kıtası Birleşmeleri</a:t>
            </a:r>
            <a:endParaRPr lang="tr-TR" sz="20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1. Güney Doğu Asya Ulusları Birliği (ASEAN): 1967 yılında </a:t>
            </a:r>
            <a:r>
              <a:rPr lang="tr-TR" dirty="0" err="1">
                <a:latin typeface="Times New Roman" panose="02020603050405020304" pitchFamily="18" charset="0"/>
                <a:ea typeface="Calibri" panose="020F0502020204030204" pitchFamily="34" charset="0"/>
                <a:cs typeface="Times New Roman" panose="02020603050405020304" pitchFamily="18" charset="0"/>
              </a:rPr>
              <a:t>Brunei</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Darussalem</a:t>
            </a:r>
            <a:r>
              <a:rPr lang="tr-TR" dirty="0">
                <a:latin typeface="Times New Roman" panose="02020603050405020304" pitchFamily="18" charset="0"/>
                <a:ea typeface="Calibri" panose="020F0502020204030204" pitchFamily="34" charset="0"/>
                <a:cs typeface="Times New Roman" panose="02020603050405020304" pitchFamily="18" charset="0"/>
              </a:rPr>
              <a:t>, Endonezya, Malezya, Filipinler, Singapur ve Tayland arasında kurulmuştur. Bu birliğin oluşturulmasında askeri ve siyasal nedenlerin etkisi büyüktür.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2. </a:t>
            </a:r>
            <a:r>
              <a:rPr lang="tr-TR" dirty="0" err="1">
                <a:latin typeface="Times New Roman" panose="02020603050405020304" pitchFamily="18" charset="0"/>
                <a:ea typeface="Calibri" panose="020F0502020204030204" pitchFamily="34" charset="0"/>
                <a:cs typeface="Times New Roman" panose="02020603050405020304" pitchFamily="18" charset="0"/>
              </a:rPr>
              <a:t>Bankok</a:t>
            </a:r>
            <a:r>
              <a:rPr lang="tr-TR" dirty="0">
                <a:latin typeface="Times New Roman" panose="02020603050405020304" pitchFamily="18" charset="0"/>
                <a:ea typeface="Calibri" panose="020F0502020204030204" pitchFamily="34" charset="0"/>
                <a:cs typeface="Times New Roman" panose="02020603050405020304" pitchFamily="18" charset="0"/>
              </a:rPr>
              <a:t> Anlaşması: Bangladeş, Hindistan, Laos, Kore Cumhuriyeti ve Sri Lanka arasında kurulmuştur.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3. Güney Asya Bölgesel İşbirliği Topluluğu: Ekonomik </a:t>
            </a:r>
            <a:r>
              <a:rPr lang="tr-TR" dirty="0" err="1">
                <a:latin typeface="Times New Roman" panose="02020603050405020304" pitchFamily="18" charset="0"/>
                <a:ea typeface="Calibri" panose="020F0502020204030204" pitchFamily="34" charset="0"/>
                <a:cs typeface="Times New Roman" panose="02020603050405020304" pitchFamily="18" charset="0"/>
              </a:rPr>
              <a:t>kılkınma</a:t>
            </a:r>
            <a:r>
              <a:rPr lang="tr-TR" dirty="0">
                <a:latin typeface="Times New Roman" panose="02020603050405020304" pitchFamily="18" charset="0"/>
                <a:ea typeface="Calibri" panose="020F0502020204030204" pitchFamily="34" charset="0"/>
                <a:cs typeface="Times New Roman" panose="02020603050405020304" pitchFamily="18" charset="0"/>
              </a:rPr>
              <a:t> amaçlı bu birlik, Bangladeş, Hindistan, Bhutan, Maldivler, Nepal, Pakistan ve Sri Lanka arasında kurulmuştur.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4. Ekonomik İşbirliği Teşkilatı: 1985 yılında faaliyete geçen bu birlik, Türkiye, İran ve Pakistan arasında kurulmuştur. 1992 yılında Türki cumhuriyetleri yanında Afganistan'ın katılımı ile genişlemiştir.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5. </a:t>
            </a:r>
            <a:r>
              <a:rPr lang="tr-TR" dirty="0" err="1">
                <a:latin typeface="Times New Roman" panose="02020603050405020304" pitchFamily="18" charset="0"/>
                <a:ea typeface="Calibri" panose="020F0502020204030204" pitchFamily="34" charset="0"/>
                <a:cs typeface="Times New Roman" panose="02020603050405020304" pitchFamily="18" charset="0"/>
              </a:rPr>
              <a:t>Maşrek</a:t>
            </a:r>
            <a:r>
              <a:rPr lang="tr-TR" dirty="0">
                <a:latin typeface="Times New Roman" panose="02020603050405020304" pitchFamily="18" charset="0"/>
                <a:ea typeface="Calibri" panose="020F0502020204030204" pitchFamily="34" charset="0"/>
                <a:cs typeface="Times New Roman" panose="02020603050405020304" pitchFamily="18" charset="0"/>
              </a:rPr>
              <a:t>: Mısır, Suriye, Ürdün ve Lübnan arasında kurulmuştur.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6. Körfez İşbirliği Konseyi: 1981 yılında Suudi Arabistan, Kuveyt, Bahreyn, Birleşik Arap Emirlikleri, Umman ve Katar gibi Ortadoğu'nun petrol ihracatçısı ülkeleri arasında kurulmuştur.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51629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3434" y="1901950"/>
            <a:ext cx="7787955" cy="3945054"/>
          </a:xfrm>
          <a:prstGeom prst="rect">
            <a:avLst/>
          </a:prstGeom>
        </p:spPr>
        <p:txBody>
          <a:bodyPr wrap="square">
            <a:spAutoFit/>
          </a:bodyPr>
          <a:lstStyle/>
          <a:p>
            <a:pPr>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II. COĞRAFİ BÖLGE ESASINA DAYANMAYAN BİRLEŞMELER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i="1" dirty="0">
                <a:latin typeface="Times New Roman" panose="02020603050405020304" pitchFamily="18" charset="0"/>
                <a:ea typeface="Calibri" panose="020F0502020204030204" pitchFamily="34" charset="0"/>
                <a:cs typeface="Times New Roman" panose="02020603050405020304" pitchFamily="18" charset="0"/>
              </a:rPr>
              <a:t>1. İktisadi İşbirliği ve Kalkınma Örgütü (OECD):</a:t>
            </a:r>
            <a:r>
              <a:rPr lang="tr-TR" dirty="0">
                <a:latin typeface="Times New Roman" panose="02020603050405020304" pitchFamily="18" charset="0"/>
                <a:ea typeface="Calibri" panose="020F0502020204030204" pitchFamily="34" charset="0"/>
                <a:cs typeface="Times New Roman" panose="02020603050405020304" pitchFamily="18" charset="0"/>
              </a:rPr>
              <a:t> 1961 yılında Avrupa İktisadi İşbirliği Örgütü (OEEC)'</a:t>
            </a:r>
            <a:r>
              <a:rPr lang="tr-TR" dirty="0" err="1">
                <a:latin typeface="Times New Roman" panose="02020603050405020304" pitchFamily="18" charset="0"/>
                <a:ea typeface="Calibri" panose="020F0502020204030204" pitchFamily="34" charset="0"/>
                <a:cs typeface="Times New Roman" panose="02020603050405020304" pitchFamily="18" charset="0"/>
              </a:rPr>
              <a:t>nin</a:t>
            </a:r>
            <a:r>
              <a:rPr lang="tr-TR" dirty="0">
                <a:latin typeface="Times New Roman" panose="02020603050405020304" pitchFamily="18" charset="0"/>
                <a:ea typeface="Calibri" panose="020F0502020204030204" pitchFamily="34" charset="0"/>
                <a:cs typeface="Times New Roman" panose="02020603050405020304" pitchFamily="18" charset="0"/>
              </a:rPr>
              <a:t> yerine kurulmuştur. Batılı ülkeler arasında işbirliği ve dayanışmayı sağlamaya yöneliktir. Türkiye'nin üyesi bulunduğu bu örgütün üyelerinin tamamı sanayileşmiş ülkelerden oluşmaktadır. Örgüt kararlarının alınmasında </a:t>
            </a:r>
            <a:r>
              <a:rPr lang="tr-TR" b="1" dirty="0">
                <a:latin typeface="Times New Roman" panose="02020603050405020304" pitchFamily="18" charset="0"/>
                <a:ea typeface="Calibri" panose="020F0502020204030204" pitchFamily="34" charset="0"/>
                <a:cs typeface="Times New Roman" panose="02020603050405020304" pitchFamily="18" charset="0"/>
              </a:rPr>
              <a:t>G7'ler olarak bilinen ABD, Kanada, Japonya, Fransa, Almanya, İtalya ve İngiltere'nin etkisi çok fazladır. Rusya Federasyonu'nun katılmasıyla G8 olarak isimlendirilmektedir</a:t>
            </a: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2. Arap Birliği ve Arap ortak Pazarı: 1945 yılında kurulan Arap Birliği Teşkilatı, Arap dünyasındaki siyasal işbirliğini hedeflemektedir. Bu birlik üyesi ülkeler 1965 yılında Arap Ortak Pazarını Kurmuşlardır. Ancak son yıllardaki gelişmeler (Irak'ın Kuveyt'i işgali ve </a:t>
            </a:r>
            <a:r>
              <a:rPr lang="tr-TR" dirty="0" smtClean="0">
                <a:latin typeface="Times New Roman" panose="02020603050405020304" pitchFamily="18" charset="0"/>
                <a:ea typeface="Calibri" panose="020F0502020204030204" pitchFamily="34" charset="0"/>
                <a:cs typeface="Times New Roman" panose="02020603050405020304" pitchFamily="18" charset="0"/>
              </a:rPr>
              <a:t>Körfez </a:t>
            </a:r>
            <a:r>
              <a:rPr lang="tr-TR" dirty="0">
                <a:latin typeface="Times New Roman" panose="02020603050405020304" pitchFamily="18" charset="0"/>
                <a:ea typeface="Calibri" panose="020F0502020204030204" pitchFamily="34" charset="0"/>
                <a:cs typeface="Times New Roman" panose="02020603050405020304" pitchFamily="18" charset="0"/>
              </a:rPr>
              <a:t>Savaşları gibi) bu birliğin etkinliğini önemli ölçüde azaltmıştır.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402549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8037" y="1901950"/>
            <a:ext cx="8398775" cy="3352328"/>
          </a:xfrm>
          <a:prstGeom prst="rect">
            <a:avLst/>
          </a:prstGeom>
        </p:spPr>
        <p:txBody>
          <a:bodyPr wrap="square">
            <a:spAutoFit/>
          </a:bodyPr>
          <a:lstStyle/>
          <a:p>
            <a:pPr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                3</a:t>
            </a:r>
            <a:r>
              <a:rPr lang="tr-TR" dirty="0">
                <a:latin typeface="Times New Roman" panose="02020603050405020304" pitchFamily="18" charset="0"/>
                <a:ea typeface="Calibri" panose="020F0502020204030204" pitchFamily="34" charset="0"/>
                <a:cs typeface="Times New Roman" panose="02020603050405020304" pitchFamily="18" charset="0"/>
              </a:rPr>
              <a:t>. Petrol İhraç Eden Ülkeler Teşkilatı (OPEC): 1960 yılında kurulan OPEC'e üye ülkeler, Arap ülkeleri ile İran, </a:t>
            </a:r>
            <a:r>
              <a:rPr lang="tr-TR" dirty="0" err="1">
                <a:latin typeface="Times New Roman" panose="02020603050405020304" pitchFamily="18" charset="0"/>
                <a:ea typeface="Calibri" panose="020F0502020204030204" pitchFamily="34" charset="0"/>
                <a:cs typeface="Times New Roman" panose="02020603050405020304" pitchFamily="18" charset="0"/>
              </a:rPr>
              <a:t>Endenozya</a:t>
            </a:r>
            <a:r>
              <a:rPr lang="tr-TR" dirty="0">
                <a:latin typeface="Times New Roman" panose="02020603050405020304" pitchFamily="18" charset="0"/>
                <a:ea typeface="Calibri" panose="020F0502020204030204" pitchFamily="34" charset="0"/>
                <a:cs typeface="Times New Roman" panose="02020603050405020304" pitchFamily="18" charset="0"/>
              </a:rPr>
              <a:t>, Nijerya ve Venezüella gibi ülkelerdir.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4. İslam Konferansı Teşkilatı: 1969 yılında kurulan bu birlik, İslam ülkeleri arasında sosyal, kültürel, ekonomik ve bilimsel alanlarda işbirliği sağlamak, uluslararası toplantılarda İslam ülkelerinin birlik içinde hareket etmelerine yardımcı olmak gibi amaçlara sahiptir.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5. Karşılıklı Ekonomik Yardım Konseyi: Eski Sovyet Bloku ülkeleri arasındaki ekonomik işbirliğini hedefleyen bir kuruluştur.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6. Bağımsız Devletler Topluluğu: SSCB'nin yıkılmasından sonra 1991 yılında Rusya, Ukrayna, Beyaz Rusya, Moldova, Kazakistan, Kırgızistan, Özbekistan, Türkmenistan, Tacikistan, Azerbaycan, Ermenistan ve Gürcistan arasında kurulmuştur.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9015601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01670" y="2360065"/>
            <a:ext cx="7635250" cy="2812612"/>
          </a:xfrm>
          <a:prstGeom prst="rect">
            <a:avLst/>
          </a:prstGeom>
          <a:noFill/>
        </p:spPr>
        <p:txBody>
          <a:bodyPr wrap="square" rtlCol="0">
            <a:prstTxWarp prst="textDeflateBottom">
              <a:avLst/>
            </a:prstTxWarp>
            <a:spAutoFit/>
          </a:bodyPr>
          <a:lstStyle/>
          <a:p>
            <a:r>
              <a:rPr lang="tr-TR" dirty="0" smtClean="0">
                <a:latin typeface="Arial Black" panose="020B0A04020102020204" pitchFamily="34" charset="0"/>
              </a:rPr>
              <a:t>TEŞEKKÜRLER</a:t>
            </a:r>
            <a:endParaRPr lang="tr-TR" dirty="0">
              <a:latin typeface="Arial Black" panose="020B0A04020102020204" pitchFamily="34"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7238771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01669" y="1596541"/>
            <a:ext cx="7482545" cy="5077740"/>
          </a:xfrm>
          <a:prstGeom prst="rect">
            <a:avLst/>
          </a:prstGeom>
          <a:ln/>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800"/>
              </a:spcAft>
            </a:pPr>
            <a:r>
              <a:rPr lang="tr-TR" b="1" dirty="0" smtClean="0">
                <a:effectLst/>
                <a:latin typeface="Calibri" panose="020F0502020204030204" pitchFamily="34" charset="0"/>
                <a:ea typeface="Calibri" panose="020F0502020204030204" pitchFamily="34" charset="0"/>
                <a:cs typeface="Times New Roman" panose="02020603050405020304" pitchFamily="18" charset="0"/>
              </a:rPr>
              <a:t>Müzakere </a:t>
            </a:r>
            <a:r>
              <a:rPr lang="tr-TR" b="1" dirty="0">
                <a:effectLst/>
                <a:latin typeface="Calibri" panose="020F0502020204030204" pitchFamily="34" charset="0"/>
                <a:ea typeface="Calibri" panose="020F0502020204030204" pitchFamily="34" charset="0"/>
                <a:cs typeface="Times New Roman" panose="02020603050405020304" pitchFamily="18" charset="0"/>
              </a:rPr>
              <a:t>Başlıkları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tr-TR" sz="1300" b="1" dirty="0">
                <a:effectLst/>
                <a:latin typeface="Calibri" panose="020F0502020204030204" pitchFamily="34" charset="0"/>
                <a:ea typeface="Calibri" panose="020F0502020204030204" pitchFamily="34" charset="0"/>
                <a:cs typeface="Times New Roman" panose="02020603050405020304" pitchFamily="18" charset="0"/>
              </a:rPr>
              <a:t>1-Malların serbest dolaşımı.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2-İş gücünün serbest dolaşımı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3-Yerleşme hakkı ve hizmet sağlama özgürlüğü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4-Sermayenin serbest dolaşımı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5-Kamu ihaleleri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6-Şirketler hukuku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7-Fikri haklar hukuku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8-Rekabet politikası</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tr-TR" sz="1300" b="1" dirty="0">
                <a:effectLst/>
                <a:latin typeface="Calibri" panose="020F0502020204030204" pitchFamily="34" charset="0"/>
                <a:ea typeface="Calibri" panose="020F0502020204030204" pitchFamily="34" charset="0"/>
                <a:cs typeface="Times New Roman" panose="02020603050405020304" pitchFamily="18" charset="0"/>
              </a:rPr>
              <a:t>9- Mali Hizmetler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10-Bilgi toplumu ve medya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11-Tarım ve kırsal kesim kalkınması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12-Gıda güvenliği, hayvan ve bitki sağlığı politikası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13-Balıkçılık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14-Ulaştırma politikası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15-Enerji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16-Vergilendirme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17-Ekonomi ve para politikası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18-İstatistik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19-Sosyal politika ve istihdam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20-Şirketler ve sanayi politikası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21-Avrupa üzerinden giden ulaştırma ağları </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tr-T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3" name="Metin Kutusu 6"/>
          <p:cNvSpPr txBox="1"/>
          <p:nvPr/>
        </p:nvSpPr>
        <p:spPr>
          <a:xfrm>
            <a:off x="4340444" y="2054655"/>
            <a:ext cx="2447925" cy="3705225"/>
          </a:xfrm>
          <a:prstGeom prst="rect">
            <a:avLst/>
          </a:prstGeom>
          <a:ln/>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tr-TR" sz="1300" b="1" dirty="0">
                <a:effectLst/>
                <a:latin typeface="Calibri" panose="020F0502020204030204" pitchFamily="34" charset="0"/>
                <a:ea typeface="Calibri" panose="020F0502020204030204" pitchFamily="34" charset="0"/>
                <a:cs typeface="Times New Roman" panose="02020603050405020304" pitchFamily="18" charset="0"/>
              </a:rPr>
              <a:t>22-Bölgesel politika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23-Hukuki ve temel haklar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24-Adalet, özgürlük ve güvenlik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25-Bilim ve araştırma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26-Eğitim ve kültür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27-Çevre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28-Tüketim ve sağlık koruması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29-Gümrük birliği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30-Dış ilişkiler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31-Dış güvenlik ve savunma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32-Mali kontrol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33-Mali ve bütçe koşulları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34-Kurumlar </a:t>
            </a:r>
            <a:br>
              <a:rPr lang="tr-TR" sz="1300" b="1" dirty="0">
                <a:effectLst/>
                <a:latin typeface="Calibri" panose="020F0502020204030204" pitchFamily="34" charset="0"/>
                <a:ea typeface="Calibri" panose="020F0502020204030204" pitchFamily="34" charset="0"/>
                <a:cs typeface="Times New Roman" panose="02020603050405020304" pitchFamily="18" charset="0"/>
              </a:rPr>
            </a:br>
            <a:r>
              <a:rPr lang="tr-TR" sz="1300" b="1" dirty="0">
                <a:effectLst/>
                <a:latin typeface="Calibri" panose="020F0502020204030204" pitchFamily="34" charset="0"/>
                <a:ea typeface="Calibri" panose="020F0502020204030204" pitchFamily="34" charset="0"/>
                <a:cs typeface="Times New Roman" panose="02020603050405020304" pitchFamily="18" charset="0"/>
              </a:rPr>
              <a:t>35-Diğer konular </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4" name="Dikdörtgen 3"/>
          <p:cNvSpPr/>
          <p:nvPr/>
        </p:nvSpPr>
        <p:spPr>
          <a:xfrm>
            <a:off x="1823310" y="720921"/>
            <a:ext cx="5418951" cy="646331"/>
          </a:xfrm>
          <a:prstGeom prst="rect">
            <a:avLst/>
          </a:prstGeom>
        </p:spPr>
        <p:txBody>
          <a:bodyPr wrap="square">
            <a:spAutoFit/>
          </a:bodyPr>
          <a:lstStyle/>
          <a:p>
            <a:pPr algn="ctr">
              <a:spcAft>
                <a:spcPts val="800"/>
              </a:spcAft>
            </a:pPr>
            <a:r>
              <a:rPr lang="tr-TR" b="1" dirty="0">
                <a:latin typeface="Calibri" panose="020F0502020204030204" pitchFamily="34" charset="0"/>
                <a:ea typeface="Calibri" panose="020F0502020204030204" pitchFamily="34" charset="0"/>
                <a:cs typeface="Times New Roman" panose="02020603050405020304" pitchFamily="18" charset="0"/>
              </a:rPr>
              <a:t>TÜRKİYE-AB İLİŞKİLERİNDE ADAYLIK SÜRECİNDE YAŞANAN GELİŞMELER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4"/>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23388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5302" y="2512770"/>
            <a:ext cx="9000445" cy="3767891"/>
          </a:xfrm>
          <a:prstGeom prst="rect">
            <a:avLst/>
          </a:prstGeom>
        </p:spPr>
        <p:txBody>
          <a:bodyPr wrap="square">
            <a:spAutoFit/>
          </a:bodyPr>
          <a:lstStyle/>
          <a:p>
            <a:pPr>
              <a:lnSpc>
                <a:spcPct val="107000"/>
              </a:lnSpc>
              <a:spcAft>
                <a:spcPts val="0"/>
              </a:spcAft>
            </a:pPr>
            <a:r>
              <a:rPr lang="tr-TR" sz="1600" dirty="0" smtClean="0">
                <a:latin typeface="Times New Roman" panose="02020603050405020304" pitchFamily="18" charset="0"/>
                <a:ea typeface="Calibri" panose="020F0502020204030204" pitchFamily="34" charset="0"/>
                <a:cs typeface="Times New Roman" panose="02020603050405020304" pitchFamily="18" charset="0"/>
              </a:rPr>
              <a:t>	Şimdiye </a:t>
            </a:r>
            <a:r>
              <a:rPr lang="tr-TR" sz="1600" dirty="0">
                <a:latin typeface="Times New Roman" panose="02020603050405020304" pitchFamily="18" charset="0"/>
                <a:ea typeface="Calibri" panose="020F0502020204030204" pitchFamily="34" charset="0"/>
                <a:cs typeface="Times New Roman" panose="02020603050405020304" pitchFamily="18" charset="0"/>
              </a:rPr>
              <a:t>kadar "Bilim ve Araştırma" isimli başlık açılıp kapanmış iken aşağıdaki başlıklarda müzakerelere başlanmış ve devam etmektedir.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İstatistik				İşletme ve Sanayi Politikası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Trans-Avrupa Şebekeleri		Mali Kontrol</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Tüketicinin ve Sağlığının Korunması	Şirketler Hukuku</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Fikri Mülkiyet Hukuku		Sermayenin Serbest dolaşımı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Bilgi Toplumu ve Medya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Ayrıca Kıbrıs Rum Kesimi bandıralı gemilere Türk limanların açılmaması nedeniyle aşağıdaki sekiz başlıkla ilgili müzakereler askıya alınmıştır.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tr-TR" sz="1600" dirty="0">
                <a:latin typeface="Times New Roman" panose="02020603050405020304" pitchFamily="18" charset="0"/>
                <a:ea typeface="Calibri" panose="020F0502020204030204" pitchFamily="34" charset="0"/>
                <a:cs typeface="Times New Roman" panose="02020603050405020304" pitchFamily="18" charset="0"/>
              </a:rPr>
              <a: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*Malların </a:t>
            </a:r>
            <a:r>
              <a:rPr lang="tr-TR" sz="1600" dirty="0">
                <a:latin typeface="Times New Roman" panose="02020603050405020304" pitchFamily="18" charset="0"/>
                <a:ea typeface="Calibri" panose="020F0502020204030204" pitchFamily="34" charset="0"/>
                <a:cs typeface="Times New Roman" panose="02020603050405020304" pitchFamily="18" charset="0"/>
              </a:rPr>
              <a:t>serbest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dolaşımı                              </a:t>
            </a:r>
            <a:r>
              <a:rPr lang="tr-TR" sz="1600" dirty="0">
                <a:latin typeface="Times New Roman" panose="02020603050405020304" pitchFamily="18" charset="0"/>
                <a:ea typeface="Calibri" panose="020F0502020204030204" pitchFamily="34" charset="0"/>
                <a:cs typeface="Times New Roman" panose="02020603050405020304" pitchFamily="18" charset="0"/>
              </a:rPr>
              <a:t>*Tarım ve kırsal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kalkınma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*Yerleşim </a:t>
            </a:r>
            <a:r>
              <a:rPr lang="tr-TR" sz="1600" dirty="0">
                <a:latin typeface="Times New Roman" panose="02020603050405020304" pitchFamily="18" charset="0"/>
                <a:ea typeface="Calibri" panose="020F0502020204030204" pitchFamily="34" charset="0"/>
                <a:cs typeface="Times New Roman" panose="02020603050405020304" pitchFamily="18" charset="0"/>
              </a:rPr>
              <a:t>ve hizmet sağlama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hakkı</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*Mali hizmetler</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Times New Roman" panose="02020603050405020304" pitchFamily="18" charset="0"/>
                <a:ea typeface="Calibri" panose="020F0502020204030204" pitchFamily="34" charset="0"/>
                <a:cs typeface="Times New Roman" panose="02020603050405020304" pitchFamily="18" charset="0"/>
              </a:rPr>
              <a: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*Balıkçılık</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*Ulaştırma </a:t>
            </a:r>
            <a:r>
              <a:rPr lang="tr-TR" sz="1600" dirty="0">
                <a:latin typeface="Times New Roman" panose="02020603050405020304" pitchFamily="18" charset="0"/>
                <a:ea typeface="Calibri" panose="020F0502020204030204" pitchFamily="34" charset="0"/>
                <a:cs typeface="Times New Roman" panose="02020603050405020304" pitchFamily="18" charset="0"/>
              </a:rPr>
              <a:t>politikası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*Gümrük birliği</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smtClean="0">
                <a:latin typeface="Times New Roman" panose="02020603050405020304" pitchFamily="18" charset="0"/>
                <a:ea typeface="Calibri" panose="020F0502020204030204" pitchFamily="34" charset="0"/>
                <a:cs typeface="Times New Roman" panose="02020603050405020304" pitchFamily="18" charset="0"/>
              </a:rPr>
              <a:t>*Dış </a:t>
            </a:r>
            <a:r>
              <a:rPr lang="tr-TR" sz="1600" dirty="0">
                <a:latin typeface="Times New Roman" panose="02020603050405020304" pitchFamily="18" charset="0"/>
                <a:ea typeface="Calibri" panose="020F0502020204030204" pitchFamily="34" charset="0"/>
                <a:cs typeface="Times New Roman" panose="02020603050405020304" pitchFamily="18" charset="0"/>
              </a:rPr>
              <a:t>ilişkiler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37926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222195"/>
            <a:ext cx="8704185" cy="267765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a:r>
              <a:rPr lang="tr-TR" sz="2400" b="1" dirty="0">
                <a:solidFill>
                  <a:srgbClr val="FF0000"/>
                </a:solidFill>
                <a:effectLst>
                  <a:outerShdw blurRad="38100" dist="38100" dir="2700000" algn="tl">
                    <a:srgbClr val="000000">
                      <a:alpha val="43137"/>
                    </a:srgbClr>
                  </a:outerShdw>
                </a:effectLst>
              </a:rPr>
              <a:t>Mali Yardımlar Açısından Üye Ülkelerle Türkiye’nin Karşılaştırılması </a:t>
            </a:r>
            <a:endParaRPr lang="tr-TR" sz="2400" b="1" dirty="0" smtClean="0">
              <a:solidFill>
                <a:srgbClr val="FF0000"/>
              </a:solidFill>
              <a:effectLst>
                <a:outerShdw blurRad="38100" dist="38100" dir="2700000" algn="tl">
                  <a:srgbClr val="000000">
                    <a:alpha val="43137"/>
                  </a:srgbClr>
                </a:outerShdw>
              </a:effectLst>
            </a:endParaRPr>
          </a:p>
          <a:p>
            <a:r>
              <a:rPr lang="tr-TR" dirty="0"/>
              <a:t>	</a:t>
            </a:r>
            <a:r>
              <a:rPr lang="tr-TR" dirty="0" smtClean="0"/>
              <a:t>AB’nin </a:t>
            </a:r>
            <a:r>
              <a:rPr lang="tr-TR" dirty="0"/>
              <a:t>kuruluşunu izleyen ilk yıllarda, kurucu ülkeler arasında belirgin gelişme farkları olmadığı için bölgesel politika ülkelerin kendi içi sorunları olarak görülmüştür. Ancak yeni ülkelerin üyeliği ile beraber Birlik içerisinde gelişmişlik seviyesi açısından önemli farklılıklar oluşmaya başlamıştır. Özellikle Yunanistan, İspanya ve Portekiz’in üyeliklerinden sonra daha da artan bu farklılıklarla birlikte bölgesel politika AB’nin temel politika önceliklerinden biri haline gelirken, Yapısal Fonlar aracılığıyla geri kalmış bölgelere önemli miktarlarda kaynak aktarılmaya başlanmıştır. </a:t>
            </a:r>
            <a:endParaRPr lang="tr-TR" dirty="0" smtClean="0"/>
          </a:p>
          <a:p>
            <a:r>
              <a:rPr lang="tr-TR" dirty="0"/>
              <a:t>	</a:t>
            </a:r>
          </a:p>
        </p:txBody>
      </p:sp>
      <p:pic>
        <p:nvPicPr>
          <p:cNvPr id="3" name="Resim 2"/>
          <p:cNvPicPr>
            <a:picLocks noChangeAspect="1"/>
          </p:cNvPicPr>
          <p:nvPr/>
        </p:nvPicPr>
        <p:blipFill>
          <a:blip r:embed="rId2">
            <a:duotone>
              <a:prstClr val="black"/>
              <a:schemeClr val="accent3">
                <a:tint val="45000"/>
                <a:satMod val="400000"/>
              </a:schemeClr>
            </a:duoton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670605" y="2665475"/>
            <a:ext cx="5344675" cy="404812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4" name="Metin kutusu 3"/>
          <p:cNvSpPr txBox="1"/>
          <p:nvPr/>
        </p:nvSpPr>
        <p:spPr>
          <a:xfrm>
            <a:off x="7015280" y="5414165"/>
            <a:ext cx="1985165" cy="830997"/>
          </a:xfrm>
          <a:prstGeom prst="rect">
            <a:avLst/>
          </a:prstGeom>
          <a:noFill/>
        </p:spPr>
        <p:txBody>
          <a:bodyPr wrap="square" rtlCol="0">
            <a:spAutoFit/>
          </a:bodyPr>
          <a:lstStyle/>
          <a:p>
            <a:pPr algn="just"/>
            <a:r>
              <a:rPr lang="tr-TR" sz="800" dirty="0" smtClean="0"/>
              <a:t>Kaynak: Atak, B. 2009. Avrupa Birliğinde Yapısal Fonlar: Türkiye ile üye Ülkelerin Karşılaştırılması Üzerine Bir İnceleme. Trakya Üniversitesi Sosyal Bilimler Enstitüsü Uluslararası İlişkiler Anabilim Dalı Yüksek Lisans Tezi </a:t>
            </a:r>
            <a:endParaRPr lang="tr-TR" sz="800" dirty="0"/>
          </a:p>
        </p:txBody>
      </p:sp>
    </p:spTree>
    <p:extLst>
      <p:ext uri="{BB962C8B-B14F-4D97-AF65-F5344CB8AC3E}">
        <p14:creationId xmlns:p14="http://schemas.microsoft.com/office/powerpoint/2010/main" val="41348314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1291130"/>
            <a:ext cx="8704185" cy="5016758"/>
          </a:xfrm>
          <a:prstGeom prst="rect">
            <a:avLst/>
          </a:prstGeom>
        </p:spPr>
        <p:txBody>
          <a:bodyPr wrap="square">
            <a:spAutoFit/>
          </a:bodyPr>
          <a:lstStyle/>
          <a:p>
            <a:pPr algn="ctr"/>
            <a:r>
              <a:rPr lang="tr-TR" sz="2000" dirty="0" smtClean="0"/>
              <a:t>Tablo </a:t>
            </a:r>
            <a:r>
              <a:rPr lang="tr-TR" sz="2000" dirty="0"/>
              <a:t>incelendiğinde 1986 yılında Birliğe üye olan İspanya’nın 1986- 2006 döneminde Yapısal Fonlardan en çok yararlanan ülke olduğu görülmektedir. İspanya 20 yıllık süre içerisinde AB’den 92 milyar </a:t>
            </a:r>
            <a:r>
              <a:rPr lang="tr-TR" sz="2000" dirty="0" err="1"/>
              <a:t>Euro’luk</a:t>
            </a:r>
            <a:r>
              <a:rPr lang="tr-TR" sz="2000" dirty="0"/>
              <a:t> hibe şeklinde yardım almıştır. İtalya ise aynı dönemde 62 milyar Euro kaynak sağlamıştır. </a:t>
            </a:r>
            <a:endParaRPr lang="tr-TR" sz="2000" dirty="0" smtClean="0"/>
          </a:p>
          <a:p>
            <a:pPr algn="ctr"/>
            <a:endParaRPr lang="tr-TR" sz="2000" dirty="0" smtClean="0"/>
          </a:p>
          <a:p>
            <a:pPr algn="ctr"/>
            <a:r>
              <a:rPr lang="tr-TR" sz="2000" dirty="0" smtClean="0"/>
              <a:t>AB-15 </a:t>
            </a:r>
            <a:r>
              <a:rPr lang="tr-TR" sz="2000" dirty="0"/>
              <a:t>içerisinde aldıkları yardım açısından İspanya dışarıda tutulduğunda en fazla dikkat çeken ülkeler </a:t>
            </a:r>
            <a:r>
              <a:rPr lang="tr-TR" sz="2000" dirty="0">
                <a:solidFill>
                  <a:srgbClr val="FF0000"/>
                </a:solidFill>
              </a:rPr>
              <a:t>Yunanistan ve Portekiz’dir. Sırasıyla 1981 ve 1986 yılında AB’ye üye olan bu ülkeler 20 yıllık süre boyunca 47’şer milyar </a:t>
            </a:r>
            <a:r>
              <a:rPr lang="tr-TR" sz="2000" dirty="0" err="1">
                <a:solidFill>
                  <a:srgbClr val="FF0000"/>
                </a:solidFill>
              </a:rPr>
              <a:t>Euro’luk</a:t>
            </a:r>
            <a:r>
              <a:rPr lang="tr-TR" sz="2000" dirty="0">
                <a:solidFill>
                  <a:srgbClr val="FF0000"/>
                </a:solidFill>
              </a:rPr>
              <a:t> hibe almışlardır. Gerek İspanya’nın gerekse Yunanistan ve Portekiz’in bugünkü ekonomik gücüne ulaşmasında AB üyeliğinin ve AB mali yardımlarının büyük katkısı olmuştur</a:t>
            </a:r>
            <a:r>
              <a:rPr lang="tr-TR" sz="2000" dirty="0" smtClean="0">
                <a:solidFill>
                  <a:srgbClr val="FF0000"/>
                </a:solidFill>
              </a:rPr>
              <a:t>.</a:t>
            </a:r>
          </a:p>
          <a:p>
            <a:pPr algn="ctr"/>
            <a:endParaRPr lang="tr-TR" sz="2000" dirty="0" smtClean="0">
              <a:solidFill>
                <a:srgbClr val="FF0000"/>
              </a:solidFill>
            </a:endParaRPr>
          </a:p>
          <a:p>
            <a:pPr algn="ctr"/>
            <a:r>
              <a:rPr lang="tr-TR" sz="2000" dirty="0" smtClean="0">
                <a:solidFill>
                  <a:srgbClr val="FF0000"/>
                </a:solidFill>
              </a:rPr>
              <a:t> </a:t>
            </a:r>
            <a:r>
              <a:rPr lang="tr-TR" sz="2000" dirty="0"/>
              <a:t>İspanya ve Portekiz’de üye oldukları 1986 yılı öncesinde kişi başına düşen milli gelir AB ortalamasının sırasıyla %54 ve %25’ine karşılık gelirken, 2005 yılında İspanya’da AB ortalamasının %98’ine, Portekiz’de ise %73’üne yükselmiştir. Yunanistan’da da 1980 yılında %43 olan oran, 2005 yılında %83’e çıkmıştır (Bilici, 2005: 47).</a:t>
            </a:r>
          </a:p>
        </p:txBody>
      </p:sp>
      <p:sp>
        <p:nvSpPr>
          <p:cNvPr id="3" name="Metin kutusu 2"/>
          <p:cNvSpPr txBox="1"/>
          <p:nvPr/>
        </p:nvSpPr>
        <p:spPr>
          <a:xfrm>
            <a:off x="678022" y="6307888"/>
            <a:ext cx="7940660" cy="338554"/>
          </a:xfrm>
          <a:prstGeom prst="rect">
            <a:avLst/>
          </a:prstGeom>
          <a:noFill/>
        </p:spPr>
        <p:txBody>
          <a:bodyPr wrap="square" rtlCol="0">
            <a:spAutoFit/>
          </a:bodyPr>
          <a:lstStyle/>
          <a:p>
            <a:pPr algn="just"/>
            <a:r>
              <a:rPr lang="tr-TR" sz="800" dirty="0" smtClean="0"/>
              <a:t>Kaynak: Atak, B. 2009. Avrupa Birliğinde Yapısal Fonlar: Türkiye ile üye Ülkelerin Karşılaştırılması Üzerine Bir İnceleme. Trakya Üniversitesi Sosyal Bilimler Enstitüsü Uluslararası İlişkiler Anabilim Dalı Yüksek Lisans Tezi </a:t>
            </a:r>
            <a:endParaRPr lang="tr-TR" sz="800" dirty="0"/>
          </a:p>
        </p:txBody>
      </p:sp>
    </p:spTree>
    <p:extLst>
      <p:ext uri="{BB962C8B-B14F-4D97-AF65-F5344CB8AC3E}">
        <p14:creationId xmlns:p14="http://schemas.microsoft.com/office/powerpoint/2010/main" val="1336561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1443835"/>
            <a:ext cx="8084215" cy="4893647"/>
          </a:xfrm>
          <a:prstGeom prst="rect">
            <a:avLst/>
          </a:prstGeom>
        </p:spPr>
        <p:txBody>
          <a:bodyPr wrap="square">
            <a:spAutoFit/>
          </a:bodyPr>
          <a:lstStyle/>
          <a:p>
            <a:pPr algn="ctr"/>
            <a:r>
              <a:rPr lang="tr-TR" sz="2000" dirty="0" smtClean="0"/>
              <a:t>	</a:t>
            </a:r>
            <a:r>
              <a:rPr lang="tr-TR" sz="2400" dirty="0" smtClean="0"/>
              <a:t>Yapısal </a:t>
            </a:r>
            <a:r>
              <a:rPr lang="tr-TR" sz="2400" dirty="0"/>
              <a:t>Fonlar kapsamında yapılan yardımlar sadece üye ülkelere tahsis edildiği için Türkiye Yapısal Fonlardan yararlanamamaktadır. Türkiye 1986-2006 döneminde AB’nin çeşitli adlar altında yaptığı yardımlardan sadece 2 milyar </a:t>
            </a:r>
            <a:r>
              <a:rPr lang="tr-TR" sz="2400" dirty="0" err="1"/>
              <a:t>Euro’luk</a:t>
            </a:r>
            <a:r>
              <a:rPr lang="tr-TR" sz="2400" dirty="0"/>
              <a:t> bir yardım alabilmiştir. Yukarıdaki tabloda dikkat edilmesi gereken nokta, üye olmadan önce Türkiye’ye yakın ekonomik gelişmişlik seviyesinde olan Yunanistan, İspanya ve Portekiz’in üye olduktan sonra aldıkları yüksek miktardaki yardımlardır. Örneğin Türkiye’nin dışarıda kaldığı bir AB’ye üye olmayı başaran Yunanistan, bir yandan arkasındaki AB itici gücü ile Türkiye’ye yakın ekonomik konumundan, bugünkü refah seviyesine ulaşırken diğer yandan uzun yıllar Türkiye’nin mali yardım almasını engellemiştir. </a:t>
            </a:r>
          </a:p>
        </p:txBody>
      </p:sp>
    </p:spTree>
    <p:extLst>
      <p:ext uri="{BB962C8B-B14F-4D97-AF65-F5344CB8AC3E}">
        <p14:creationId xmlns:p14="http://schemas.microsoft.com/office/powerpoint/2010/main" val="297021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7080" y="680310"/>
            <a:ext cx="7329840" cy="230832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a:r>
              <a:rPr lang="tr-TR" dirty="0"/>
              <a:t>Gelişmişlik seviyesi açısından AB-15’in oldukça gerisinde olan </a:t>
            </a:r>
            <a:r>
              <a:rPr lang="tr-TR" dirty="0" err="1"/>
              <a:t>MDAÜ’lerin</a:t>
            </a:r>
            <a:r>
              <a:rPr lang="tr-TR" dirty="0"/>
              <a:t> özellikle üye olduktan sonra Yapısal Fonlar kapsamında aldıkları yardımlar önemli ölçüde artmıştır. Temel hedeflerinden birisi geri kalmış bölgelerin kalkındırılarak Birliğin gelişmiş bölgelerinin refah seviyelerine ulaştırılması olan bölgesel politika açısından bu durumun doğal olduğu söylenebilir. Bu noktada üzerinde düşünülmesi gereken konu, nüfusları toplamı 75 milyon olan bu ülkelerin üyelik öncesi 1990- 2003 döneminde aldıkları yardım miktarının Türkiye’nin aldığı yardım miktarının 9 katından fazla olmasıdır</a:t>
            </a:r>
          </a:p>
        </p:txBody>
      </p:sp>
      <p:pic>
        <p:nvPicPr>
          <p:cNvPr id="3" name="Resim 2"/>
          <p:cNvPicPr>
            <a:picLocks noChangeAspect="1"/>
          </p:cNvPicPr>
          <p:nvPr/>
        </p:nvPicPr>
        <p:blipFill>
          <a:blip r:embed="rId2">
            <a:duotone>
              <a:prstClr val="black"/>
              <a:schemeClr val="accent3">
                <a:tint val="45000"/>
                <a:satMod val="400000"/>
              </a:schemeClr>
            </a:duoton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907080" y="3123590"/>
            <a:ext cx="7329839" cy="320680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4" name="Metin kutusu 3"/>
          <p:cNvSpPr txBox="1"/>
          <p:nvPr/>
        </p:nvSpPr>
        <p:spPr>
          <a:xfrm>
            <a:off x="7158835" y="6027003"/>
            <a:ext cx="1985165" cy="830997"/>
          </a:xfrm>
          <a:prstGeom prst="rect">
            <a:avLst/>
          </a:prstGeom>
          <a:noFill/>
        </p:spPr>
        <p:txBody>
          <a:bodyPr wrap="square" rtlCol="0">
            <a:spAutoFit/>
          </a:bodyPr>
          <a:lstStyle/>
          <a:p>
            <a:pPr algn="just"/>
            <a:r>
              <a:rPr lang="tr-TR" sz="800" dirty="0" smtClean="0"/>
              <a:t>Kaynak: Atak, B. 2009. Avrupa Birliğinde Yapısal Fonlar: Türkiye ile üye Ülkelerin Karşılaştırılması Üzerine Bir İnceleme. Trakya Üniversitesi Sosyal Bilimler Enstitüsü Uluslararası İlişkiler Anabilim Dalı Yüksek Lisans Tezi </a:t>
            </a:r>
            <a:endParaRPr lang="tr-TR" sz="800" dirty="0"/>
          </a:p>
        </p:txBody>
      </p:sp>
    </p:spTree>
    <p:extLst>
      <p:ext uri="{BB962C8B-B14F-4D97-AF65-F5344CB8AC3E}">
        <p14:creationId xmlns:p14="http://schemas.microsoft.com/office/powerpoint/2010/main" val="1280742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4375" y="1749245"/>
            <a:ext cx="7787955" cy="4401205"/>
          </a:xfrm>
          <a:prstGeom prst="rect">
            <a:avLst/>
          </a:prstGeom>
        </p:spPr>
        <p:txBody>
          <a:bodyPr wrap="square">
            <a:spAutoFit/>
          </a:bodyPr>
          <a:lstStyle/>
          <a:p>
            <a:pPr algn="ctr"/>
            <a:r>
              <a:rPr lang="tr-TR" sz="2000" dirty="0" smtClean="0"/>
              <a:t>	</a:t>
            </a:r>
            <a:r>
              <a:rPr lang="tr-TR" sz="2000" dirty="0" smtClean="0">
                <a:solidFill>
                  <a:srgbClr val="FF0000"/>
                </a:solidFill>
              </a:rPr>
              <a:t>Türkiye</a:t>
            </a:r>
            <a:r>
              <a:rPr lang="tr-TR" sz="2000" dirty="0">
                <a:solidFill>
                  <a:srgbClr val="FF0000"/>
                </a:solidFill>
              </a:rPr>
              <a:t>, 1963 yılında imzalanan Ankara Anlaşması’ndan 2003 yılı sonuna kadar geçen 40 yıl boyunca AB’den sağladığı 1,1 milyar </a:t>
            </a:r>
            <a:r>
              <a:rPr lang="tr-TR" sz="2000" dirty="0" err="1">
                <a:solidFill>
                  <a:srgbClr val="FF0000"/>
                </a:solidFill>
              </a:rPr>
              <a:t>Euro’luk</a:t>
            </a:r>
            <a:r>
              <a:rPr lang="tr-TR" sz="2000" dirty="0">
                <a:solidFill>
                  <a:srgbClr val="FF0000"/>
                </a:solidFill>
              </a:rPr>
              <a:t> mali yardımla, 1990 yılından itibaren mali yardım almaya başlayan ülkelerin oldukça gerisinde kalmıştır.</a:t>
            </a:r>
            <a:r>
              <a:rPr lang="tr-TR" sz="2000" dirty="0"/>
              <a:t> Bu noktada AB’nin, Sovyetler Birliği’nin dağılmasıyla birlikte serbest piyasa ekonomisine geçen bu ülkelere ve Türkiye’ye bakış açısındaki farklılık temel rol oynamıştır. AB, Sovyetler Birliği’nin dağılmasıyla beraber tüm dikkatini ve gücünü </a:t>
            </a:r>
            <a:r>
              <a:rPr lang="tr-TR" sz="2000" dirty="0" err="1"/>
              <a:t>MDAÜ’lerde</a:t>
            </a:r>
            <a:r>
              <a:rPr lang="tr-TR" sz="2000" dirty="0"/>
              <a:t> AB normlarının yerleştirilmesine vermiş ve </a:t>
            </a:r>
            <a:r>
              <a:rPr lang="tr-TR" sz="2000" dirty="0" err="1"/>
              <a:t>MDAÜ’leri</a:t>
            </a:r>
            <a:r>
              <a:rPr lang="tr-TR" sz="2000" dirty="0"/>
              <a:t> Birlik üyeliğine hazırlamak için yüksek miktarlarda mali yardım yapmaya başlamıştır. </a:t>
            </a:r>
            <a:endParaRPr lang="tr-TR" sz="2000" dirty="0" smtClean="0"/>
          </a:p>
          <a:p>
            <a:pPr algn="ctr"/>
            <a:r>
              <a:rPr lang="tr-TR" sz="2000" dirty="0" err="1" smtClean="0"/>
              <a:t>MDAÜ’lerin</a:t>
            </a:r>
            <a:r>
              <a:rPr lang="tr-TR" sz="2000" dirty="0" smtClean="0"/>
              <a:t> </a:t>
            </a:r>
            <a:r>
              <a:rPr lang="tr-TR" sz="2000" dirty="0"/>
              <a:t>aldığı yardım miktarlarında önemli artışlar olurken, Türkiye’ye yönelik yardım miktarında herhangi bir değişiklik olmamıştır. AB bu dönemde Türkiye’yi, </a:t>
            </a:r>
            <a:r>
              <a:rPr lang="tr-TR" sz="2000" dirty="0" err="1"/>
              <a:t>MDAÜ’ler</a:t>
            </a:r>
            <a:r>
              <a:rPr lang="tr-TR" sz="2000" dirty="0"/>
              <a:t> gibi “aday ülke” olarak nitelendirmemiş sadece “tam üye olabilir” ülke olarak addetmiştir (Akdemir, 2008:40).</a:t>
            </a:r>
          </a:p>
        </p:txBody>
      </p:sp>
    </p:spTree>
    <p:extLst>
      <p:ext uri="{BB962C8B-B14F-4D97-AF65-F5344CB8AC3E}">
        <p14:creationId xmlns:p14="http://schemas.microsoft.com/office/powerpoint/2010/main" val="1060989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7080" y="1749245"/>
            <a:ext cx="7329840" cy="1477328"/>
          </a:xfrm>
          <a:prstGeom prst="rect">
            <a:avLst/>
          </a:prstGeom>
        </p:spPr>
        <p:txBody>
          <a:bodyPr wrap="square">
            <a:spAutoFit/>
          </a:bodyPr>
          <a:lstStyle/>
          <a:p>
            <a:pPr algn="ctr"/>
            <a:r>
              <a:rPr lang="tr-TR" dirty="0"/>
              <a:t>Karşılaştırmalı tabloların sonuncusu Türkiye ile AB’nin son iki üyesi Bulgaristan ve Romanya arasında verilmiştir. Toplam nüfusları 30 milyon olan bu iki ülkenin aldığı yardımların toplamı üyelik sonrasında önemli oranda artarken üyelik öncesinde aldıkları yardımlar da Türkiye’nin aldığı yardım miktarının oldukça üzerindedir. </a:t>
            </a:r>
          </a:p>
        </p:txBody>
      </p:sp>
      <p:pic>
        <p:nvPicPr>
          <p:cNvPr id="3" name="Resim 2"/>
          <p:cNvPicPr>
            <a:picLocks noChangeAspect="1"/>
          </p:cNvPicPr>
          <p:nvPr/>
        </p:nvPicPr>
        <p:blipFill>
          <a:blip r:embed="rId2">
            <a:duotone>
              <a:prstClr val="black"/>
              <a:schemeClr val="accent3">
                <a:tint val="45000"/>
                <a:satMod val="400000"/>
              </a:schemeClr>
            </a:duoton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365194" y="3275361"/>
            <a:ext cx="6871725" cy="2749624"/>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4" name="Metin kutusu 3"/>
          <p:cNvSpPr txBox="1"/>
          <p:nvPr/>
        </p:nvSpPr>
        <p:spPr>
          <a:xfrm>
            <a:off x="7098941" y="6024985"/>
            <a:ext cx="1985165" cy="830997"/>
          </a:xfrm>
          <a:prstGeom prst="rect">
            <a:avLst/>
          </a:prstGeom>
          <a:noFill/>
        </p:spPr>
        <p:txBody>
          <a:bodyPr wrap="square" rtlCol="0">
            <a:spAutoFit/>
          </a:bodyPr>
          <a:lstStyle/>
          <a:p>
            <a:pPr algn="just"/>
            <a:r>
              <a:rPr lang="tr-TR" sz="800" dirty="0" smtClean="0"/>
              <a:t>Kaynak: Atak, B. 2009. Avrupa Birliğinde Yapısal Fonlar: Türkiye ile üye Ülkelerin Karşılaştırılması Üzerine Bir İnceleme. Trakya Üniversitesi Sosyal Bilimler Enstitüsü Uluslararası İlişkiler Anabilim Dalı Yüksek Lisans Tezi </a:t>
            </a:r>
            <a:endParaRPr lang="tr-TR" sz="800" dirty="0"/>
          </a:p>
        </p:txBody>
      </p:sp>
    </p:spTree>
    <p:extLst>
      <p:ext uri="{BB962C8B-B14F-4D97-AF65-F5344CB8AC3E}">
        <p14:creationId xmlns:p14="http://schemas.microsoft.com/office/powerpoint/2010/main" val="950167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1800</TotalTime>
  <Words>593</Words>
  <Application>Microsoft Office PowerPoint</Application>
  <PresentationFormat>Ekran Gösterisi (4:3)</PresentationFormat>
  <Paragraphs>85</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Arial Black</vt:lpstr>
      <vt:lpstr>Calibri</vt:lpstr>
      <vt:lpstr>Times New Roman</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HSE</cp:lastModifiedBy>
  <cp:revision>56</cp:revision>
  <dcterms:created xsi:type="dcterms:W3CDTF">2013-08-21T19:17:07Z</dcterms:created>
  <dcterms:modified xsi:type="dcterms:W3CDTF">2017-12-13T07:11:45Z</dcterms:modified>
</cp:coreProperties>
</file>