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19"/>
  </p:notesMasterIdLst>
  <p:sldIdLst>
    <p:sldId id="256" r:id="rId2"/>
    <p:sldId id="257" r:id="rId3"/>
    <p:sldId id="258" r:id="rId4"/>
    <p:sldId id="273" r:id="rId5"/>
    <p:sldId id="260" r:id="rId6"/>
    <p:sldId id="274" r:id="rId7"/>
    <p:sldId id="275" r:id="rId8"/>
    <p:sldId id="264" r:id="rId9"/>
    <p:sldId id="262" r:id="rId10"/>
    <p:sldId id="263" r:id="rId11"/>
    <p:sldId id="266" r:id="rId12"/>
    <p:sldId id="268" r:id="rId13"/>
    <p:sldId id="270" r:id="rId14"/>
    <p:sldId id="271" r:id="rId15"/>
    <p:sldId id="272" r:id="rId16"/>
    <p:sldId id="265" r:id="rId17"/>
    <p:sldId id="26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3C70D-F739-453F-AA47-EA4F12539E88}" type="datetimeFigureOut">
              <a:rPr lang="tr-TR" smtClean="0"/>
              <a:t>8.12.2023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EBEAA-3BF8-4ED4-9A61-2367FD66EF1C}" type="slidenum">
              <a:rPr lang="tr-TR" smtClean="0"/>
              <a:t>‹#›</a:t>
            </a:fld>
            <a:endParaRPr lang="tr-TR"/>
          </a:p>
        </p:txBody>
      </p:sp>
    </p:spTree>
    <p:extLst>
      <p:ext uri="{BB962C8B-B14F-4D97-AF65-F5344CB8AC3E}">
        <p14:creationId xmlns:p14="http://schemas.microsoft.com/office/powerpoint/2010/main" val="260951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F6EBEAA-3BF8-4ED4-9A61-2367FD66EF1C}" type="slidenum">
              <a:rPr lang="tr-TR" smtClean="0"/>
              <a:t>1</a:t>
            </a:fld>
            <a:endParaRPr lang="tr-TR"/>
          </a:p>
        </p:txBody>
      </p:sp>
    </p:spTree>
    <p:extLst>
      <p:ext uri="{BB962C8B-B14F-4D97-AF65-F5344CB8AC3E}">
        <p14:creationId xmlns:p14="http://schemas.microsoft.com/office/powerpoint/2010/main" val="10709346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EE0CBC0-76B1-4CCF-B3DC-E52FA3C41764}" type="datetimeFigureOut">
              <a:rPr lang="tr-TR" smtClean="0"/>
              <a:pPr/>
              <a:t>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3A4306B-26ED-4BC0-9777-5147502CD613}" type="slidenum">
              <a:rPr lang="tr-TR" smtClean="0"/>
              <a:pPr/>
              <a:t>‹#›</a:t>
            </a:fld>
            <a:endParaRPr lang="tr-TR"/>
          </a:p>
        </p:txBody>
      </p:sp>
    </p:spTree>
    <p:extLst>
      <p:ext uri="{BB962C8B-B14F-4D97-AF65-F5344CB8AC3E}">
        <p14:creationId xmlns:p14="http://schemas.microsoft.com/office/powerpoint/2010/main" val="264112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E0CBC0-76B1-4CCF-B3DC-E52FA3C41764}" type="datetimeFigureOut">
              <a:rPr lang="tr-TR" smtClean="0"/>
              <a:pPr/>
              <a:t>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387569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E0CBC0-76B1-4CCF-B3DC-E52FA3C41764}" type="datetimeFigureOut">
              <a:rPr lang="tr-TR" smtClean="0"/>
              <a:pPr/>
              <a:t>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211150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EE0CBC0-76B1-4CCF-B3DC-E52FA3C41764}" type="datetimeFigureOut">
              <a:rPr lang="tr-TR" smtClean="0"/>
              <a:pPr/>
              <a:t>8.12.2023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143218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5EE0CBC0-76B1-4CCF-B3DC-E52FA3C41764}" type="datetimeFigureOut">
              <a:rPr lang="tr-TR" smtClean="0"/>
              <a:pPr/>
              <a:t>8.12.2023</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3A4306B-26ED-4BC0-9777-5147502CD613}" type="slidenum">
              <a:rPr lang="tr-TR" smtClean="0"/>
              <a:pPr/>
              <a:t>‹#›</a:t>
            </a:fld>
            <a:endParaRPr lang="tr-TR"/>
          </a:p>
        </p:txBody>
      </p:sp>
    </p:spTree>
    <p:extLst>
      <p:ext uri="{BB962C8B-B14F-4D97-AF65-F5344CB8AC3E}">
        <p14:creationId xmlns:p14="http://schemas.microsoft.com/office/powerpoint/2010/main" val="138725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EE0CBC0-76B1-4CCF-B3DC-E52FA3C41764}" type="datetimeFigureOut">
              <a:rPr lang="tr-TR" smtClean="0"/>
              <a:pPr/>
              <a:t>8.12.2023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212131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EE0CBC0-76B1-4CCF-B3DC-E52FA3C41764}" type="datetimeFigureOut">
              <a:rPr lang="tr-TR" smtClean="0"/>
              <a:pPr/>
              <a:t>8.12.2023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336784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EE0CBC0-76B1-4CCF-B3DC-E52FA3C41764}" type="datetimeFigureOut">
              <a:rPr lang="tr-TR" smtClean="0"/>
              <a:pPr/>
              <a:t>8.12.2023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412646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0CBC0-76B1-4CCF-B3DC-E52FA3C41764}" type="datetimeFigureOut">
              <a:rPr lang="tr-TR" smtClean="0"/>
              <a:pPr/>
              <a:t>8.12.2023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219189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EE0CBC0-76B1-4CCF-B3DC-E52FA3C41764}" type="datetimeFigureOut">
              <a:rPr lang="tr-TR" smtClean="0"/>
              <a:pPr/>
              <a:t>8.12.2023</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228970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5EE0CBC0-76B1-4CCF-B3DC-E52FA3C41764}" type="datetimeFigureOut">
              <a:rPr lang="tr-TR" smtClean="0"/>
              <a:pPr/>
              <a:t>8.12.2023</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3A4306B-26ED-4BC0-9777-5147502CD613}" type="slidenum">
              <a:rPr lang="tr-TR" smtClean="0"/>
              <a:pPr/>
              <a:t>‹#›</a:t>
            </a:fld>
            <a:endParaRPr lang="tr-TR"/>
          </a:p>
        </p:txBody>
      </p:sp>
    </p:spTree>
    <p:extLst>
      <p:ext uri="{BB962C8B-B14F-4D97-AF65-F5344CB8AC3E}">
        <p14:creationId xmlns:p14="http://schemas.microsoft.com/office/powerpoint/2010/main" val="233203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EE0CBC0-76B1-4CCF-B3DC-E52FA3C41764}" type="datetimeFigureOut">
              <a:rPr lang="tr-TR" smtClean="0"/>
              <a:pPr/>
              <a:t>8.12.2023</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3A4306B-26ED-4BC0-9777-5147502CD613}" type="slidenum">
              <a:rPr lang="tr-TR" smtClean="0"/>
              <a:pPr/>
              <a:t>‹#›</a:t>
            </a:fld>
            <a:endParaRPr lang="tr-TR"/>
          </a:p>
        </p:txBody>
      </p:sp>
    </p:spTree>
    <p:extLst>
      <p:ext uri="{BB962C8B-B14F-4D97-AF65-F5344CB8AC3E}">
        <p14:creationId xmlns:p14="http://schemas.microsoft.com/office/powerpoint/2010/main" val="95471512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rezi.com/flnjpt-j0dea/turkiyede-tarim-sektorunun-swot-analiz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ayjuhanafoundation.org/blog/the-links-between-health-agriculture-and-sustainability-of-urban-rural-environment-system-in-indian-megaciti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searchgate.net/publication/270572893_Economic_analysis_of_commercial_organic_and_conventional_vegetable_farming_in_Kathmandu_Valley/figures?lo=1"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pturkiye.com/swot-analizi.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lideplayer.biz.tr/slide/194186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shade val="40000"/>
                <a:satMod val="150000"/>
              </a:schemeClr>
            </a:gs>
            <a:gs pos="3000">
              <a:schemeClr val="bg2">
                <a:shade val="60000"/>
                <a:satMod val="150000"/>
              </a:schemeClr>
            </a:gs>
            <a:gs pos="100000">
              <a:schemeClr val="bg2">
                <a:tint val="83000"/>
                <a:satMod val="200000"/>
              </a:schemeClr>
            </a:gs>
          </a:gsLst>
          <a:lin ang="13000000" scaled="0"/>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529840" y="1405376"/>
            <a:ext cx="10668000" cy="2387600"/>
          </a:xfrm>
        </p:spPr>
        <p:txBody>
          <a:bodyPr>
            <a:normAutofit/>
          </a:bodyPr>
          <a:lstStyle/>
          <a:p>
            <a:r>
              <a:rPr lang="tr-TR" sz="3600" dirty="0"/>
              <a:t>ZTO440 PROJE HAZIRLAMA VE DEĞERLENDİRME</a:t>
            </a:r>
          </a:p>
        </p:txBody>
      </p:sp>
      <p:sp>
        <p:nvSpPr>
          <p:cNvPr id="3" name="Alt Başlık 2"/>
          <p:cNvSpPr>
            <a:spLocks noGrp="1"/>
          </p:cNvSpPr>
          <p:nvPr>
            <p:ph type="subTitle" idx="1"/>
          </p:nvPr>
        </p:nvSpPr>
        <p:spPr>
          <a:xfrm>
            <a:off x="640597" y="3200786"/>
            <a:ext cx="11220773" cy="1752600"/>
          </a:xfrm>
        </p:spPr>
        <p:txBody>
          <a:bodyPr>
            <a:normAutofit fontScale="85000" lnSpcReduction="20000"/>
          </a:bodyPr>
          <a:lstStyle/>
          <a:p>
            <a:pPr algn="ctr"/>
            <a:r>
              <a:rPr lang="tr-TR" sz="3000" dirty="0"/>
              <a:t>Doç. Dr. SELEN DEVİREN SAYGIN</a:t>
            </a:r>
          </a:p>
          <a:p>
            <a:pPr algn="ctr"/>
            <a:r>
              <a:rPr lang="tr-TR" sz="3000" dirty="0"/>
              <a:t>Ankara Üniversitesi</a:t>
            </a:r>
          </a:p>
          <a:p>
            <a:pPr algn="ctr"/>
            <a:r>
              <a:rPr lang="tr-TR" sz="3000" dirty="0"/>
              <a:t> Ziraat Fakültesi</a:t>
            </a:r>
          </a:p>
          <a:p>
            <a:pPr algn="ctr"/>
            <a:r>
              <a:rPr lang="tr-TR" sz="3000" dirty="0"/>
              <a:t> Toprak Bilimi ve Bitki Besleme Bölümü</a:t>
            </a:r>
          </a:p>
          <a:p>
            <a:pPr algn="ctr"/>
            <a:endParaRPr lang="tr-TR" sz="3000" dirty="0"/>
          </a:p>
          <a:p>
            <a:pPr algn="ctr"/>
            <a:endParaRPr lang="tr-TR" sz="3000" dirty="0"/>
          </a:p>
        </p:txBody>
      </p:sp>
      <p:sp>
        <p:nvSpPr>
          <p:cNvPr id="4" name="3 Dikdörtgen"/>
          <p:cNvSpPr/>
          <p:nvPr/>
        </p:nvSpPr>
        <p:spPr>
          <a:xfrm>
            <a:off x="3202984" y="5275597"/>
            <a:ext cx="6096000" cy="830997"/>
          </a:xfrm>
          <a:prstGeom prst="rect">
            <a:avLst/>
          </a:prstGeom>
        </p:spPr>
        <p:txBody>
          <a:bodyPr>
            <a:spAutoFit/>
          </a:bodyPr>
          <a:lstStyle/>
          <a:p>
            <a:pPr algn="ctr"/>
            <a:r>
              <a:rPr lang="tr-TR" sz="2400" dirty="0"/>
              <a:t>Ankara</a:t>
            </a:r>
          </a:p>
          <a:p>
            <a:pPr algn="ctr"/>
            <a:r>
              <a:rPr lang="tr-TR" sz="2400" dirty="0"/>
              <a:t>2023</a:t>
            </a:r>
          </a:p>
        </p:txBody>
      </p:sp>
    </p:spTree>
    <p:extLst>
      <p:ext uri="{BB962C8B-B14F-4D97-AF65-F5344CB8AC3E}">
        <p14:creationId xmlns:p14="http://schemas.microsoft.com/office/powerpoint/2010/main" val="319560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16200000">
            <a:off x="-1936751" y="2418211"/>
            <a:ext cx="5156200" cy="886460"/>
          </a:xfrm>
        </p:spPr>
        <p:txBody>
          <a:bodyPr>
            <a:normAutofit/>
          </a:bodyPr>
          <a:lstStyle/>
          <a:p>
            <a:r>
              <a:rPr lang="tr-TR" sz="3400" dirty="0"/>
              <a:t>Örnek SWOT (GZTF) analizi</a:t>
            </a:r>
          </a:p>
        </p:txBody>
      </p:sp>
      <p:sp>
        <p:nvSpPr>
          <p:cNvPr id="5" name="4 Metin kutusu"/>
          <p:cNvSpPr txBox="1"/>
          <p:nvPr/>
        </p:nvSpPr>
        <p:spPr>
          <a:xfrm>
            <a:off x="3461710" y="187234"/>
            <a:ext cx="5313249" cy="584775"/>
          </a:xfrm>
          <a:prstGeom prst="rect">
            <a:avLst/>
          </a:prstGeom>
          <a:noFill/>
        </p:spPr>
        <p:txBody>
          <a:bodyPr wrap="none" rtlCol="0">
            <a:spAutoFit/>
          </a:bodyPr>
          <a:lstStyle/>
          <a:p>
            <a:pPr algn="ctr"/>
            <a:r>
              <a:rPr lang="tr-TR" sz="3200" dirty="0">
                <a:latin typeface="+mj-lt"/>
              </a:rPr>
              <a:t>TARIMININ ÜLKEMİZDEKİ GELECEĞİ?</a:t>
            </a:r>
          </a:p>
        </p:txBody>
      </p:sp>
      <p:graphicFrame>
        <p:nvGraphicFramePr>
          <p:cNvPr id="6" name="5 Tablo"/>
          <p:cNvGraphicFramePr>
            <a:graphicFrameLocks noGrp="1"/>
          </p:cNvGraphicFramePr>
          <p:nvPr>
            <p:extLst>
              <p:ext uri="{D42A27DB-BD31-4B8C-83A1-F6EECF244321}">
                <p14:modId xmlns:p14="http://schemas.microsoft.com/office/powerpoint/2010/main" val="2076039972"/>
              </p:ext>
            </p:extLst>
          </p:nvPr>
        </p:nvGraphicFramePr>
        <p:xfrm>
          <a:off x="1084581" y="887306"/>
          <a:ext cx="10909300" cy="5394960"/>
        </p:xfrm>
        <a:graphic>
          <a:graphicData uri="http://schemas.openxmlformats.org/drawingml/2006/table">
            <a:tbl>
              <a:tblPr firstRow="1" bandRow="1">
                <a:tableStyleId>{5C22544A-7EE6-4342-B048-85BDC9FD1C3A}</a:tableStyleId>
              </a:tblPr>
              <a:tblGrid>
                <a:gridCol w="5454650">
                  <a:extLst>
                    <a:ext uri="{9D8B030D-6E8A-4147-A177-3AD203B41FA5}">
                      <a16:colId xmlns:a16="http://schemas.microsoft.com/office/drawing/2014/main" val="20000"/>
                    </a:ext>
                  </a:extLst>
                </a:gridCol>
                <a:gridCol w="5454650">
                  <a:extLst>
                    <a:ext uri="{9D8B030D-6E8A-4147-A177-3AD203B41FA5}">
                      <a16:colId xmlns:a16="http://schemas.microsoft.com/office/drawing/2014/main" val="20001"/>
                    </a:ext>
                  </a:extLst>
                </a:gridCol>
              </a:tblGrid>
              <a:tr h="370840">
                <a:tc>
                  <a:txBody>
                    <a:bodyPr/>
                    <a:lstStyle/>
                    <a:p>
                      <a:r>
                        <a:rPr lang="tr-TR" dirty="0"/>
                        <a:t>GÜÇLÜ YÖNLER</a:t>
                      </a:r>
                    </a:p>
                    <a:p>
                      <a:endParaRPr lang="tr-TR" dirty="0"/>
                    </a:p>
                    <a:p>
                      <a:r>
                        <a:rPr lang="tr-TR" dirty="0"/>
                        <a:t>Tarımın devlet</a:t>
                      </a:r>
                      <a:r>
                        <a:rPr lang="tr-TR" baseline="0" dirty="0"/>
                        <a:t> düzeyinde güçlü teşkilat yapısı </a:t>
                      </a:r>
                    </a:p>
                    <a:p>
                      <a:r>
                        <a:rPr lang="tr-TR" baseline="0" dirty="0"/>
                        <a:t>Geniş tarım alanlarının varlığı</a:t>
                      </a:r>
                    </a:p>
                    <a:p>
                      <a:r>
                        <a:rPr lang="tr-TR" baseline="0" dirty="0"/>
                        <a:t>İklim ve coğrafi konum itibariyle yüksek tarımsal üretim potansiyeli…</a:t>
                      </a:r>
                      <a:endParaRPr lang="tr-TR" dirty="0"/>
                    </a:p>
                  </a:txBody>
                  <a:tcPr/>
                </a:tc>
                <a:tc>
                  <a:txBody>
                    <a:bodyPr/>
                    <a:lstStyle/>
                    <a:p>
                      <a:r>
                        <a:rPr lang="tr-TR" dirty="0"/>
                        <a:t>ZAYIF YÖNLER</a:t>
                      </a:r>
                    </a:p>
                    <a:p>
                      <a:r>
                        <a:rPr lang="tr-TR" dirty="0"/>
                        <a:t>Aile</a:t>
                      </a:r>
                      <a:r>
                        <a:rPr lang="tr-TR" baseline="0" dirty="0"/>
                        <a:t> çiftçiliğinin yaygınlığı, küçük ve parçalı arazilerde tarımsal üretimin yaygın olması</a:t>
                      </a:r>
                    </a:p>
                    <a:p>
                      <a:r>
                        <a:rPr lang="tr-TR" baseline="0" dirty="0"/>
                        <a:t>Çiftçilerin gelir düzeylerin azlığı sebebiyle göç oranlarının yüksek olması</a:t>
                      </a:r>
                    </a:p>
                    <a:p>
                      <a:r>
                        <a:rPr lang="tr-TR" baseline="0" dirty="0"/>
                        <a:t>Ar-</a:t>
                      </a:r>
                      <a:r>
                        <a:rPr lang="tr-TR" baseline="0" dirty="0" err="1"/>
                        <a:t>ge</a:t>
                      </a:r>
                      <a:r>
                        <a:rPr lang="tr-TR" baseline="0" dirty="0"/>
                        <a:t> çalışmalarının yetersizliği</a:t>
                      </a:r>
                    </a:p>
                    <a:p>
                      <a:r>
                        <a:rPr lang="tr-TR" baseline="0" dirty="0"/>
                        <a:t>İklim değişikliği ile mücadelede tarım sektörüne yetersiz kaynak aktarımı…</a:t>
                      </a:r>
                    </a:p>
                    <a:p>
                      <a:endParaRPr lang="tr-TR" baseline="0" dirty="0"/>
                    </a:p>
                  </a:txBody>
                  <a:tcPr/>
                </a:tc>
                <a:extLst>
                  <a:ext uri="{0D108BD9-81ED-4DB2-BD59-A6C34878D82A}">
                    <a16:rowId xmlns:a16="http://schemas.microsoft.com/office/drawing/2014/main" val="10000"/>
                  </a:ext>
                </a:extLst>
              </a:tr>
              <a:tr h="370840">
                <a:tc>
                  <a:txBody>
                    <a:bodyPr/>
                    <a:lstStyle/>
                    <a:p>
                      <a:r>
                        <a:rPr lang="tr-TR" dirty="0"/>
                        <a:t>FIRSATLAR</a:t>
                      </a:r>
                    </a:p>
                    <a:p>
                      <a:endParaRPr lang="tr-TR" dirty="0"/>
                    </a:p>
                    <a:p>
                      <a:r>
                        <a:rPr lang="tr-TR" dirty="0"/>
                        <a:t>Ekonomik olarak sulamaya açılabilecek arazi varlığı</a:t>
                      </a:r>
                    </a:p>
                    <a:p>
                      <a:r>
                        <a:rPr lang="tr-TR" dirty="0"/>
                        <a:t>Uluslar arası kaynak ve fonların</a:t>
                      </a:r>
                      <a:r>
                        <a:rPr lang="tr-TR" baseline="0" dirty="0"/>
                        <a:t> varlığı…</a:t>
                      </a:r>
                      <a:endParaRPr lang="tr-TR" dirty="0"/>
                    </a:p>
                    <a:p>
                      <a:endParaRPr lang="tr-TR" dirty="0"/>
                    </a:p>
                  </a:txBody>
                  <a:tcPr/>
                </a:tc>
                <a:tc>
                  <a:txBody>
                    <a:bodyPr/>
                    <a:lstStyle/>
                    <a:p>
                      <a:r>
                        <a:rPr lang="tr-TR" dirty="0"/>
                        <a:t>TEHDİTLER</a:t>
                      </a:r>
                    </a:p>
                    <a:p>
                      <a:endParaRPr lang="tr-TR" dirty="0"/>
                    </a:p>
                    <a:p>
                      <a:r>
                        <a:rPr lang="tr-TR" dirty="0"/>
                        <a:t>Çiftçi</a:t>
                      </a:r>
                      <a:r>
                        <a:rPr lang="tr-TR" baseline="0" dirty="0"/>
                        <a:t> nüfusunun yaşlanması, gençlerin tarımdaki işsizlik sebebiyle göç etme eğilimleri</a:t>
                      </a:r>
                    </a:p>
                    <a:p>
                      <a:r>
                        <a:rPr lang="tr-TR" baseline="0" dirty="0"/>
                        <a:t>İklim değişikliği ve kuraklık</a:t>
                      </a:r>
                    </a:p>
                    <a:p>
                      <a:r>
                        <a:rPr lang="tr-TR" baseline="0" dirty="0"/>
                        <a:t>Arazilerin miras yoluyla ekonomik olarak yönetilebilir büyüklüklerini kaybetmesi sonucu terk edilmeleri</a:t>
                      </a:r>
                    </a:p>
                    <a:p>
                      <a:r>
                        <a:rPr lang="tr-TR" baseline="0" dirty="0"/>
                        <a:t>Yapılaşma baskısı…</a:t>
                      </a:r>
                    </a:p>
                    <a:p>
                      <a:endParaRPr lang="tr-TR" dirty="0"/>
                    </a:p>
                  </a:txBody>
                  <a:tcPr/>
                </a:tc>
                <a:extLst>
                  <a:ext uri="{0D108BD9-81ED-4DB2-BD59-A6C34878D82A}">
                    <a16:rowId xmlns:a16="http://schemas.microsoft.com/office/drawing/2014/main" val="10001"/>
                  </a:ext>
                </a:extLst>
              </a:tr>
            </a:tbl>
          </a:graphicData>
        </a:graphic>
      </p:graphicFrame>
      <p:sp>
        <p:nvSpPr>
          <p:cNvPr id="7" name="6 Dikdörtgen"/>
          <p:cNvSpPr/>
          <p:nvPr/>
        </p:nvSpPr>
        <p:spPr>
          <a:xfrm>
            <a:off x="198119" y="6318673"/>
            <a:ext cx="9464040" cy="369332"/>
          </a:xfrm>
          <a:prstGeom prst="rect">
            <a:avLst/>
          </a:prstGeom>
        </p:spPr>
        <p:txBody>
          <a:bodyPr wrap="square">
            <a:spAutoFit/>
          </a:bodyPr>
          <a:lstStyle/>
          <a:p>
            <a:r>
              <a:rPr lang="tr-TR" dirty="0">
                <a:hlinkClick r:id="rId2"/>
              </a:rPr>
              <a:t>Kaynak: https://prezi.com/flnjpt-j0dea/turkiyede-tarim-sektorunun-swot-analizi/</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D9C4670-9949-4AEB-9584-F005801B2D4F}"/>
              </a:ext>
            </a:extLst>
          </p:cNvPr>
          <p:cNvPicPr>
            <a:picLocks noChangeAspect="1"/>
          </p:cNvPicPr>
          <p:nvPr/>
        </p:nvPicPr>
        <p:blipFill rotWithShape="1">
          <a:blip r:embed="rId2"/>
          <a:srcRect l="36876" t="24876" r="11999" b="13093"/>
          <a:stretch/>
        </p:blipFill>
        <p:spPr>
          <a:xfrm>
            <a:off x="1885070" y="1088123"/>
            <a:ext cx="8138160" cy="5551458"/>
          </a:xfrm>
          <a:prstGeom prst="rect">
            <a:avLst/>
          </a:prstGeom>
        </p:spPr>
      </p:pic>
      <p:sp>
        <p:nvSpPr>
          <p:cNvPr id="5" name="Dikdörtgen 4">
            <a:extLst>
              <a:ext uri="{FF2B5EF4-FFF2-40B4-BE49-F238E27FC236}">
                <a16:creationId xmlns:a16="http://schemas.microsoft.com/office/drawing/2014/main" id="{8952211D-6A99-4997-B7EF-C6E9688A664E}"/>
              </a:ext>
            </a:extLst>
          </p:cNvPr>
          <p:cNvSpPr/>
          <p:nvPr/>
        </p:nvSpPr>
        <p:spPr>
          <a:xfrm>
            <a:off x="0" y="103554"/>
            <a:ext cx="11414760" cy="830997"/>
          </a:xfrm>
          <a:prstGeom prst="rect">
            <a:avLst/>
          </a:prstGeom>
        </p:spPr>
        <p:txBody>
          <a:bodyPr wrap="square">
            <a:spAutoFit/>
          </a:bodyPr>
          <a:lstStyle/>
          <a:p>
            <a:pPr algn="ctr"/>
            <a:r>
              <a:rPr lang="tr-TR" sz="2400" b="1" dirty="0"/>
              <a:t>Hatay İlinde Süt ve Süt Ürünleri Üreten İşletmelerin GZFT Analizi İle Değerlendirilmesi</a:t>
            </a:r>
          </a:p>
        </p:txBody>
      </p:sp>
      <p:sp>
        <p:nvSpPr>
          <p:cNvPr id="6" name="Dikdörtgen 5">
            <a:extLst>
              <a:ext uri="{FF2B5EF4-FFF2-40B4-BE49-F238E27FC236}">
                <a16:creationId xmlns:a16="http://schemas.microsoft.com/office/drawing/2014/main" id="{2AE21D51-2538-4BFC-A153-A7152F73791B}"/>
              </a:ext>
            </a:extLst>
          </p:cNvPr>
          <p:cNvSpPr/>
          <p:nvPr/>
        </p:nvSpPr>
        <p:spPr>
          <a:xfrm>
            <a:off x="0" y="6211669"/>
            <a:ext cx="11567160" cy="646331"/>
          </a:xfrm>
          <a:prstGeom prst="rect">
            <a:avLst/>
          </a:prstGeom>
        </p:spPr>
        <p:txBody>
          <a:bodyPr wrap="square">
            <a:spAutoFit/>
          </a:bodyPr>
          <a:lstStyle/>
          <a:p>
            <a:r>
              <a:rPr lang="tr-TR" dirty="0">
                <a:solidFill>
                  <a:srgbClr val="222222"/>
                </a:solidFill>
                <a:latin typeface="Arial" panose="020B0604020202020204" pitchFamily="34" charset="0"/>
              </a:rPr>
              <a:t>KÜÇÜK, R., &amp; TAPKI, N. (2020). Hatay İlinde Süt ve Süt Ürünleri Üreten İşletmelerin GZFT Analizi İle Değerlendirilmesi. </a:t>
            </a:r>
            <a:r>
              <a:rPr lang="tr-TR" i="1" dirty="0">
                <a:solidFill>
                  <a:srgbClr val="222222"/>
                </a:solidFill>
                <a:latin typeface="Arial" panose="020B0604020202020204" pitchFamily="34" charset="0"/>
              </a:rPr>
              <a:t>Hayvan Bilimi ve Ürünleri Dergisi</a:t>
            </a:r>
            <a:r>
              <a:rPr lang="tr-TR" dirty="0">
                <a:solidFill>
                  <a:srgbClr val="222222"/>
                </a:solidFill>
                <a:latin typeface="Arial" panose="020B0604020202020204" pitchFamily="34" charset="0"/>
              </a:rPr>
              <a:t>, </a:t>
            </a:r>
            <a:r>
              <a:rPr lang="tr-TR" i="1" dirty="0">
                <a:solidFill>
                  <a:srgbClr val="222222"/>
                </a:solidFill>
                <a:latin typeface="Arial" panose="020B0604020202020204" pitchFamily="34" charset="0"/>
              </a:rPr>
              <a:t>3</a:t>
            </a:r>
            <a:r>
              <a:rPr lang="tr-TR" dirty="0">
                <a:solidFill>
                  <a:srgbClr val="222222"/>
                </a:solidFill>
                <a:latin typeface="Arial" panose="020B0604020202020204" pitchFamily="34" charset="0"/>
              </a:rPr>
              <a:t>(2), 134-142.</a:t>
            </a:r>
            <a:endParaRPr lang="tr-TR" dirty="0"/>
          </a:p>
        </p:txBody>
      </p:sp>
    </p:spTree>
    <p:extLst>
      <p:ext uri="{BB962C8B-B14F-4D97-AF65-F5344CB8AC3E}">
        <p14:creationId xmlns:p14="http://schemas.microsoft.com/office/powerpoint/2010/main" val="93053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108" y="6430983"/>
            <a:ext cx="12011891" cy="307777"/>
          </a:xfrm>
          <a:prstGeom prst="rect">
            <a:avLst/>
          </a:prstGeom>
        </p:spPr>
        <p:txBody>
          <a:bodyPr wrap="square">
            <a:spAutoFit/>
          </a:bodyPr>
          <a:lstStyle/>
          <a:p>
            <a:r>
              <a:rPr lang="en-US" sz="1400" dirty="0">
                <a:hlinkClick r:id="rId2"/>
              </a:rPr>
              <a:t>https://tayjuhanafoundation.org/blog/the-links-between-health-agriculture-and-sustainability-of-urban-rural-environment-system-in-indian-megacities/</a:t>
            </a:r>
            <a:endParaRPr lang="en-US" sz="1400" dirty="0"/>
          </a:p>
        </p:txBody>
      </p:sp>
      <p:sp>
        <p:nvSpPr>
          <p:cNvPr id="5" name="TextBox 4"/>
          <p:cNvSpPr txBox="1"/>
          <p:nvPr/>
        </p:nvSpPr>
        <p:spPr>
          <a:xfrm>
            <a:off x="1579420" y="874768"/>
            <a:ext cx="1981198" cy="5632311"/>
          </a:xfrm>
          <a:prstGeom prst="rect">
            <a:avLst/>
          </a:prstGeom>
          <a:solidFill>
            <a:srgbClr val="F4B39B"/>
          </a:solidFill>
        </p:spPr>
        <p:txBody>
          <a:bodyPr wrap="square" rtlCol="0">
            <a:spAutoFit/>
          </a:bodyPr>
          <a:lstStyle/>
          <a:p>
            <a:r>
              <a:rPr lang="tr-TR" sz="2400" b="1" u="sng" dirty="0"/>
              <a:t>Güçlü yönler</a:t>
            </a:r>
          </a:p>
          <a:p>
            <a:r>
              <a:rPr lang="tr-TR" sz="2400" dirty="0"/>
              <a:t>Ulaşım kolaylığı</a:t>
            </a:r>
          </a:p>
          <a:p>
            <a:r>
              <a:rPr lang="tr-TR" sz="2400" dirty="0"/>
              <a:t>Sebze tarımı için yüksek potansiyel</a:t>
            </a:r>
          </a:p>
          <a:p>
            <a:r>
              <a:rPr lang="tr-TR" sz="2400" dirty="0"/>
              <a:t>Çiftlik dışı çeşitliliği arttırma ve yeni gelir kapısı</a:t>
            </a:r>
          </a:p>
          <a:p>
            <a:r>
              <a:rPr lang="tr-TR" sz="2400" dirty="0"/>
              <a:t>Daha iyi marketting imkanları</a:t>
            </a:r>
            <a:endParaRPr lang="en-US" sz="2400" dirty="0"/>
          </a:p>
        </p:txBody>
      </p:sp>
      <p:sp>
        <p:nvSpPr>
          <p:cNvPr id="6" name="TextBox 5"/>
          <p:cNvSpPr txBox="1"/>
          <p:nvPr/>
        </p:nvSpPr>
        <p:spPr>
          <a:xfrm>
            <a:off x="1848129" y="68052"/>
            <a:ext cx="7711507" cy="461665"/>
          </a:xfrm>
          <a:prstGeom prst="rect">
            <a:avLst/>
          </a:prstGeom>
          <a:solidFill>
            <a:schemeClr val="tx1"/>
          </a:solidFill>
        </p:spPr>
        <p:txBody>
          <a:bodyPr wrap="square" rtlCol="0">
            <a:spAutoFit/>
          </a:bodyPr>
          <a:lstStyle/>
          <a:p>
            <a:pPr algn="ctr"/>
            <a:r>
              <a:rPr lang="tr-TR" sz="2400" b="1" dirty="0">
                <a:solidFill>
                  <a:schemeClr val="bg1"/>
                </a:solidFill>
              </a:rPr>
              <a:t>Kentsel tarım için SWOT analizi</a:t>
            </a:r>
            <a:endParaRPr lang="en-US" sz="2400" b="1" dirty="0">
              <a:solidFill>
                <a:schemeClr val="bg1"/>
              </a:solidFill>
            </a:endParaRPr>
          </a:p>
        </p:txBody>
      </p:sp>
      <p:sp>
        <p:nvSpPr>
          <p:cNvPr id="8" name="TextBox 7"/>
          <p:cNvSpPr txBox="1"/>
          <p:nvPr/>
        </p:nvSpPr>
        <p:spPr>
          <a:xfrm>
            <a:off x="3792972" y="1013318"/>
            <a:ext cx="2109063" cy="5293757"/>
          </a:xfrm>
          <a:prstGeom prst="rect">
            <a:avLst/>
          </a:prstGeom>
          <a:solidFill>
            <a:srgbClr val="BDB5B6"/>
          </a:solidFill>
        </p:spPr>
        <p:txBody>
          <a:bodyPr wrap="square" rtlCol="0">
            <a:spAutoFit/>
          </a:bodyPr>
          <a:lstStyle/>
          <a:p>
            <a:r>
              <a:rPr lang="tr-TR" sz="2600" b="1" u="sng" dirty="0"/>
              <a:t>Zayıf yönler</a:t>
            </a:r>
          </a:p>
          <a:p>
            <a:r>
              <a:rPr lang="tr-TR" sz="2600" dirty="0"/>
              <a:t>Alan yetersizliği</a:t>
            </a:r>
          </a:p>
          <a:p>
            <a:r>
              <a:rPr lang="tr-TR" sz="2600" dirty="0"/>
              <a:t>Düşük ürün miktarları</a:t>
            </a:r>
          </a:p>
          <a:p>
            <a:r>
              <a:rPr lang="tr-TR" sz="2600" dirty="0"/>
              <a:t>Tarımsal zaralılarla mücadelede bilgi eksikliği</a:t>
            </a:r>
          </a:p>
          <a:p>
            <a:r>
              <a:rPr lang="tr-TR" sz="2600" dirty="0"/>
              <a:t>Yetersiz su erişimi </a:t>
            </a:r>
            <a:endParaRPr lang="en-US" sz="2600" dirty="0"/>
          </a:p>
        </p:txBody>
      </p:sp>
      <p:sp>
        <p:nvSpPr>
          <p:cNvPr id="9" name="TextBox 8"/>
          <p:cNvSpPr txBox="1"/>
          <p:nvPr/>
        </p:nvSpPr>
        <p:spPr>
          <a:xfrm>
            <a:off x="6078393" y="1070670"/>
            <a:ext cx="2081934" cy="5293757"/>
          </a:xfrm>
          <a:prstGeom prst="rect">
            <a:avLst/>
          </a:prstGeom>
          <a:solidFill>
            <a:srgbClr val="F4B39B"/>
          </a:solidFill>
        </p:spPr>
        <p:txBody>
          <a:bodyPr wrap="square" rtlCol="0">
            <a:spAutoFit/>
          </a:bodyPr>
          <a:lstStyle/>
          <a:p>
            <a:r>
              <a:rPr lang="tr-TR" sz="2600" b="1" u="sng" dirty="0"/>
              <a:t>Fırsatlar</a:t>
            </a:r>
          </a:p>
          <a:p>
            <a:r>
              <a:rPr lang="tr-TR" sz="2600" dirty="0"/>
              <a:t>Meyve ve sebze üretimi için büyük talep</a:t>
            </a:r>
          </a:p>
          <a:p>
            <a:r>
              <a:rPr lang="tr-TR" sz="2600" dirty="0"/>
              <a:t>Teşvikler</a:t>
            </a:r>
          </a:p>
          <a:p>
            <a:r>
              <a:rPr lang="tr-TR" sz="2600" dirty="0"/>
              <a:t>Atık suyun yeniden kullanımı</a:t>
            </a:r>
          </a:p>
          <a:p>
            <a:r>
              <a:rPr lang="tr-TR" sz="2600" dirty="0"/>
              <a:t>Alternatif tıp için yönelimler</a:t>
            </a:r>
          </a:p>
          <a:p>
            <a:endParaRPr lang="tr-TR" sz="2600" dirty="0"/>
          </a:p>
        </p:txBody>
      </p:sp>
      <p:sp>
        <p:nvSpPr>
          <p:cNvPr id="10" name="TextBox 9"/>
          <p:cNvSpPr txBox="1"/>
          <p:nvPr/>
        </p:nvSpPr>
        <p:spPr>
          <a:xfrm>
            <a:off x="8307969" y="1041028"/>
            <a:ext cx="2263049" cy="5509200"/>
          </a:xfrm>
          <a:prstGeom prst="rect">
            <a:avLst/>
          </a:prstGeom>
          <a:solidFill>
            <a:srgbClr val="BDB5B6"/>
          </a:solidFill>
        </p:spPr>
        <p:txBody>
          <a:bodyPr wrap="square" rtlCol="0">
            <a:spAutoFit/>
          </a:bodyPr>
          <a:lstStyle/>
          <a:p>
            <a:r>
              <a:rPr lang="tr-TR" sz="2200" b="1" u="sng" dirty="0"/>
              <a:t>Tehditler</a:t>
            </a:r>
          </a:p>
          <a:p>
            <a:r>
              <a:rPr lang="tr-TR" sz="2200" dirty="0"/>
              <a:t>Mekanizasyon için yetersiz alan</a:t>
            </a:r>
          </a:p>
          <a:p>
            <a:r>
              <a:rPr lang="tr-TR" sz="2200" dirty="0"/>
              <a:t>Artan nüfus ve kentsel genişleme</a:t>
            </a:r>
          </a:p>
          <a:p>
            <a:r>
              <a:rPr lang="tr-TR" sz="2200" dirty="0"/>
              <a:t>Yangınlar</a:t>
            </a:r>
          </a:p>
          <a:p>
            <a:r>
              <a:rPr lang="tr-TR" sz="2200" dirty="0"/>
              <a:t>Hastalık ve zararlıların yayılması</a:t>
            </a:r>
          </a:p>
          <a:p>
            <a:r>
              <a:rPr lang="tr-TR" sz="2200" dirty="0"/>
              <a:t>Kirli toprak, su ve hava kullanımına bağlı sağlık riskleri </a:t>
            </a:r>
            <a:endParaRPr lang="en-US" sz="2200" dirty="0"/>
          </a:p>
        </p:txBody>
      </p:sp>
    </p:spTree>
    <p:extLst>
      <p:ext uri="{BB962C8B-B14F-4D97-AF65-F5344CB8AC3E}">
        <p14:creationId xmlns:p14="http://schemas.microsoft.com/office/powerpoint/2010/main" val="3401956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researchgate.net/profile/Gautam_Shrestha2/publication/270572893/figure/tbl1/AS:668917676646407@1536493810372/SWOT-analysis-of-commercial-vegetable-farming-in-Kathmandu-valley_W6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302" y="875865"/>
            <a:ext cx="10089502" cy="38623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4416" y="5234453"/>
            <a:ext cx="4905713" cy="954107"/>
          </a:xfrm>
          <a:prstGeom prst="rect">
            <a:avLst/>
          </a:prstGeom>
        </p:spPr>
        <p:txBody>
          <a:bodyPr wrap="square">
            <a:spAutoFit/>
          </a:bodyPr>
          <a:lstStyle/>
          <a:p>
            <a:r>
              <a:rPr lang="en-US" sz="1400" dirty="0">
                <a:hlinkClick r:id="rId3"/>
              </a:rPr>
              <a:t>https://www.researchgate.net/publication/270572893_Economic_analysis_of_commercial_organic_and_conventional_vegetable_farming_in_Kathmandu_Valley/figures?lo=1</a:t>
            </a:r>
            <a:endParaRPr lang="en-US" sz="1400" dirty="0"/>
          </a:p>
        </p:txBody>
      </p:sp>
      <p:sp>
        <p:nvSpPr>
          <p:cNvPr id="5" name="TextBox 4"/>
          <p:cNvSpPr txBox="1"/>
          <p:nvPr/>
        </p:nvSpPr>
        <p:spPr>
          <a:xfrm>
            <a:off x="848302" y="931285"/>
            <a:ext cx="5500259" cy="1754326"/>
          </a:xfrm>
          <a:prstGeom prst="rect">
            <a:avLst/>
          </a:prstGeom>
          <a:solidFill>
            <a:schemeClr val="tx1"/>
          </a:solidFill>
        </p:spPr>
        <p:txBody>
          <a:bodyPr wrap="square" rtlCol="0">
            <a:spAutoFit/>
          </a:bodyPr>
          <a:lstStyle/>
          <a:p>
            <a:r>
              <a:rPr lang="tr-TR" b="1" dirty="0">
                <a:solidFill>
                  <a:schemeClr val="bg1"/>
                </a:solidFill>
              </a:rPr>
              <a:t>Güçlü yönler</a:t>
            </a:r>
          </a:p>
          <a:p>
            <a:r>
              <a:rPr lang="tr-TR" dirty="0">
                <a:solidFill>
                  <a:schemeClr val="bg1"/>
                </a:solidFill>
              </a:rPr>
              <a:t>Vadide sebze tarımının karlı olması</a:t>
            </a:r>
          </a:p>
          <a:p>
            <a:r>
              <a:rPr lang="tr-TR" dirty="0">
                <a:solidFill>
                  <a:schemeClr val="bg1"/>
                </a:solidFill>
              </a:rPr>
              <a:t>Organik tarımın geleneksel tarımdan daha karlı olması</a:t>
            </a:r>
          </a:p>
          <a:p>
            <a:r>
              <a:rPr lang="tr-TR" dirty="0">
                <a:solidFill>
                  <a:schemeClr val="bg1"/>
                </a:solidFill>
              </a:rPr>
              <a:t>Daha iyi istihdam fırsatlarının olması</a:t>
            </a:r>
          </a:p>
          <a:p>
            <a:endParaRPr lang="tr-TR" dirty="0">
              <a:solidFill>
                <a:schemeClr val="bg1"/>
              </a:solidFill>
            </a:endParaRPr>
          </a:p>
        </p:txBody>
      </p:sp>
      <p:sp>
        <p:nvSpPr>
          <p:cNvPr id="7" name="TextBox 6"/>
          <p:cNvSpPr txBox="1"/>
          <p:nvPr/>
        </p:nvSpPr>
        <p:spPr>
          <a:xfrm>
            <a:off x="6348562" y="945090"/>
            <a:ext cx="4589242" cy="1754326"/>
          </a:xfrm>
          <a:prstGeom prst="rect">
            <a:avLst/>
          </a:prstGeom>
          <a:solidFill>
            <a:schemeClr val="tx1"/>
          </a:solidFill>
        </p:spPr>
        <p:txBody>
          <a:bodyPr wrap="square" rtlCol="0">
            <a:spAutoFit/>
          </a:bodyPr>
          <a:lstStyle/>
          <a:p>
            <a:r>
              <a:rPr lang="tr-TR" b="1" dirty="0">
                <a:solidFill>
                  <a:schemeClr val="bg1"/>
                </a:solidFill>
              </a:rPr>
              <a:t>Zayıf yönler</a:t>
            </a:r>
          </a:p>
          <a:p>
            <a:r>
              <a:rPr lang="tr-TR" dirty="0">
                <a:solidFill>
                  <a:schemeClr val="bg1"/>
                </a:solidFill>
              </a:rPr>
              <a:t>Uygun bitki türlerinin yetersizliği</a:t>
            </a:r>
          </a:p>
          <a:p>
            <a:r>
              <a:rPr lang="tr-TR" dirty="0">
                <a:solidFill>
                  <a:schemeClr val="bg1"/>
                </a:solidFill>
              </a:rPr>
              <a:t>Düşük kaliteli tohum ve gübreler</a:t>
            </a:r>
          </a:p>
          <a:p>
            <a:r>
              <a:rPr lang="tr-TR" dirty="0">
                <a:solidFill>
                  <a:schemeClr val="bg1"/>
                </a:solidFill>
              </a:rPr>
              <a:t>Yüksel aracı maliyetleri</a:t>
            </a:r>
          </a:p>
          <a:p>
            <a:endParaRPr lang="tr-TR" dirty="0">
              <a:solidFill>
                <a:schemeClr val="bg1"/>
              </a:solidFill>
            </a:endParaRPr>
          </a:p>
          <a:p>
            <a:endParaRPr lang="tr-TR" dirty="0">
              <a:solidFill>
                <a:schemeClr val="bg1"/>
              </a:solidFill>
            </a:endParaRPr>
          </a:p>
        </p:txBody>
      </p:sp>
      <p:sp>
        <p:nvSpPr>
          <p:cNvPr id="8" name="TextBox 7"/>
          <p:cNvSpPr txBox="1"/>
          <p:nvPr/>
        </p:nvSpPr>
        <p:spPr>
          <a:xfrm>
            <a:off x="848300" y="2848028"/>
            <a:ext cx="5500261" cy="2031325"/>
          </a:xfrm>
          <a:prstGeom prst="rect">
            <a:avLst/>
          </a:prstGeom>
          <a:solidFill>
            <a:schemeClr val="tx1"/>
          </a:solidFill>
        </p:spPr>
        <p:txBody>
          <a:bodyPr wrap="square" rtlCol="0">
            <a:spAutoFit/>
          </a:bodyPr>
          <a:lstStyle/>
          <a:p>
            <a:r>
              <a:rPr lang="tr-TR" b="1" dirty="0">
                <a:solidFill>
                  <a:schemeClr val="bg1"/>
                </a:solidFill>
              </a:rPr>
              <a:t>Fırsatlar</a:t>
            </a:r>
          </a:p>
          <a:p>
            <a:r>
              <a:rPr lang="tr-TR" dirty="0">
                <a:solidFill>
                  <a:schemeClr val="bg1"/>
                </a:solidFill>
              </a:rPr>
              <a:t>Ticari olarak sebze üretimi ile geçimin yaygınlaşması</a:t>
            </a:r>
          </a:p>
          <a:p>
            <a:r>
              <a:rPr lang="tr-TR" dirty="0">
                <a:solidFill>
                  <a:schemeClr val="bg1"/>
                </a:solidFill>
              </a:rPr>
              <a:t>Kentsel atıkların kullanımı</a:t>
            </a:r>
          </a:p>
          <a:p>
            <a:r>
              <a:rPr lang="tr-TR" dirty="0">
                <a:solidFill>
                  <a:schemeClr val="bg1"/>
                </a:solidFill>
              </a:rPr>
              <a:t>Geleneksel sebze tarımdan organik sebze tarımına dönüşüm</a:t>
            </a:r>
          </a:p>
          <a:p>
            <a:endParaRPr lang="tr-TR" dirty="0">
              <a:solidFill>
                <a:schemeClr val="bg1"/>
              </a:solidFill>
            </a:endParaRPr>
          </a:p>
        </p:txBody>
      </p:sp>
      <p:sp>
        <p:nvSpPr>
          <p:cNvPr id="9" name="TextBox 8"/>
          <p:cNvSpPr txBox="1"/>
          <p:nvPr/>
        </p:nvSpPr>
        <p:spPr>
          <a:xfrm>
            <a:off x="6348561" y="2848028"/>
            <a:ext cx="4589242" cy="2031325"/>
          </a:xfrm>
          <a:prstGeom prst="rect">
            <a:avLst/>
          </a:prstGeom>
          <a:solidFill>
            <a:schemeClr val="tx1"/>
          </a:solidFill>
        </p:spPr>
        <p:txBody>
          <a:bodyPr wrap="square" rtlCol="0">
            <a:spAutoFit/>
          </a:bodyPr>
          <a:lstStyle/>
          <a:p>
            <a:r>
              <a:rPr lang="tr-TR" b="1" dirty="0">
                <a:solidFill>
                  <a:schemeClr val="bg1"/>
                </a:solidFill>
              </a:rPr>
              <a:t>Tehditler</a:t>
            </a:r>
          </a:p>
          <a:p>
            <a:r>
              <a:rPr lang="en-US" dirty="0" err="1">
                <a:solidFill>
                  <a:schemeClr val="bg1"/>
                </a:solidFill>
              </a:rPr>
              <a:t>Hastalık</a:t>
            </a:r>
            <a:r>
              <a:rPr lang="en-US" dirty="0">
                <a:solidFill>
                  <a:schemeClr val="bg1"/>
                </a:solidFill>
              </a:rPr>
              <a:t> </a:t>
            </a:r>
            <a:r>
              <a:rPr lang="en-US" dirty="0" err="1">
                <a:solidFill>
                  <a:schemeClr val="bg1"/>
                </a:solidFill>
              </a:rPr>
              <a:t>ve</a:t>
            </a:r>
            <a:r>
              <a:rPr lang="en-US" dirty="0">
                <a:solidFill>
                  <a:schemeClr val="bg1"/>
                </a:solidFill>
              </a:rPr>
              <a:t> </a:t>
            </a:r>
            <a:r>
              <a:rPr lang="en-US" dirty="0" err="1">
                <a:solidFill>
                  <a:schemeClr val="bg1"/>
                </a:solidFill>
              </a:rPr>
              <a:t>zararlılar</a:t>
            </a:r>
            <a:r>
              <a:rPr lang="tr-TR" dirty="0">
                <a:solidFill>
                  <a:schemeClr val="bg1"/>
                </a:solidFill>
              </a:rPr>
              <a:t>dan dolayı yüksek ilaç kullanımı ve üretim maaliyetlerinin artması</a:t>
            </a:r>
          </a:p>
          <a:p>
            <a:r>
              <a:rPr lang="tr-TR" dirty="0">
                <a:solidFill>
                  <a:schemeClr val="bg1"/>
                </a:solidFill>
              </a:rPr>
              <a:t>Piyasa koşullarındaki dalgalanmalar</a:t>
            </a:r>
          </a:p>
          <a:p>
            <a:r>
              <a:rPr lang="tr-TR" dirty="0">
                <a:solidFill>
                  <a:schemeClr val="bg1"/>
                </a:solidFill>
              </a:rPr>
              <a:t>İş gücü sıkıntısı</a:t>
            </a:r>
          </a:p>
          <a:p>
            <a:endParaRPr lang="tr-TR" dirty="0">
              <a:solidFill>
                <a:schemeClr val="bg1"/>
              </a:solidFill>
            </a:endParaRPr>
          </a:p>
          <a:p>
            <a:endParaRPr lang="tr-TR" dirty="0">
              <a:solidFill>
                <a:schemeClr val="bg1"/>
              </a:solidFill>
            </a:endParaRPr>
          </a:p>
        </p:txBody>
      </p:sp>
      <p:sp>
        <p:nvSpPr>
          <p:cNvPr id="6" name="Rectangle 5"/>
          <p:cNvSpPr/>
          <p:nvPr/>
        </p:nvSpPr>
        <p:spPr>
          <a:xfrm>
            <a:off x="792879" y="261377"/>
            <a:ext cx="10089503" cy="461665"/>
          </a:xfrm>
          <a:prstGeom prst="rect">
            <a:avLst/>
          </a:prstGeom>
        </p:spPr>
        <p:txBody>
          <a:bodyPr wrap="square">
            <a:spAutoFit/>
          </a:bodyPr>
          <a:lstStyle/>
          <a:p>
            <a:r>
              <a:rPr lang="en-US" sz="2400" dirty="0"/>
              <a:t>Katmandu </a:t>
            </a:r>
            <a:r>
              <a:rPr lang="en-US" sz="2400" dirty="0" err="1"/>
              <a:t>vadisinde</a:t>
            </a:r>
            <a:r>
              <a:rPr lang="en-US" sz="2400" dirty="0"/>
              <a:t> </a:t>
            </a:r>
            <a:r>
              <a:rPr lang="en-US" sz="2400" dirty="0" err="1"/>
              <a:t>ticari</a:t>
            </a:r>
            <a:r>
              <a:rPr lang="en-US" sz="2400" dirty="0"/>
              <a:t> </a:t>
            </a:r>
            <a:r>
              <a:rPr lang="en-US" sz="2400" dirty="0" err="1"/>
              <a:t>sebze</a:t>
            </a:r>
            <a:r>
              <a:rPr lang="en-US" sz="2400" dirty="0"/>
              <a:t> </a:t>
            </a:r>
            <a:r>
              <a:rPr lang="en-US" sz="2400" dirty="0" err="1"/>
              <a:t>yetiştiriciliğinin</a:t>
            </a:r>
            <a:r>
              <a:rPr lang="en-US" sz="2400" dirty="0"/>
              <a:t> SWOT </a:t>
            </a:r>
            <a:r>
              <a:rPr lang="en-US" sz="2400" dirty="0" err="1"/>
              <a:t>analizi</a:t>
            </a:r>
            <a:endParaRPr lang="en-US" sz="2400" dirty="0"/>
          </a:p>
        </p:txBody>
      </p:sp>
      <p:pic>
        <p:nvPicPr>
          <p:cNvPr id="2" name="Resim 1">
            <a:extLst>
              <a:ext uri="{FF2B5EF4-FFF2-40B4-BE49-F238E27FC236}">
                <a16:creationId xmlns:a16="http://schemas.microsoft.com/office/drawing/2014/main" id="{E08DBB11-59E5-49B3-A631-C0E4E7ED2D99}"/>
              </a:ext>
            </a:extLst>
          </p:cNvPr>
          <p:cNvPicPr>
            <a:picLocks noChangeAspect="1"/>
          </p:cNvPicPr>
          <p:nvPr/>
        </p:nvPicPr>
        <p:blipFill>
          <a:blip r:embed="rId4"/>
          <a:stretch>
            <a:fillRect/>
          </a:stretch>
        </p:blipFill>
        <p:spPr>
          <a:xfrm>
            <a:off x="8388306" y="4900671"/>
            <a:ext cx="2781442" cy="1850923"/>
          </a:xfrm>
          <a:prstGeom prst="rect">
            <a:avLst/>
          </a:prstGeom>
        </p:spPr>
      </p:pic>
      <p:pic>
        <p:nvPicPr>
          <p:cNvPr id="3" name="Resim 2">
            <a:extLst>
              <a:ext uri="{FF2B5EF4-FFF2-40B4-BE49-F238E27FC236}">
                <a16:creationId xmlns:a16="http://schemas.microsoft.com/office/drawing/2014/main" id="{4A3BF9B0-073D-4E61-AEC7-8F3E2B209434}"/>
              </a:ext>
            </a:extLst>
          </p:cNvPr>
          <p:cNvPicPr>
            <a:picLocks noChangeAspect="1"/>
          </p:cNvPicPr>
          <p:nvPr/>
        </p:nvPicPr>
        <p:blipFill>
          <a:blip r:embed="rId5"/>
          <a:stretch>
            <a:fillRect/>
          </a:stretch>
        </p:blipFill>
        <p:spPr>
          <a:xfrm>
            <a:off x="5778893" y="4949915"/>
            <a:ext cx="2466975" cy="1847850"/>
          </a:xfrm>
          <a:prstGeom prst="rect">
            <a:avLst/>
          </a:prstGeom>
        </p:spPr>
      </p:pic>
    </p:spTree>
    <p:extLst>
      <p:ext uri="{BB962C8B-B14F-4D97-AF65-F5344CB8AC3E}">
        <p14:creationId xmlns:p14="http://schemas.microsoft.com/office/powerpoint/2010/main" val="1254045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esearchgate.net/profile/Cengiz-Akbulak/publication/304423723/figure/tbl5/AS:667624367202316@1536185461344/SWOT-analysis-for-meadow-pasture-land-use_W640.jpg">
            <a:extLst>
              <a:ext uri="{FF2B5EF4-FFF2-40B4-BE49-F238E27FC236}">
                <a16:creationId xmlns:a16="http://schemas.microsoft.com/office/drawing/2014/main" id="{FFB56B86-330A-4941-AC4F-C19A9018B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813560"/>
            <a:ext cx="11684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C6BE550A-DD16-4F81-990D-9D6C062B66ED}"/>
              </a:ext>
            </a:extLst>
          </p:cNvPr>
          <p:cNvSpPr/>
          <p:nvPr/>
        </p:nvSpPr>
        <p:spPr>
          <a:xfrm>
            <a:off x="579120" y="562094"/>
            <a:ext cx="8961120" cy="553998"/>
          </a:xfrm>
          <a:prstGeom prst="rect">
            <a:avLst/>
          </a:prstGeom>
        </p:spPr>
        <p:txBody>
          <a:bodyPr wrap="square">
            <a:spAutoFit/>
          </a:bodyPr>
          <a:lstStyle/>
          <a:p>
            <a:r>
              <a:rPr lang="tr-TR" altLang="tr-TR" sz="3000" dirty="0">
                <a:solidFill>
                  <a:srgbClr val="202124"/>
                </a:solidFill>
                <a:latin typeface="+mj-lt"/>
              </a:rPr>
              <a:t>Çayır-mera arazi kullanımı için SWOT analizi</a:t>
            </a:r>
            <a:r>
              <a:rPr lang="tr-TR" altLang="tr-TR" sz="3000" dirty="0">
                <a:latin typeface="+mj-lt"/>
              </a:rPr>
              <a:t> </a:t>
            </a:r>
          </a:p>
        </p:txBody>
      </p:sp>
      <p:sp>
        <p:nvSpPr>
          <p:cNvPr id="5" name="Rectangle 3">
            <a:extLst>
              <a:ext uri="{FF2B5EF4-FFF2-40B4-BE49-F238E27FC236}">
                <a16:creationId xmlns:a16="http://schemas.microsoft.com/office/drawing/2014/main" id="{9AF12C98-DC93-48B5-B873-F68D2FC7316E}"/>
              </a:ext>
            </a:extLst>
          </p:cNvPr>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6" name="Dikdörtgen 5">
            <a:extLst>
              <a:ext uri="{FF2B5EF4-FFF2-40B4-BE49-F238E27FC236}">
                <a16:creationId xmlns:a16="http://schemas.microsoft.com/office/drawing/2014/main" id="{4C8E01E8-909A-481F-91C8-5015BA3FEB4F}"/>
              </a:ext>
            </a:extLst>
          </p:cNvPr>
          <p:cNvSpPr/>
          <p:nvPr/>
        </p:nvSpPr>
        <p:spPr>
          <a:xfrm>
            <a:off x="254000" y="5707856"/>
            <a:ext cx="11684000" cy="646331"/>
          </a:xfrm>
          <a:prstGeom prst="rect">
            <a:avLst/>
          </a:prstGeom>
        </p:spPr>
        <p:txBody>
          <a:bodyPr wrap="square">
            <a:spAutoFit/>
          </a:bodyPr>
          <a:lstStyle/>
          <a:p>
            <a:r>
              <a:rPr lang="tr-TR" dirty="0">
                <a:solidFill>
                  <a:srgbClr val="222222"/>
                </a:solidFill>
                <a:latin typeface="Arial" panose="020B0604020202020204" pitchFamily="34" charset="0"/>
              </a:rPr>
              <a:t>CENGİZ, T., AKBULAK, C., ÖZCAN, H., &amp; BAYTEKİN, H. (2013). Gökçeada’da optimal arazi kullanımının belirlenmesi. Tarım Bilimleri Dergisi, 19:148-162 </a:t>
            </a:r>
          </a:p>
        </p:txBody>
      </p:sp>
    </p:spTree>
    <p:extLst>
      <p:ext uri="{BB962C8B-B14F-4D97-AF65-F5344CB8AC3E}">
        <p14:creationId xmlns:p14="http://schemas.microsoft.com/office/powerpoint/2010/main" val="2772757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lideplayer.biz.tr/slide/3027691/11/images/36/SWOT+ANAL%C4%B0Z%C4%B0+G%C3%9C%C3%87L%C3%9C+Y%C3%96NLER+ZAYIF+Y%C3%96NLER.jpg">
            <a:extLst>
              <a:ext uri="{FF2B5EF4-FFF2-40B4-BE49-F238E27FC236}">
                <a16:creationId xmlns:a16="http://schemas.microsoft.com/office/drawing/2014/main" id="{E08895A1-ADB8-4013-ADE2-FA6576EE0A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22889" r="1500" b="4444"/>
          <a:stretch/>
        </p:blipFill>
        <p:spPr bwMode="auto">
          <a:xfrm>
            <a:off x="278795" y="550880"/>
            <a:ext cx="11183815" cy="628369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16788075-AEEB-44F4-9BA6-1CC08A7F6375}"/>
              </a:ext>
            </a:extLst>
          </p:cNvPr>
          <p:cNvSpPr/>
          <p:nvPr/>
        </p:nvSpPr>
        <p:spPr>
          <a:xfrm>
            <a:off x="0" y="71390"/>
            <a:ext cx="6679592" cy="369332"/>
          </a:xfrm>
          <a:prstGeom prst="rect">
            <a:avLst/>
          </a:prstGeom>
        </p:spPr>
        <p:txBody>
          <a:bodyPr wrap="square">
            <a:spAutoFit/>
          </a:bodyPr>
          <a:lstStyle/>
          <a:p>
            <a:r>
              <a:rPr lang="tr-TR" dirty="0">
                <a:solidFill>
                  <a:srgbClr val="444444"/>
                </a:solidFill>
                <a:latin typeface="Open Sans"/>
              </a:rPr>
              <a:t> </a:t>
            </a:r>
            <a:r>
              <a:rPr lang="tr-TR" b="1" dirty="0">
                <a:solidFill>
                  <a:srgbClr val="444444"/>
                </a:solidFill>
                <a:latin typeface="Open Sans"/>
              </a:rPr>
              <a:t>BAYBURT İLİ GIDA TARIM VE HAYVANCILIK MÜDÜRLÜĞÜ</a:t>
            </a:r>
            <a:endParaRPr lang="tr-TR" b="1" dirty="0"/>
          </a:p>
        </p:txBody>
      </p:sp>
      <p:sp>
        <p:nvSpPr>
          <p:cNvPr id="5" name="Dikdörtgen 4">
            <a:extLst>
              <a:ext uri="{FF2B5EF4-FFF2-40B4-BE49-F238E27FC236}">
                <a16:creationId xmlns:a16="http://schemas.microsoft.com/office/drawing/2014/main" id="{3C08144E-13E7-4722-9434-1065FF55D10E}"/>
              </a:ext>
            </a:extLst>
          </p:cNvPr>
          <p:cNvSpPr/>
          <p:nvPr/>
        </p:nvSpPr>
        <p:spPr>
          <a:xfrm>
            <a:off x="278795" y="6355080"/>
            <a:ext cx="4471609" cy="369332"/>
          </a:xfrm>
          <a:prstGeom prst="rect">
            <a:avLst/>
          </a:prstGeom>
        </p:spPr>
        <p:txBody>
          <a:bodyPr wrap="none">
            <a:spAutoFit/>
          </a:bodyPr>
          <a:lstStyle/>
          <a:p>
            <a:r>
              <a:rPr lang="tr-TR" dirty="0"/>
              <a:t>https://slideplayer.biz.tr/slide/3027691/</a:t>
            </a:r>
          </a:p>
        </p:txBody>
      </p:sp>
    </p:spTree>
    <p:extLst>
      <p:ext uri="{BB962C8B-B14F-4D97-AF65-F5344CB8AC3E}">
        <p14:creationId xmlns:p14="http://schemas.microsoft.com/office/powerpoint/2010/main" val="89596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6811878-A88D-4124-BC65-1C9195D8472D}"/>
              </a:ext>
            </a:extLst>
          </p:cNvPr>
          <p:cNvSpPr/>
          <p:nvPr/>
        </p:nvSpPr>
        <p:spPr>
          <a:xfrm>
            <a:off x="1084581" y="1289734"/>
            <a:ext cx="10256520" cy="646331"/>
          </a:xfrm>
          <a:prstGeom prst="rect">
            <a:avLst/>
          </a:prstGeom>
        </p:spPr>
        <p:txBody>
          <a:bodyPr wrap="square">
            <a:spAutoFit/>
          </a:bodyPr>
          <a:lstStyle/>
          <a:p>
            <a:r>
              <a:rPr lang="tr-TR" dirty="0"/>
              <a:t>https://www.intechopen.com/books/arid-environments-and-sustainability/strategies-to-enhance-sustainability-of-land-resources-in-arid-regions</a:t>
            </a:r>
          </a:p>
        </p:txBody>
      </p:sp>
      <p:sp>
        <p:nvSpPr>
          <p:cNvPr id="5" name="1 Başlık">
            <a:extLst>
              <a:ext uri="{FF2B5EF4-FFF2-40B4-BE49-F238E27FC236}">
                <a16:creationId xmlns:a16="http://schemas.microsoft.com/office/drawing/2014/main" id="{AA29C2B5-2F02-4799-AE53-48F086B1A297}"/>
              </a:ext>
            </a:extLst>
          </p:cNvPr>
          <p:cNvSpPr>
            <a:spLocks noGrp="1"/>
          </p:cNvSpPr>
          <p:nvPr>
            <p:ph type="title"/>
          </p:nvPr>
        </p:nvSpPr>
        <p:spPr>
          <a:xfrm rot="16200000">
            <a:off x="-1936750" y="2665730"/>
            <a:ext cx="5156200" cy="886460"/>
          </a:xfrm>
        </p:spPr>
        <p:txBody>
          <a:bodyPr>
            <a:normAutofit/>
          </a:bodyPr>
          <a:lstStyle/>
          <a:p>
            <a:r>
              <a:rPr lang="tr-TR" sz="3400" dirty="0"/>
              <a:t>Örnek SWOT (GZTF) analizi</a:t>
            </a:r>
          </a:p>
        </p:txBody>
      </p:sp>
      <p:sp>
        <p:nvSpPr>
          <p:cNvPr id="6" name="Dikdörtgen 5">
            <a:extLst>
              <a:ext uri="{FF2B5EF4-FFF2-40B4-BE49-F238E27FC236}">
                <a16:creationId xmlns:a16="http://schemas.microsoft.com/office/drawing/2014/main" id="{51FED855-A183-4E03-A73A-6E17A3C87C97}"/>
              </a:ext>
            </a:extLst>
          </p:cNvPr>
          <p:cNvSpPr/>
          <p:nvPr/>
        </p:nvSpPr>
        <p:spPr>
          <a:xfrm>
            <a:off x="198119" y="156780"/>
            <a:ext cx="11795762" cy="553998"/>
          </a:xfrm>
          <a:prstGeom prst="rect">
            <a:avLst/>
          </a:prstGeom>
        </p:spPr>
        <p:txBody>
          <a:bodyPr wrap="square">
            <a:spAutoFit/>
          </a:bodyPr>
          <a:lstStyle/>
          <a:p>
            <a:r>
              <a:rPr lang="en-US" sz="3000" b="1" dirty="0">
                <a:solidFill>
                  <a:srgbClr val="000000"/>
                </a:solidFill>
                <a:latin typeface="+mj-lt"/>
              </a:rPr>
              <a:t>(SWOT) analysis for “land resources and sustainability in Turkey”</a:t>
            </a:r>
            <a:endParaRPr lang="tr-TR" sz="3000" dirty="0">
              <a:latin typeface="+mj-lt"/>
            </a:endParaRPr>
          </a:p>
        </p:txBody>
      </p:sp>
    </p:spTree>
    <p:extLst>
      <p:ext uri="{BB962C8B-B14F-4D97-AF65-F5344CB8AC3E}">
        <p14:creationId xmlns:p14="http://schemas.microsoft.com/office/powerpoint/2010/main" val="101479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6240" y="112776"/>
            <a:ext cx="10058400" cy="1609344"/>
          </a:xfrm>
        </p:spPr>
        <p:txBody>
          <a:bodyPr/>
          <a:lstStyle/>
          <a:p>
            <a:r>
              <a:rPr lang="tr-TR" dirty="0"/>
              <a:t>Yol haritası</a:t>
            </a:r>
          </a:p>
        </p:txBody>
      </p:sp>
      <p:sp>
        <p:nvSpPr>
          <p:cNvPr id="3" name="2 İçerik Yer Tutucusu"/>
          <p:cNvSpPr>
            <a:spLocks noGrp="1"/>
          </p:cNvSpPr>
          <p:nvPr>
            <p:ph idx="1"/>
          </p:nvPr>
        </p:nvSpPr>
        <p:spPr>
          <a:xfrm>
            <a:off x="396240" y="1722120"/>
            <a:ext cx="10732008" cy="4450080"/>
          </a:xfrm>
        </p:spPr>
        <p:txBody>
          <a:bodyPr>
            <a:normAutofit/>
          </a:bodyPr>
          <a:lstStyle/>
          <a:p>
            <a:r>
              <a:rPr lang="tr-TR" sz="2400" dirty="0"/>
              <a:t>Hazırlamış olduğunuz proje anahtarınızda stratejik hedeflere ulaşmak açısından güçlü ve zayıf yönleri iç ve dış etmenleri göz önünde bulundurarak belirleyiniz.</a:t>
            </a:r>
          </a:p>
          <a:p>
            <a:r>
              <a:rPr lang="tr-TR" sz="2400" dirty="0"/>
              <a:t>Aynı hedeflere ulaşmada iç-dış kaynaklı olacak şekilde fırsat ve bu fırsatlara ulaşmada karşılaşacağınız tehditleri ortaya koyarak GZFT </a:t>
            </a:r>
            <a:r>
              <a:rPr lang="tr-TR" sz="2400" dirty="0" err="1"/>
              <a:t>matriksinizi</a:t>
            </a:r>
            <a:r>
              <a:rPr lang="tr-TR" sz="2400" dirty="0"/>
              <a:t> hazırlayınız.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1335" y="156424"/>
            <a:ext cx="10364451" cy="1596177"/>
          </a:xfrm>
        </p:spPr>
        <p:txBody>
          <a:bodyPr/>
          <a:lstStyle/>
          <a:p>
            <a:r>
              <a:rPr lang="tr-TR" dirty="0"/>
              <a:t>HAFTALIK DERS AKIŞI</a:t>
            </a:r>
          </a:p>
        </p:txBody>
      </p:sp>
      <p:sp>
        <p:nvSpPr>
          <p:cNvPr id="5" name="İçerik Yer Tutucusu 2"/>
          <p:cNvSpPr txBox="1">
            <a:spLocks/>
          </p:cNvSpPr>
          <p:nvPr/>
        </p:nvSpPr>
        <p:spPr>
          <a:xfrm>
            <a:off x="781373" y="1371601"/>
            <a:ext cx="10629254" cy="4803182"/>
          </a:xfrm>
          <a:prstGeom prst="rect">
            <a:avLst/>
          </a:prstGeom>
        </p:spPr>
        <p:txBody>
          <a:bodyPr vert="horz">
            <a:normAutofit fontScale="62500" lnSpcReduction="2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a:ln>
                  <a:noFill/>
                </a:ln>
                <a:solidFill>
                  <a:schemeClr val="tx1"/>
                </a:solidFill>
                <a:effectLst/>
                <a:uLnTx/>
                <a:uFillTx/>
                <a:latin typeface="+mn-lt"/>
                <a:ea typeface="+mn-ea"/>
                <a:cs typeface="+mn-cs"/>
              </a:rPr>
              <a:t>1. Proje hazırlamaya giriş, temel yönetim ilkeleri </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a:ln>
                  <a:noFill/>
                </a:ln>
                <a:solidFill>
                  <a:schemeClr val="tx1"/>
                </a:solidFill>
                <a:effectLst/>
                <a:uLnTx/>
                <a:uFillTx/>
                <a:latin typeface="+mn-lt"/>
                <a:ea typeface="+mn-ea"/>
                <a:cs typeface="+mn-cs"/>
              </a:rPr>
              <a:t>2. Sorun analizi, problem temelli yaklaşımın benimsenmesi</a:t>
            </a:r>
          </a:p>
          <a:p>
            <a:pPr marL="420624" lvl="0" indent="-384048">
              <a:spcBef>
                <a:spcPct val="20000"/>
              </a:spcBef>
              <a:buClr>
                <a:schemeClr val="accent1"/>
              </a:buClr>
              <a:buSzPct val="80000"/>
              <a:buFont typeface="Wingdings 2"/>
              <a:buChar char=""/>
              <a:defRPr/>
            </a:pPr>
            <a:r>
              <a:rPr kumimoji="0" lang="tr-TR" sz="3000" b="0" i="0" u="none" strike="noStrike" kern="1200" cap="none" spc="0" normalizeH="0" baseline="0" noProof="0" dirty="0">
                <a:ln>
                  <a:noFill/>
                </a:ln>
                <a:solidFill>
                  <a:schemeClr val="tx1"/>
                </a:solidFill>
                <a:effectLst/>
                <a:uLnTx/>
                <a:uFillTx/>
                <a:latin typeface="+mn-lt"/>
                <a:ea typeface="+mn-ea"/>
                <a:cs typeface="+mn-cs"/>
              </a:rPr>
              <a:t>3. Hedef analizi, uygun yöntem seçimi </a:t>
            </a:r>
            <a:r>
              <a:rPr lang="tr-TR" sz="3000" dirty="0"/>
              <a:t>(Strateji analizi)</a:t>
            </a:r>
            <a:endParaRPr kumimoji="0" lang="tr-TR" sz="3000" b="0" i="0" u="none" strike="noStrike" kern="1200" cap="none" spc="0" normalizeH="0" baseline="0" noProof="0" dirty="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a:ln>
                  <a:noFill/>
                </a:ln>
                <a:solidFill>
                  <a:schemeClr val="tx1"/>
                </a:solidFill>
                <a:effectLst/>
                <a:uLnTx/>
                <a:uFillTx/>
                <a:latin typeface="+mn-lt"/>
                <a:ea typeface="+mn-ea"/>
                <a:cs typeface="+mn-cs"/>
              </a:rPr>
              <a:t>4</a:t>
            </a:r>
            <a:r>
              <a:rPr kumimoji="0" lang="tr-TR" sz="3000" i="0" u="none" strike="noStrike" kern="1200" cap="none" spc="0" normalizeH="0" baseline="0" noProof="0" dirty="0">
                <a:ln>
                  <a:noFill/>
                </a:ln>
                <a:solidFill>
                  <a:schemeClr val="tx1"/>
                </a:solidFill>
                <a:effectLst/>
                <a:uLnTx/>
                <a:uFillTx/>
                <a:latin typeface="+mn-lt"/>
                <a:ea typeface="+mn-ea"/>
                <a:cs typeface="+mn-cs"/>
              </a:rPr>
              <a:t>. Paydaş analizi, proje ekibinin yetkinlikleri ve görev dağılımları</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a:ln>
                  <a:noFill/>
                </a:ln>
                <a:solidFill>
                  <a:schemeClr val="tx1"/>
                </a:solidFill>
                <a:effectLst/>
                <a:uLnTx/>
                <a:uFillTx/>
                <a:latin typeface="+mn-lt"/>
                <a:ea typeface="+mn-ea"/>
                <a:cs typeface="+mn-cs"/>
              </a:rPr>
              <a:t>5. Maliyet analizi, yapılabilirlik</a:t>
            </a:r>
            <a:endParaRPr kumimoji="0" lang="tr-TR" sz="3000" b="1" i="0" u="none" strike="noStrike" kern="1200" cap="none" spc="0" normalizeH="0" baseline="0" noProof="0" dirty="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1" i="0" u="none" strike="noStrike" kern="1200" cap="none" spc="0" normalizeH="0" baseline="0" noProof="0" dirty="0">
                <a:ln>
                  <a:noFill/>
                </a:ln>
                <a:solidFill>
                  <a:schemeClr val="tx1"/>
                </a:solidFill>
                <a:effectLst/>
                <a:uLnTx/>
                <a:uFillTx/>
                <a:latin typeface="+mn-lt"/>
                <a:ea typeface="+mn-ea"/>
                <a:cs typeface="+mn-cs"/>
              </a:rPr>
              <a:t>6. </a:t>
            </a:r>
            <a:r>
              <a:rPr kumimoji="0" lang="tr-TR" sz="3000" i="0" u="none" strike="noStrike" kern="1200" cap="none" spc="0" normalizeH="0" baseline="0" noProof="0" dirty="0">
                <a:ln>
                  <a:noFill/>
                </a:ln>
                <a:solidFill>
                  <a:schemeClr val="tx1"/>
                </a:solidFill>
                <a:effectLst/>
                <a:uLnTx/>
                <a:uFillTx/>
                <a:latin typeface="+mn-lt"/>
                <a:ea typeface="+mn-ea"/>
                <a:cs typeface="+mn-cs"/>
              </a:rPr>
              <a:t>Mantıksal çerçevenin oluşturulması</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a:ln>
                  <a:noFill/>
                </a:ln>
                <a:solidFill>
                  <a:schemeClr val="tx1"/>
                </a:solidFill>
                <a:effectLst/>
                <a:uLnTx/>
                <a:uFillTx/>
                <a:latin typeface="+mn-lt"/>
                <a:ea typeface="+mn-ea"/>
                <a:cs typeface="+mn-cs"/>
              </a:rPr>
              <a:t>7. Ara sınav</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a:ln>
                  <a:noFill/>
                </a:ln>
                <a:solidFill>
                  <a:schemeClr val="tx1"/>
                </a:solidFill>
                <a:effectLst/>
                <a:uLnTx/>
                <a:uFillTx/>
                <a:latin typeface="+mn-lt"/>
                <a:ea typeface="+mn-ea"/>
                <a:cs typeface="+mn-cs"/>
              </a:rPr>
              <a:t>8</a:t>
            </a:r>
            <a:r>
              <a:rPr kumimoji="0" lang="tr-TR" sz="3000" i="0" u="none" strike="noStrike" kern="1200" cap="none" spc="0" normalizeH="0" baseline="0" noProof="0" dirty="0">
                <a:ln>
                  <a:noFill/>
                </a:ln>
                <a:solidFill>
                  <a:schemeClr val="tx1"/>
                </a:solidFill>
                <a:effectLst/>
                <a:uLnTx/>
                <a:uFillTx/>
                <a:latin typeface="+mn-lt"/>
                <a:ea typeface="+mn-ea"/>
                <a:cs typeface="+mn-cs"/>
              </a:rPr>
              <a:t>. Örnek proje taslakları ile projelendirme (Örnek tema: İklim değişikliği ile mücadele)</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1" i="0" u="none" strike="noStrike" kern="1200" cap="none" spc="0" normalizeH="0" baseline="0" noProof="0" dirty="0">
                <a:ln>
                  <a:noFill/>
                </a:ln>
                <a:solidFill>
                  <a:schemeClr val="tx1"/>
                </a:solidFill>
                <a:effectLst/>
                <a:uLnTx/>
                <a:uFillTx/>
                <a:latin typeface="+mn-lt"/>
                <a:ea typeface="+mn-ea"/>
                <a:cs typeface="+mn-cs"/>
              </a:rPr>
              <a:t>9. GZTF analizi ile örnek proje değerlendirme </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a:ln>
                  <a:noFill/>
                </a:ln>
                <a:solidFill>
                  <a:schemeClr val="tx1"/>
                </a:solidFill>
                <a:effectLst/>
                <a:uLnTx/>
                <a:uFillTx/>
                <a:latin typeface="+mn-lt"/>
                <a:ea typeface="+mn-ea"/>
                <a:cs typeface="+mn-cs"/>
              </a:rPr>
              <a:t>10. Örnek proje taslakları ile projelendirme (Örnek tema: Sürdürülebilir tarım sistemlerinin yaygınlaştırılması)</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a:ln>
                  <a:noFill/>
                </a:ln>
                <a:solidFill>
                  <a:schemeClr val="tx1"/>
                </a:solidFill>
                <a:effectLst/>
                <a:uLnTx/>
                <a:uFillTx/>
                <a:latin typeface="+mn-lt"/>
                <a:ea typeface="+mn-ea"/>
                <a:cs typeface="+mn-cs"/>
              </a:rPr>
              <a:t>11. GZTF analizi ile örnek proje değerlendirme</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a:ln>
                  <a:noFill/>
                </a:ln>
                <a:solidFill>
                  <a:schemeClr val="tx1"/>
                </a:solidFill>
                <a:effectLst/>
                <a:uLnTx/>
                <a:uFillTx/>
                <a:latin typeface="+mn-lt"/>
                <a:ea typeface="+mn-ea"/>
                <a:cs typeface="+mn-cs"/>
              </a:rPr>
              <a:t>12. Örnek proje taslakları ile projelendirme (Örnek tema: Doğal kaynakların korunması)</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a:ln>
                  <a:noFill/>
                </a:ln>
                <a:solidFill>
                  <a:schemeClr val="tx1"/>
                </a:solidFill>
                <a:effectLst/>
                <a:uLnTx/>
                <a:uFillTx/>
                <a:latin typeface="+mn-lt"/>
                <a:ea typeface="+mn-ea"/>
                <a:cs typeface="+mn-cs"/>
              </a:rPr>
              <a:t>13. GZTF analizi ile örnek proje değerlendirme</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tr-TR" sz="3000" b="0" i="0" u="none" strike="noStrike" kern="1200" cap="none" spc="0" normalizeH="0" baseline="0" noProof="0" dirty="0">
                <a:ln>
                  <a:noFill/>
                </a:ln>
                <a:solidFill>
                  <a:schemeClr val="tx1"/>
                </a:solidFill>
                <a:effectLst/>
                <a:uLnTx/>
                <a:uFillTx/>
                <a:latin typeface="+mn-lt"/>
                <a:ea typeface="+mn-ea"/>
                <a:cs typeface="+mn-cs"/>
              </a:rPr>
              <a:t>14. Genel değerlendirme</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tr-TR" sz="3000" b="0" i="0" u="none" strike="noStrike" kern="1200" cap="none" spc="0" normalizeH="0" baseline="0" noProof="0" dirty="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tr-TR" sz="3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5558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GZTF (SWOT) Analizi</a:t>
            </a:r>
          </a:p>
        </p:txBody>
      </p:sp>
      <p:sp>
        <p:nvSpPr>
          <p:cNvPr id="3" name="2 İçerik Yer Tutucusu"/>
          <p:cNvSpPr>
            <a:spLocks noGrp="1"/>
          </p:cNvSpPr>
          <p:nvPr>
            <p:ph idx="1"/>
          </p:nvPr>
        </p:nvSpPr>
        <p:spPr>
          <a:xfrm>
            <a:off x="349893" y="1909893"/>
            <a:ext cx="3627747" cy="1412427"/>
          </a:xfrm>
        </p:spPr>
        <p:txBody>
          <a:bodyPr>
            <a:noAutofit/>
          </a:bodyPr>
          <a:lstStyle/>
          <a:p>
            <a:r>
              <a:rPr lang="tr-TR" sz="2400" dirty="0"/>
              <a:t>SWOT Analizi, bir projede paydaşların ve proje ekibinin, uygulanacak yöntem ve tekniklerin, sürecin, veya durumun güçlü ve zayıf yönlerini belirlemek, iç ve dış çevreden kaynaklanan fırsat ve tehditleri saptamak için kullanılan stratejik bir tekniktir. </a:t>
            </a:r>
          </a:p>
        </p:txBody>
      </p:sp>
      <p:pic>
        <p:nvPicPr>
          <p:cNvPr id="4" name="Picture 2" descr="gzft analizi ile ilgili görsel sonucu&quot;">
            <a:extLst>
              <a:ext uri="{FF2B5EF4-FFF2-40B4-BE49-F238E27FC236}">
                <a16:creationId xmlns:a16="http://schemas.microsoft.com/office/drawing/2014/main" id="{B00E8C9F-4D35-4CF7-BAFB-D435548D2DFD}"/>
              </a:ext>
            </a:extLst>
          </p:cNvPr>
          <p:cNvPicPr>
            <a:picLocks noChangeAspect="1" noChangeArrowheads="1"/>
          </p:cNvPicPr>
          <p:nvPr/>
        </p:nvPicPr>
        <p:blipFill>
          <a:blip r:embed="rId2" cstate="print"/>
          <a:srcRect/>
          <a:stretch>
            <a:fillRect/>
          </a:stretch>
        </p:blipFill>
        <p:spPr bwMode="auto">
          <a:xfrm>
            <a:off x="4099138" y="2093976"/>
            <a:ext cx="7868857" cy="3862894"/>
          </a:xfrm>
          <a:prstGeom prst="rect">
            <a:avLst/>
          </a:prstGeom>
          <a:noFill/>
        </p:spPr>
      </p:pic>
      <p:sp>
        <p:nvSpPr>
          <p:cNvPr id="5" name="4 Dikdörtgen">
            <a:extLst>
              <a:ext uri="{FF2B5EF4-FFF2-40B4-BE49-F238E27FC236}">
                <a16:creationId xmlns:a16="http://schemas.microsoft.com/office/drawing/2014/main" id="{932D3A41-FBF0-40DA-86B7-84D8CD153453}"/>
              </a:ext>
            </a:extLst>
          </p:cNvPr>
          <p:cNvSpPr/>
          <p:nvPr/>
        </p:nvSpPr>
        <p:spPr>
          <a:xfrm>
            <a:off x="4099138" y="6004036"/>
            <a:ext cx="4980851" cy="369332"/>
          </a:xfrm>
          <a:prstGeom prst="rect">
            <a:avLst/>
          </a:prstGeom>
        </p:spPr>
        <p:txBody>
          <a:bodyPr wrap="none">
            <a:spAutoFit/>
          </a:bodyPr>
          <a:lstStyle/>
          <a:p>
            <a:r>
              <a:rPr lang="tr-TR" dirty="0">
                <a:hlinkClick r:id="rId3"/>
              </a:rPr>
              <a:t>Kaynak: http://sbpturkiye.com/swot-analizi.html</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C386F994-EDC4-4D5C-936F-0976704C3073}"/>
              </a:ext>
            </a:extLst>
          </p:cNvPr>
          <p:cNvSpPr txBox="1"/>
          <p:nvPr/>
        </p:nvSpPr>
        <p:spPr>
          <a:xfrm>
            <a:off x="189184" y="1543259"/>
            <a:ext cx="11435255" cy="1107996"/>
          </a:xfrm>
          <a:prstGeom prst="rect">
            <a:avLst/>
          </a:prstGeom>
          <a:noFill/>
        </p:spPr>
        <p:txBody>
          <a:bodyPr wrap="square">
            <a:spAutoFit/>
          </a:bodyPr>
          <a:lstStyle/>
          <a:p>
            <a:r>
              <a:rPr lang="tr-TR" sz="2200" b="0" i="0" dirty="0">
                <a:solidFill>
                  <a:srgbClr val="000000"/>
                </a:solidFill>
                <a:effectLst/>
                <a:latin typeface="Open Sans" panose="020B0606030504020204" pitchFamily="34" charset="0"/>
              </a:rPr>
              <a:t>KÖKLERİ 1950 YILINA UZANMAKLA BİRLİKTE, AKADEMİK BİÇİMİNİ ALMASI, 1970’ Lİ YILLARDA STANFORD’DA OLMUŞTUR. </a:t>
            </a:r>
            <a:r>
              <a:rPr lang="tr-TR" sz="2200" b="1" i="0" dirty="0">
                <a:solidFill>
                  <a:srgbClr val="000000"/>
                </a:solidFill>
                <a:effectLst/>
                <a:latin typeface="Open Sans" panose="020B0606030504020204" pitchFamily="34" charset="0"/>
              </a:rPr>
              <a:t>KULLANIM ALANI, ŞİRKET ANALİZLERİNDEN BİREYSEL KARİYER PLANLAMAYA KADAR GENİŞ BİR YELPAZEDİR.</a:t>
            </a:r>
            <a:endParaRPr lang="tr-TR" sz="2200" b="1" dirty="0"/>
          </a:p>
        </p:txBody>
      </p:sp>
      <p:sp>
        <p:nvSpPr>
          <p:cNvPr id="6" name="1 Başlık">
            <a:extLst>
              <a:ext uri="{FF2B5EF4-FFF2-40B4-BE49-F238E27FC236}">
                <a16:creationId xmlns:a16="http://schemas.microsoft.com/office/drawing/2014/main" id="{9D00AC1B-0040-435A-8C25-4768566D18A2}"/>
              </a:ext>
            </a:extLst>
          </p:cNvPr>
          <p:cNvSpPr>
            <a:spLocks noGrp="1"/>
          </p:cNvSpPr>
          <p:nvPr>
            <p:ph type="title"/>
          </p:nvPr>
        </p:nvSpPr>
        <p:spPr>
          <a:xfrm>
            <a:off x="218510" y="180824"/>
            <a:ext cx="10058400" cy="1609344"/>
          </a:xfrm>
        </p:spPr>
        <p:txBody>
          <a:bodyPr/>
          <a:lstStyle/>
          <a:p>
            <a:r>
              <a:rPr lang="tr-TR" dirty="0"/>
              <a:t>GZTF (SWOT) Analizi</a:t>
            </a:r>
          </a:p>
        </p:txBody>
      </p:sp>
      <p:sp>
        <p:nvSpPr>
          <p:cNvPr id="8" name="Metin kutusu 7">
            <a:extLst>
              <a:ext uri="{FF2B5EF4-FFF2-40B4-BE49-F238E27FC236}">
                <a16:creationId xmlns:a16="http://schemas.microsoft.com/office/drawing/2014/main" id="{2E6939B4-AA46-4AB5-8D58-65275B4DEBF2}"/>
              </a:ext>
            </a:extLst>
          </p:cNvPr>
          <p:cNvSpPr txBox="1"/>
          <p:nvPr/>
        </p:nvSpPr>
        <p:spPr>
          <a:xfrm>
            <a:off x="218510" y="2863722"/>
            <a:ext cx="11161986" cy="2123658"/>
          </a:xfrm>
          <a:prstGeom prst="rect">
            <a:avLst/>
          </a:prstGeom>
          <a:noFill/>
        </p:spPr>
        <p:txBody>
          <a:bodyPr wrap="square">
            <a:spAutoFit/>
          </a:bodyPr>
          <a:lstStyle/>
          <a:p>
            <a:r>
              <a:rPr lang="tr-TR" sz="2200" b="1" i="0" dirty="0">
                <a:solidFill>
                  <a:srgbClr val="000000"/>
                </a:solidFill>
                <a:effectLst/>
                <a:latin typeface="Open Sans" panose="020B0606030504020204" pitchFamily="34" charset="0"/>
              </a:rPr>
              <a:t>SWOT analizi temelde iki işe yarar: </a:t>
            </a:r>
          </a:p>
          <a:p>
            <a:pPr marL="342900" indent="-342900">
              <a:buAutoNum type="arabicParenR"/>
            </a:pPr>
            <a:r>
              <a:rPr lang="tr-TR" sz="2200" b="0" i="0" dirty="0">
                <a:solidFill>
                  <a:srgbClr val="000000"/>
                </a:solidFill>
                <a:effectLst/>
                <a:highlight>
                  <a:srgbClr val="FFFF00"/>
                </a:highlight>
                <a:latin typeface="Open Sans" panose="020B0606030504020204" pitchFamily="34" charset="0"/>
              </a:rPr>
              <a:t>ANLAMAYI VE ALGILAMAYI KOLAYLAŞTIRIR: </a:t>
            </a:r>
            <a:r>
              <a:rPr lang="tr-TR" sz="2200" b="0" i="0" dirty="0">
                <a:solidFill>
                  <a:srgbClr val="000000"/>
                </a:solidFill>
                <a:effectLst/>
                <a:latin typeface="Open Sans" panose="020B0606030504020204" pitchFamily="34" charset="0"/>
              </a:rPr>
              <a:t>Kurumun ve onu çevreleyen ortamın tüm yönleriyle ve tüm çıplaklığıyla gözler önüne serilmesi. Farklı görüşlerin/katkıların elde edilmesi. </a:t>
            </a:r>
            <a:endParaRPr lang="tr-TR" sz="2200" dirty="0">
              <a:solidFill>
                <a:srgbClr val="000000"/>
              </a:solidFill>
              <a:latin typeface="Open Sans" panose="020B0606030504020204" pitchFamily="34" charset="0"/>
            </a:endParaRPr>
          </a:p>
          <a:p>
            <a:pPr marL="342900" indent="-342900">
              <a:buAutoNum type="arabicParenR"/>
            </a:pPr>
            <a:r>
              <a:rPr lang="tr-TR" sz="2200" b="0" i="0" dirty="0">
                <a:solidFill>
                  <a:srgbClr val="000000"/>
                </a:solidFill>
                <a:effectLst/>
                <a:highlight>
                  <a:srgbClr val="FFFF00"/>
                </a:highlight>
                <a:latin typeface="Open Sans" panose="020B0606030504020204" pitchFamily="34" charset="0"/>
              </a:rPr>
              <a:t>KARAR ALMAYI KOLAYLAŞTIRIR: </a:t>
            </a:r>
            <a:r>
              <a:rPr lang="tr-TR" sz="2200" b="0" i="0" dirty="0">
                <a:solidFill>
                  <a:srgbClr val="000000"/>
                </a:solidFill>
                <a:effectLst/>
                <a:latin typeface="Open Sans" panose="020B0606030504020204" pitchFamily="34" charset="0"/>
              </a:rPr>
              <a:t>Mevcut durumun görülüp, kuruma ilişkin ileriye dönük adımların, daha sağlıklı, daha gerçekçi ve daha etkin atılması.</a:t>
            </a:r>
            <a:endParaRPr lang="tr-TR" sz="2200" dirty="0"/>
          </a:p>
        </p:txBody>
      </p:sp>
      <p:sp>
        <p:nvSpPr>
          <p:cNvPr id="10" name="Metin kutusu 9">
            <a:extLst>
              <a:ext uri="{FF2B5EF4-FFF2-40B4-BE49-F238E27FC236}">
                <a16:creationId xmlns:a16="http://schemas.microsoft.com/office/drawing/2014/main" id="{4283DC28-EAEE-42C3-B58C-1062E4161996}"/>
              </a:ext>
            </a:extLst>
          </p:cNvPr>
          <p:cNvSpPr txBox="1"/>
          <p:nvPr/>
        </p:nvSpPr>
        <p:spPr>
          <a:xfrm>
            <a:off x="218510" y="4955115"/>
            <a:ext cx="11161985" cy="1107996"/>
          </a:xfrm>
          <a:prstGeom prst="rect">
            <a:avLst/>
          </a:prstGeom>
          <a:noFill/>
        </p:spPr>
        <p:txBody>
          <a:bodyPr wrap="square">
            <a:spAutoFit/>
          </a:bodyPr>
          <a:lstStyle/>
          <a:p>
            <a:r>
              <a:rPr lang="tr-TR" sz="2200" b="0" i="0" dirty="0">
                <a:solidFill>
                  <a:srgbClr val="000000"/>
                </a:solidFill>
                <a:effectLst/>
                <a:latin typeface="Open Sans" panose="020B0606030504020204" pitchFamily="34" charset="0"/>
              </a:rPr>
              <a:t>NE ZAMAN KULLANILMALI? Stratejik bir plan geliştirilmesi aşamasında, Sorun tanımlama ve çözüm oluşturulması aşamalarında, Nicel verilerin yetersiz, bilgilerin kişilerin belleklerinde olduğu durumların analizinde.</a:t>
            </a:r>
            <a:endParaRPr lang="tr-TR" sz="2200" dirty="0"/>
          </a:p>
        </p:txBody>
      </p:sp>
      <p:sp>
        <p:nvSpPr>
          <p:cNvPr id="12" name="Metin kutusu 11">
            <a:extLst>
              <a:ext uri="{FF2B5EF4-FFF2-40B4-BE49-F238E27FC236}">
                <a16:creationId xmlns:a16="http://schemas.microsoft.com/office/drawing/2014/main" id="{F4FCF320-4E1F-4B71-B4AE-4CED5070FCF4}"/>
              </a:ext>
            </a:extLst>
          </p:cNvPr>
          <p:cNvSpPr txBox="1"/>
          <p:nvPr/>
        </p:nvSpPr>
        <p:spPr>
          <a:xfrm>
            <a:off x="218511" y="6307844"/>
            <a:ext cx="11161984" cy="369332"/>
          </a:xfrm>
          <a:prstGeom prst="rect">
            <a:avLst/>
          </a:prstGeom>
          <a:noFill/>
        </p:spPr>
        <p:txBody>
          <a:bodyPr wrap="square">
            <a:spAutoFit/>
          </a:bodyPr>
          <a:lstStyle/>
          <a:p>
            <a:r>
              <a:rPr lang="tr-TR" dirty="0"/>
              <a:t>Kaynak: https://docplayer.biz.tr/23359932-Swot-analizi-ufuk-batum-ekim-ankara.html</a:t>
            </a:r>
          </a:p>
        </p:txBody>
      </p:sp>
    </p:spTree>
    <p:extLst>
      <p:ext uri="{BB962C8B-B14F-4D97-AF65-F5344CB8AC3E}">
        <p14:creationId xmlns:p14="http://schemas.microsoft.com/office/powerpoint/2010/main" val="213160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36331" y="190343"/>
            <a:ext cx="10058400" cy="1609344"/>
          </a:xfrm>
        </p:spPr>
        <p:txBody>
          <a:bodyPr/>
          <a:lstStyle/>
          <a:p>
            <a:r>
              <a:rPr lang="tr-TR" dirty="0"/>
              <a:t>Tema: İklim değişikliği</a:t>
            </a:r>
          </a:p>
        </p:txBody>
      </p:sp>
      <p:sp>
        <p:nvSpPr>
          <p:cNvPr id="3" name="2 İçerik Yer Tutucusu"/>
          <p:cNvSpPr>
            <a:spLocks noGrp="1"/>
          </p:cNvSpPr>
          <p:nvPr>
            <p:ph idx="1"/>
          </p:nvPr>
        </p:nvSpPr>
        <p:spPr>
          <a:xfrm>
            <a:off x="397186" y="2054352"/>
            <a:ext cx="10058400" cy="4050792"/>
          </a:xfrm>
        </p:spPr>
        <p:txBody>
          <a:bodyPr/>
          <a:lstStyle/>
          <a:p>
            <a:r>
              <a:rPr lang="tr-TR" dirty="0"/>
              <a:t>SWOT analizinde sorulması gereken sorular nelerdir?</a:t>
            </a:r>
          </a:p>
          <a:p>
            <a:r>
              <a:rPr lang="tr-TR" dirty="0"/>
              <a:t>Güçlü yönleri belirlerken</a:t>
            </a:r>
          </a:p>
          <a:p>
            <a:r>
              <a:rPr lang="tr-TR" dirty="0"/>
              <a:t>Zayıf yönleri belirlerken</a:t>
            </a:r>
          </a:p>
          <a:p>
            <a:r>
              <a:rPr lang="tr-TR" dirty="0"/>
              <a:t>Fırsatları değerlendirirken</a:t>
            </a:r>
          </a:p>
          <a:p>
            <a:r>
              <a:rPr lang="tr-TR" dirty="0"/>
              <a:t>Tehditleri belirlerken…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83106BBD-6894-40D8-8B36-5760B2403D1E}"/>
              </a:ext>
            </a:extLst>
          </p:cNvPr>
          <p:cNvSpPr txBox="1"/>
          <p:nvPr/>
        </p:nvSpPr>
        <p:spPr>
          <a:xfrm>
            <a:off x="346841" y="1674674"/>
            <a:ext cx="10489324" cy="2123658"/>
          </a:xfrm>
          <a:prstGeom prst="rect">
            <a:avLst/>
          </a:prstGeom>
          <a:noFill/>
        </p:spPr>
        <p:txBody>
          <a:bodyPr wrap="square">
            <a:spAutoFit/>
          </a:bodyPr>
          <a:lstStyle/>
          <a:p>
            <a:r>
              <a:rPr lang="tr-TR" sz="2200" b="0" i="0" dirty="0">
                <a:solidFill>
                  <a:srgbClr val="000000"/>
                </a:solidFill>
                <a:effectLst/>
                <a:latin typeface="Open Sans" panose="020B0606030504020204" pitchFamily="34" charset="0"/>
              </a:rPr>
              <a:t>GÜÇLÜ YÖNLER NEDİR? KUVVETLİ YÖNLERİNİZİ ORTAYA ÇIKARIRKEN BAŞLICA DÖRT TEMEL SORUYA YANIT ARARIZ: </a:t>
            </a:r>
          </a:p>
          <a:p>
            <a:r>
              <a:rPr lang="tr-TR" sz="2200" b="0" i="1" dirty="0">
                <a:solidFill>
                  <a:schemeClr val="accent1"/>
                </a:solidFill>
                <a:effectLst/>
                <a:latin typeface="Open Sans" panose="020B0606030504020204" pitchFamily="34" charset="0"/>
              </a:rPr>
              <a:t>1- SAHİP OLDUĞUNUZ AVANTAJLAR NELER? </a:t>
            </a:r>
          </a:p>
          <a:p>
            <a:r>
              <a:rPr lang="tr-TR" sz="2200" b="0" i="1" dirty="0">
                <a:solidFill>
                  <a:schemeClr val="accent1"/>
                </a:solidFill>
                <a:effectLst/>
                <a:latin typeface="Open Sans" panose="020B0606030504020204" pitchFamily="34" charset="0"/>
              </a:rPr>
              <a:t>2- NELERİ İYİ YAPARSINIZ? </a:t>
            </a:r>
          </a:p>
          <a:p>
            <a:r>
              <a:rPr lang="tr-TR" sz="2200" b="0" i="1" dirty="0">
                <a:solidFill>
                  <a:schemeClr val="accent1"/>
                </a:solidFill>
                <a:effectLst/>
                <a:latin typeface="Open Sans" panose="020B0606030504020204" pitchFamily="34" charset="0"/>
              </a:rPr>
              <a:t>3- HANGİ KAYNAKLARA KOLAY ULAŞIM İMKANLARINIZ VAR? </a:t>
            </a:r>
          </a:p>
          <a:p>
            <a:r>
              <a:rPr lang="tr-TR" sz="2200" b="0" i="1" dirty="0">
                <a:solidFill>
                  <a:schemeClr val="accent1"/>
                </a:solidFill>
                <a:effectLst/>
                <a:latin typeface="Open Sans" panose="020B0606030504020204" pitchFamily="34" charset="0"/>
              </a:rPr>
              <a:t>4- DIŞARIDAN BAKANLAR, SİZİN HANGİ YÖNLERİNİZİ KUVVETLİ GÖRÜR?</a:t>
            </a:r>
            <a:endParaRPr lang="tr-TR" sz="2200" i="1" dirty="0">
              <a:solidFill>
                <a:schemeClr val="accent1"/>
              </a:solidFill>
            </a:endParaRPr>
          </a:p>
        </p:txBody>
      </p:sp>
      <p:sp>
        <p:nvSpPr>
          <p:cNvPr id="6" name="1 Başlık">
            <a:extLst>
              <a:ext uri="{FF2B5EF4-FFF2-40B4-BE49-F238E27FC236}">
                <a16:creationId xmlns:a16="http://schemas.microsoft.com/office/drawing/2014/main" id="{830F021C-7DCA-4DD3-A46C-8A9090520D3D}"/>
              </a:ext>
            </a:extLst>
          </p:cNvPr>
          <p:cNvSpPr>
            <a:spLocks noGrp="1"/>
          </p:cNvSpPr>
          <p:nvPr>
            <p:ph type="title"/>
          </p:nvPr>
        </p:nvSpPr>
        <p:spPr>
          <a:xfrm>
            <a:off x="250041" y="0"/>
            <a:ext cx="10058400" cy="1609344"/>
          </a:xfrm>
        </p:spPr>
        <p:txBody>
          <a:bodyPr/>
          <a:lstStyle/>
          <a:p>
            <a:r>
              <a:rPr lang="tr-TR" dirty="0"/>
              <a:t>GZTF (SWOT) Analizi</a:t>
            </a:r>
          </a:p>
        </p:txBody>
      </p:sp>
      <p:sp>
        <p:nvSpPr>
          <p:cNvPr id="8" name="Metin kutusu 7">
            <a:extLst>
              <a:ext uri="{FF2B5EF4-FFF2-40B4-BE49-F238E27FC236}">
                <a16:creationId xmlns:a16="http://schemas.microsoft.com/office/drawing/2014/main" id="{CD84AAF1-9EC3-45FB-9B63-0C03FA98E351}"/>
              </a:ext>
            </a:extLst>
          </p:cNvPr>
          <p:cNvSpPr txBox="1"/>
          <p:nvPr/>
        </p:nvSpPr>
        <p:spPr>
          <a:xfrm>
            <a:off x="346841" y="3982997"/>
            <a:ext cx="11456275" cy="1785104"/>
          </a:xfrm>
          <a:prstGeom prst="rect">
            <a:avLst/>
          </a:prstGeom>
          <a:noFill/>
        </p:spPr>
        <p:txBody>
          <a:bodyPr wrap="square">
            <a:spAutoFit/>
          </a:bodyPr>
          <a:lstStyle/>
          <a:p>
            <a:r>
              <a:rPr lang="tr-TR" sz="2200" b="0" i="0" dirty="0">
                <a:solidFill>
                  <a:srgbClr val="000000"/>
                </a:solidFill>
                <a:effectLst/>
                <a:latin typeface="Open Sans" panose="020B0606030504020204" pitchFamily="34" charset="0"/>
              </a:rPr>
              <a:t>ZAYIFLIKLAR NEDİR? ZAYIF YÖNLERİNİZİ ORTAYA ÇIKARIRKEN BAŞLICA ÜÇ TEMEL SORUYA YANIT ARARIZ:</a:t>
            </a:r>
          </a:p>
          <a:p>
            <a:r>
              <a:rPr lang="tr-TR" sz="2200" b="0" i="1" dirty="0">
                <a:solidFill>
                  <a:schemeClr val="accent1"/>
                </a:solidFill>
                <a:effectLst/>
                <a:latin typeface="Open Sans" panose="020B0606030504020204" pitchFamily="34" charset="0"/>
              </a:rPr>
              <a:t>1- GELİŞTİRMENİZ GEREKEN (MÜKEMMEL OLMAYAN) YÖNLERİNİZ NELER? </a:t>
            </a:r>
          </a:p>
          <a:p>
            <a:r>
              <a:rPr lang="tr-TR" sz="2200" b="0" i="1" dirty="0">
                <a:solidFill>
                  <a:schemeClr val="accent1"/>
                </a:solidFill>
                <a:effectLst/>
                <a:latin typeface="Open Sans" panose="020B0606030504020204" pitchFamily="34" charset="0"/>
              </a:rPr>
              <a:t>2- NELERİ KÖTÜ YAPARSINIZ? </a:t>
            </a:r>
          </a:p>
          <a:p>
            <a:r>
              <a:rPr lang="tr-TR" sz="2200" b="0" i="1" dirty="0">
                <a:solidFill>
                  <a:schemeClr val="accent1"/>
                </a:solidFill>
                <a:effectLst/>
                <a:latin typeface="Open Sans" panose="020B0606030504020204" pitchFamily="34" charset="0"/>
              </a:rPr>
              <a:t>3- NELERDEN KAÇINMALISINIZ?</a:t>
            </a:r>
            <a:endParaRPr lang="tr-TR" sz="2200" i="1" dirty="0">
              <a:solidFill>
                <a:schemeClr val="accent1"/>
              </a:solidFill>
            </a:endParaRPr>
          </a:p>
        </p:txBody>
      </p:sp>
      <p:sp>
        <p:nvSpPr>
          <p:cNvPr id="9" name="Metin kutusu 8">
            <a:extLst>
              <a:ext uri="{FF2B5EF4-FFF2-40B4-BE49-F238E27FC236}">
                <a16:creationId xmlns:a16="http://schemas.microsoft.com/office/drawing/2014/main" id="{6BEDD65E-18F4-4F88-8F4D-2BDFDD603959}"/>
              </a:ext>
            </a:extLst>
          </p:cNvPr>
          <p:cNvSpPr txBox="1"/>
          <p:nvPr/>
        </p:nvSpPr>
        <p:spPr>
          <a:xfrm>
            <a:off x="218510" y="6030845"/>
            <a:ext cx="11161984" cy="369332"/>
          </a:xfrm>
          <a:prstGeom prst="rect">
            <a:avLst/>
          </a:prstGeom>
          <a:noFill/>
        </p:spPr>
        <p:txBody>
          <a:bodyPr wrap="square">
            <a:spAutoFit/>
          </a:bodyPr>
          <a:lstStyle/>
          <a:p>
            <a:r>
              <a:rPr lang="tr-TR" dirty="0"/>
              <a:t>Kaynak: https://docplayer.biz.tr/23359932-Swot-analizi-ufuk-batum-ekim-ankara.html</a:t>
            </a:r>
          </a:p>
        </p:txBody>
      </p:sp>
    </p:spTree>
    <p:extLst>
      <p:ext uri="{BB962C8B-B14F-4D97-AF65-F5344CB8AC3E}">
        <p14:creationId xmlns:p14="http://schemas.microsoft.com/office/powerpoint/2010/main" val="316534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D026D93-4956-427D-82C7-E92482AB26F7}"/>
              </a:ext>
            </a:extLst>
          </p:cNvPr>
          <p:cNvSpPr txBox="1"/>
          <p:nvPr/>
        </p:nvSpPr>
        <p:spPr>
          <a:xfrm>
            <a:off x="218510" y="6030845"/>
            <a:ext cx="11161984" cy="369332"/>
          </a:xfrm>
          <a:prstGeom prst="rect">
            <a:avLst/>
          </a:prstGeom>
          <a:noFill/>
        </p:spPr>
        <p:txBody>
          <a:bodyPr wrap="square">
            <a:spAutoFit/>
          </a:bodyPr>
          <a:lstStyle/>
          <a:p>
            <a:r>
              <a:rPr lang="tr-TR" dirty="0"/>
              <a:t>Kaynak: https://docplayer.biz.tr/23359932-Swot-analizi-ufuk-batum-ekim-ankara.html</a:t>
            </a:r>
          </a:p>
        </p:txBody>
      </p:sp>
      <p:sp>
        <p:nvSpPr>
          <p:cNvPr id="5" name="1 Başlık">
            <a:extLst>
              <a:ext uri="{FF2B5EF4-FFF2-40B4-BE49-F238E27FC236}">
                <a16:creationId xmlns:a16="http://schemas.microsoft.com/office/drawing/2014/main" id="{48ADE020-B279-4715-AD76-ADAAF9B7A5FF}"/>
              </a:ext>
            </a:extLst>
          </p:cNvPr>
          <p:cNvSpPr>
            <a:spLocks noGrp="1"/>
          </p:cNvSpPr>
          <p:nvPr>
            <p:ph type="title"/>
          </p:nvPr>
        </p:nvSpPr>
        <p:spPr>
          <a:xfrm>
            <a:off x="218510" y="220718"/>
            <a:ext cx="11754980" cy="1609344"/>
          </a:xfrm>
        </p:spPr>
        <p:txBody>
          <a:bodyPr/>
          <a:lstStyle/>
          <a:p>
            <a:r>
              <a:rPr lang="tr-TR" dirty="0"/>
              <a:t>GZTF (SWOT) Analizi</a:t>
            </a:r>
          </a:p>
        </p:txBody>
      </p:sp>
      <p:sp>
        <p:nvSpPr>
          <p:cNvPr id="7" name="Metin kutusu 6">
            <a:extLst>
              <a:ext uri="{FF2B5EF4-FFF2-40B4-BE49-F238E27FC236}">
                <a16:creationId xmlns:a16="http://schemas.microsoft.com/office/drawing/2014/main" id="{E41287EB-5FD6-4D99-AB8D-B7AF14124B2C}"/>
              </a:ext>
            </a:extLst>
          </p:cNvPr>
          <p:cNvSpPr txBox="1"/>
          <p:nvPr/>
        </p:nvSpPr>
        <p:spPr>
          <a:xfrm>
            <a:off x="218510" y="1830062"/>
            <a:ext cx="11679200" cy="1446550"/>
          </a:xfrm>
          <a:prstGeom prst="rect">
            <a:avLst/>
          </a:prstGeom>
          <a:noFill/>
        </p:spPr>
        <p:txBody>
          <a:bodyPr wrap="square">
            <a:spAutoFit/>
          </a:bodyPr>
          <a:lstStyle/>
          <a:p>
            <a:r>
              <a:rPr lang="tr-TR" sz="2200" b="0" i="0" dirty="0">
                <a:solidFill>
                  <a:srgbClr val="000000"/>
                </a:solidFill>
                <a:effectLst/>
                <a:latin typeface="Open Sans" panose="020B0606030504020204" pitchFamily="34" charset="0"/>
              </a:rPr>
              <a:t>FIRSATLAR NEDİR? FIRSATLARI ALGILAMAYA ÇALIŞIRKEN TEMELDE ŞU İKİ SORUYU SORARIZ:</a:t>
            </a:r>
          </a:p>
          <a:p>
            <a:r>
              <a:rPr lang="tr-TR" sz="2200" b="0" i="1" dirty="0">
                <a:solidFill>
                  <a:schemeClr val="accent1"/>
                </a:solidFill>
                <a:effectLst/>
                <a:latin typeface="Open Sans" panose="020B0606030504020204" pitchFamily="34" charset="0"/>
              </a:rPr>
              <a:t>1- İYİ FIRSATLAR VAR MI? NEREDE VE NASIL BULUNUR?</a:t>
            </a:r>
          </a:p>
          <a:p>
            <a:r>
              <a:rPr lang="tr-TR" sz="2200" b="0" i="1" dirty="0">
                <a:solidFill>
                  <a:schemeClr val="accent1"/>
                </a:solidFill>
                <a:effectLst/>
                <a:latin typeface="Open Sans" panose="020B0606030504020204" pitchFamily="34" charset="0"/>
              </a:rPr>
              <a:t>2- ETRAFINIZDA GELİŞMEKTE OLAN SÜREÇLER VE EĞİLİMLER NELER?</a:t>
            </a:r>
            <a:endParaRPr lang="tr-TR" sz="2200" i="1" dirty="0">
              <a:solidFill>
                <a:schemeClr val="accent1"/>
              </a:solidFill>
            </a:endParaRPr>
          </a:p>
        </p:txBody>
      </p:sp>
      <p:sp>
        <p:nvSpPr>
          <p:cNvPr id="9" name="Metin kutusu 8">
            <a:extLst>
              <a:ext uri="{FF2B5EF4-FFF2-40B4-BE49-F238E27FC236}">
                <a16:creationId xmlns:a16="http://schemas.microsoft.com/office/drawing/2014/main" id="{2D0052D0-1C05-4295-AEA0-88BE04E0557B}"/>
              </a:ext>
            </a:extLst>
          </p:cNvPr>
          <p:cNvSpPr txBox="1"/>
          <p:nvPr/>
        </p:nvSpPr>
        <p:spPr>
          <a:xfrm>
            <a:off x="256400" y="3861020"/>
            <a:ext cx="11679200" cy="1446550"/>
          </a:xfrm>
          <a:prstGeom prst="rect">
            <a:avLst/>
          </a:prstGeom>
          <a:noFill/>
        </p:spPr>
        <p:txBody>
          <a:bodyPr wrap="square">
            <a:spAutoFit/>
          </a:bodyPr>
          <a:lstStyle/>
          <a:p>
            <a:r>
              <a:rPr lang="tr-TR" sz="2200" b="0" i="0" dirty="0">
                <a:solidFill>
                  <a:srgbClr val="000000"/>
                </a:solidFill>
                <a:effectLst/>
                <a:latin typeface="Open Sans" panose="020B0606030504020204" pitchFamily="34" charset="0"/>
              </a:rPr>
              <a:t>TEHDİTLER NEDİR? TEHDİTLERİ ALGILAMAYA ÇALIŞIRKEN ŞUNLARI SORABİLİRİZ:</a:t>
            </a:r>
          </a:p>
          <a:p>
            <a:r>
              <a:rPr lang="tr-TR" sz="2200" b="0" i="1" dirty="0">
                <a:solidFill>
                  <a:schemeClr val="accent1"/>
                </a:solidFill>
                <a:effectLst/>
                <a:latin typeface="Open Sans" panose="020B0606030504020204" pitchFamily="34" charset="0"/>
              </a:rPr>
              <a:t>1- İLERLEMENİZİN ÖNÜNDEKİ ENGELLER NELER?</a:t>
            </a:r>
          </a:p>
          <a:p>
            <a:r>
              <a:rPr lang="tr-TR" sz="2200" b="0" i="1" dirty="0">
                <a:solidFill>
                  <a:schemeClr val="accent1"/>
                </a:solidFill>
                <a:effectLst/>
                <a:latin typeface="Open Sans" panose="020B0606030504020204" pitchFamily="34" charset="0"/>
              </a:rPr>
              <a:t>2- DAHA İYİ VE DAHA BAŞARILI OLMANIN KOŞULLARI DEĞİŞİYOR MU?</a:t>
            </a:r>
          </a:p>
          <a:p>
            <a:r>
              <a:rPr lang="tr-TR" sz="2200" b="0" i="1" dirty="0">
                <a:solidFill>
                  <a:schemeClr val="accent1"/>
                </a:solidFill>
                <a:effectLst/>
                <a:latin typeface="Open Sans" panose="020B0606030504020204" pitchFamily="34" charset="0"/>
              </a:rPr>
              <a:t>3- SİZE ZARAR VERİCİ DURUMDA OLAN FAKTÖRLER NELER?</a:t>
            </a:r>
            <a:endParaRPr lang="tr-TR" sz="2200" i="1" dirty="0">
              <a:solidFill>
                <a:schemeClr val="accent1"/>
              </a:solidFill>
            </a:endParaRPr>
          </a:p>
        </p:txBody>
      </p:sp>
    </p:spTree>
    <p:extLst>
      <p:ext uri="{BB962C8B-B14F-4D97-AF65-F5344CB8AC3E}">
        <p14:creationId xmlns:p14="http://schemas.microsoft.com/office/powerpoint/2010/main" val="397893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2024" y="295656"/>
            <a:ext cx="11807952" cy="1609344"/>
          </a:xfrm>
        </p:spPr>
        <p:txBody>
          <a:bodyPr>
            <a:normAutofit/>
          </a:bodyPr>
          <a:lstStyle/>
          <a:p>
            <a:r>
              <a:rPr lang="tr-TR" dirty="0"/>
              <a:t>STRATEJİLERİ BELİRLERKEN SORULACAK SORULAR</a:t>
            </a:r>
          </a:p>
        </p:txBody>
      </p:sp>
      <p:graphicFrame>
        <p:nvGraphicFramePr>
          <p:cNvPr id="4" name="3 İçerik Yer Tutucusu"/>
          <p:cNvGraphicFramePr>
            <a:graphicFrameLocks noGrp="1"/>
          </p:cNvGraphicFramePr>
          <p:nvPr>
            <p:ph idx="1"/>
          </p:nvPr>
        </p:nvGraphicFramePr>
        <p:xfrm>
          <a:off x="807720" y="1798320"/>
          <a:ext cx="9956799" cy="3566160"/>
        </p:xfrm>
        <a:graphic>
          <a:graphicData uri="http://schemas.openxmlformats.org/drawingml/2006/table">
            <a:tbl>
              <a:tblPr firstRow="1" bandRow="1">
                <a:tableStyleId>{5C22544A-7EE6-4342-B048-85BDC9FD1C3A}</a:tableStyleId>
              </a:tblPr>
              <a:tblGrid>
                <a:gridCol w="3318933">
                  <a:extLst>
                    <a:ext uri="{9D8B030D-6E8A-4147-A177-3AD203B41FA5}">
                      <a16:colId xmlns:a16="http://schemas.microsoft.com/office/drawing/2014/main" val="20000"/>
                    </a:ext>
                  </a:extLst>
                </a:gridCol>
                <a:gridCol w="3318933">
                  <a:extLst>
                    <a:ext uri="{9D8B030D-6E8A-4147-A177-3AD203B41FA5}">
                      <a16:colId xmlns:a16="http://schemas.microsoft.com/office/drawing/2014/main" val="20001"/>
                    </a:ext>
                  </a:extLst>
                </a:gridCol>
                <a:gridCol w="3318933">
                  <a:extLst>
                    <a:ext uri="{9D8B030D-6E8A-4147-A177-3AD203B41FA5}">
                      <a16:colId xmlns:a16="http://schemas.microsoft.com/office/drawing/2014/main" val="20002"/>
                    </a:ext>
                  </a:extLst>
                </a:gridCol>
              </a:tblGrid>
              <a:tr h="370840">
                <a:tc>
                  <a:txBody>
                    <a:bodyPr/>
                    <a:lstStyle/>
                    <a:p>
                      <a:endParaRPr lang="tr-TR" sz="2400" dirty="0"/>
                    </a:p>
                  </a:txBody>
                  <a:tcPr/>
                </a:tc>
                <a:tc>
                  <a:txBody>
                    <a:bodyPr/>
                    <a:lstStyle/>
                    <a:p>
                      <a:r>
                        <a:rPr lang="tr-TR" sz="2400" dirty="0"/>
                        <a:t>Güçlü yönler</a:t>
                      </a:r>
                    </a:p>
                  </a:txBody>
                  <a:tcPr/>
                </a:tc>
                <a:tc>
                  <a:txBody>
                    <a:bodyPr/>
                    <a:lstStyle/>
                    <a:p>
                      <a:r>
                        <a:rPr lang="tr-TR" sz="2400" dirty="0"/>
                        <a:t>Zayıf yönler</a:t>
                      </a:r>
                    </a:p>
                  </a:txBody>
                  <a:tcPr/>
                </a:tc>
                <a:extLst>
                  <a:ext uri="{0D108BD9-81ED-4DB2-BD59-A6C34878D82A}">
                    <a16:rowId xmlns:a16="http://schemas.microsoft.com/office/drawing/2014/main" val="10000"/>
                  </a:ext>
                </a:extLst>
              </a:tr>
              <a:tr h="370840">
                <a:tc>
                  <a:txBody>
                    <a:bodyPr/>
                    <a:lstStyle/>
                    <a:p>
                      <a:r>
                        <a:rPr lang="tr-TR" sz="2400" dirty="0"/>
                        <a:t>Fırsatlar</a:t>
                      </a:r>
                    </a:p>
                  </a:txBody>
                  <a:tcPr/>
                </a:tc>
                <a:tc>
                  <a:txBody>
                    <a:bodyPr/>
                    <a:lstStyle/>
                    <a:p>
                      <a:r>
                        <a:rPr lang="tr-TR" sz="2400" dirty="0"/>
                        <a:t>Fırsatlardan yararlanmak için hangi güçlü yönler kullanılmalıdır?</a:t>
                      </a:r>
                    </a:p>
                  </a:txBody>
                  <a:tcPr/>
                </a:tc>
                <a:tc>
                  <a:txBody>
                    <a:bodyPr/>
                    <a:lstStyle/>
                    <a:p>
                      <a:r>
                        <a:rPr lang="tr-TR" sz="2400" dirty="0"/>
                        <a:t>Fırsatlardan yararlanarak hangi zayıf yönler geliştirilebilir?</a:t>
                      </a:r>
                    </a:p>
                  </a:txBody>
                  <a:tcPr/>
                </a:tc>
                <a:extLst>
                  <a:ext uri="{0D108BD9-81ED-4DB2-BD59-A6C34878D82A}">
                    <a16:rowId xmlns:a16="http://schemas.microsoft.com/office/drawing/2014/main" val="10001"/>
                  </a:ext>
                </a:extLst>
              </a:tr>
              <a:tr h="370840">
                <a:tc>
                  <a:txBody>
                    <a:bodyPr/>
                    <a:lstStyle/>
                    <a:p>
                      <a:r>
                        <a:rPr lang="tr-TR" sz="2400" dirty="0"/>
                        <a:t>Tehditler</a:t>
                      </a:r>
                    </a:p>
                  </a:txBody>
                  <a:tcPr/>
                </a:tc>
                <a:tc>
                  <a:txBody>
                    <a:bodyPr/>
                    <a:lstStyle/>
                    <a:p>
                      <a:r>
                        <a:rPr lang="tr-TR" sz="2400" dirty="0"/>
                        <a:t>Güçlü yönlerimi tehditlerden korunmada nasıl kullanabilirim?</a:t>
                      </a:r>
                    </a:p>
                  </a:txBody>
                  <a:tcPr/>
                </a:tc>
                <a:tc>
                  <a:txBody>
                    <a:bodyPr/>
                    <a:lstStyle/>
                    <a:p>
                      <a:r>
                        <a:rPr lang="tr-TR" sz="2400" dirty="0"/>
                        <a:t>Zayıf yönlerin bu tehditleri gerçeğe dönüştürmemesi </a:t>
                      </a:r>
                      <a:r>
                        <a:rPr lang="tr-TR" sz="2400" baseline="0" dirty="0"/>
                        <a:t>için neler yapılabilir?</a:t>
                      </a:r>
                      <a:endParaRPr lang="tr-TR" sz="2400"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16200000">
            <a:off x="-1805460" y="2985770"/>
            <a:ext cx="5156200" cy="886460"/>
          </a:xfrm>
        </p:spPr>
        <p:txBody>
          <a:bodyPr>
            <a:normAutofit/>
          </a:bodyPr>
          <a:lstStyle/>
          <a:p>
            <a:r>
              <a:rPr lang="tr-TR" sz="3400" dirty="0"/>
              <a:t>Örnek SWOT (GZTF) analizi</a:t>
            </a:r>
          </a:p>
        </p:txBody>
      </p:sp>
      <p:sp>
        <p:nvSpPr>
          <p:cNvPr id="5" name="4 Metin kutusu"/>
          <p:cNvSpPr txBox="1"/>
          <p:nvPr/>
        </p:nvSpPr>
        <p:spPr>
          <a:xfrm>
            <a:off x="150755" y="217714"/>
            <a:ext cx="8559331" cy="584775"/>
          </a:xfrm>
          <a:prstGeom prst="rect">
            <a:avLst/>
          </a:prstGeom>
          <a:noFill/>
        </p:spPr>
        <p:txBody>
          <a:bodyPr wrap="none" rtlCol="0">
            <a:spAutoFit/>
          </a:bodyPr>
          <a:lstStyle/>
          <a:p>
            <a:r>
              <a:rPr lang="tr-TR" sz="3200" dirty="0">
                <a:latin typeface="+mj-lt"/>
              </a:rPr>
              <a:t>TARIMSAL İLAÇ ÜRETEN BİR FİRMANIN GENİŞLEME HEDEFİ</a:t>
            </a:r>
          </a:p>
        </p:txBody>
      </p:sp>
      <p:graphicFrame>
        <p:nvGraphicFramePr>
          <p:cNvPr id="6" name="5 Tablo"/>
          <p:cNvGraphicFramePr>
            <a:graphicFrameLocks noGrp="1"/>
          </p:cNvGraphicFramePr>
          <p:nvPr>
            <p:extLst>
              <p:ext uri="{D42A27DB-BD31-4B8C-83A1-F6EECF244321}">
                <p14:modId xmlns:p14="http://schemas.microsoft.com/office/powerpoint/2010/main" val="3472819064"/>
              </p:ext>
            </p:extLst>
          </p:nvPr>
        </p:nvGraphicFramePr>
        <p:xfrm>
          <a:off x="1691639" y="856826"/>
          <a:ext cx="9997442" cy="5120640"/>
        </p:xfrm>
        <a:graphic>
          <a:graphicData uri="http://schemas.openxmlformats.org/drawingml/2006/table">
            <a:tbl>
              <a:tblPr firstRow="1" bandRow="1">
                <a:tableStyleId>{21E4AEA4-8DFA-4A89-87EB-49C32662AFE0}</a:tableStyleId>
              </a:tblPr>
              <a:tblGrid>
                <a:gridCol w="4998721">
                  <a:extLst>
                    <a:ext uri="{9D8B030D-6E8A-4147-A177-3AD203B41FA5}">
                      <a16:colId xmlns:a16="http://schemas.microsoft.com/office/drawing/2014/main" val="20000"/>
                    </a:ext>
                  </a:extLst>
                </a:gridCol>
                <a:gridCol w="4998721">
                  <a:extLst>
                    <a:ext uri="{9D8B030D-6E8A-4147-A177-3AD203B41FA5}">
                      <a16:colId xmlns:a16="http://schemas.microsoft.com/office/drawing/2014/main" val="20001"/>
                    </a:ext>
                  </a:extLst>
                </a:gridCol>
              </a:tblGrid>
              <a:tr h="370840">
                <a:tc>
                  <a:txBody>
                    <a:bodyPr/>
                    <a:lstStyle/>
                    <a:p>
                      <a:r>
                        <a:rPr lang="tr-TR" dirty="0"/>
                        <a:t>GÜÇLÜ YÖNLER</a:t>
                      </a:r>
                    </a:p>
                    <a:p>
                      <a:endParaRPr lang="tr-TR" dirty="0"/>
                    </a:p>
                    <a:p>
                      <a:r>
                        <a:rPr lang="tr-TR" dirty="0"/>
                        <a:t>Pazar payında ön sıralarda yer alması</a:t>
                      </a:r>
                    </a:p>
                    <a:p>
                      <a:r>
                        <a:rPr lang="tr-TR" dirty="0"/>
                        <a:t>Firmanın</a:t>
                      </a:r>
                      <a:r>
                        <a:rPr lang="tr-TR" baseline="0" dirty="0"/>
                        <a:t> 40 yıldır biliniyor olması</a:t>
                      </a:r>
                    </a:p>
                    <a:p>
                      <a:r>
                        <a:rPr lang="tr-TR" baseline="0" dirty="0"/>
                        <a:t>Markalaşmış çok çeşitli ürün </a:t>
                      </a:r>
                      <a:r>
                        <a:rPr lang="tr-TR" baseline="0" dirty="0" err="1"/>
                        <a:t>kataloğuna</a:t>
                      </a:r>
                      <a:r>
                        <a:rPr lang="tr-TR" baseline="0" dirty="0"/>
                        <a:t> sahip olması</a:t>
                      </a:r>
                    </a:p>
                    <a:p>
                      <a:r>
                        <a:rPr lang="tr-TR" baseline="0" dirty="0"/>
                        <a:t>Deneyimli kadrosu</a:t>
                      </a:r>
                    </a:p>
                    <a:p>
                      <a:r>
                        <a:rPr lang="tr-TR" dirty="0"/>
                        <a:t>….</a:t>
                      </a:r>
                    </a:p>
                  </a:txBody>
                  <a:tcPr/>
                </a:tc>
                <a:tc>
                  <a:txBody>
                    <a:bodyPr/>
                    <a:lstStyle/>
                    <a:p>
                      <a:r>
                        <a:rPr lang="tr-TR" dirty="0"/>
                        <a:t>ZAYIF YÖNLER</a:t>
                      </a:r>
                    </a:p>
                    <a:p>
                      <a:endParaRPr lang="tr-TR" dirty="0"/>
                    </a:p>
                    <a:p>
                      <a:r>
                        <a:rPr lang="tr-TR" dirty="0"/>
                        <a:t>Ar-</a:t>
                      </a:r>
                      <a:r>
                        <a:rPr lang="tr-TR" dirty="0" err="1"/>
                        <a:t>ge</a:t>
                      </a:r>
                      <a:r>
                        <a:rPr lang="tr-TR" dirty="0"/>
                        <a:t> çalışmalarına</a:t>
                      </a:r>
                      <a:r>
                        <a:rPr lang="tr-TR" baseline="0" dirty="0"/>
                        <a:t> yeterli kaynak ayıramaması</a:t>
                      </a:r>
                    </a:p>
                    <a:p>
                      <a:r>
                        <a:rPr lang="tr-TR" baseline="0" dirty="0"/>
                        <a:t>Yönetim yapısının otoriter tutumu</a:t>
                      </a:r>
                    </a:p>
                    <a:p>
                      <a:r>
                        <a:rPr lang="tr-TR" baseline="0" dirty="0"/>
                        <a:t>Tarım politikalarındaki değişimlere hazır olmaması</a:t>
                      </a:r>
                      <a:endParaRPr lang="tr-TR" dirty="0"/>
                    </a:p>
                  </a:txBody>
                  <a:tcPr/>
                </a:tc>
                <a:extLst>
                  <a:ext uri="{0D108BD9-81ED-4DB2-BD59-A6C34878D82A}">
                    <a16:rowId xmlns:a16="http://schemas.microsoft.com/office/drawing/2014/main" val="10000"/>
                  </a:ext>
                </a:extLst>
              </a:tr>
              <a:tr h="370840">
                <a:tc>
                  <a:txBody>
                    <a:bodyPr/>
                    <a:lstStyle/>
                    <a:p>
                      <a:r>
                        <a:rPr lang="tr-TR" dirty="0"/>
                        <a:t>FIRSATLAR</a:t>
                      </a:r>
                    </a:p>
                    <a:p>
                      <a:r>
                        <a:rPr kumimoji="0" lang="tr-TR" kern="1200" dirty="0"/>
                        <a:t>Ülke</a:t>
                      </a:r>
                      <a:r>
                        <a:rPr kumimoji="0" lang="tr-TR" kern="1200" baseline="0" dirty="0"/>
                        <a:t> ekonomisinin ağırlıklı olarak  tarımsal üretime dayanıyor olması</a:t>
                      </a:r>
                    </a:p>
                    <a:p>
                      <a:r>
                        <a:rPr kumimoji="0" lang="tr-TR" kern="1200" baseline="0" dirty="0"/>
                        <a:t>Tarımsal ilaç sektörüne olan talebin yüksekliği</a:t>
                      </a:r>
                    </a:p>
                    <a:p>
                      <a:r>
                        <a:rPr kumimoji="0" lang="tr-TR" kern="1200" baseline="0" dirty="0"/>
                        <a:t>Ürünlerin yüksek ihracat oranları </a:t>
                      </a:r>
                    </a:p>
                    <a:p>
                      <a:r>
                        <a:rPr kumimoji="0" lang="tr-TR" kern="1200" dirty="0"/>
                        <a:t>Toprakların</a:t>
                      </a:r>
                      <a:r>
                        <a:rPr kumimoji="0" lang="tr-TR" kern="1200" baseline="0" dirty="0"/>
                        <a:t> ç</a:t>
                      </a:r>
                      <a:r>
                        <a:rPr kumimoji="0" lang="tr-TR" kern="1200" dirty="0"/>
                        <a:t>eşitli tarım ürünlerinin yetişmesine olanak vermesi</a:t>
                      </a:r>
                    </a:p>
                    <a:p>
                      <a:r>
                        <a:rPr kumimoji="0" lang="tr-TR" kern="1200" dirty="0"/>
                        <a:t>Gelişen teknoloji ve laboratuvar olanakları ile ürün çeşitliliğinin arttırılabilme</a:t>
                      </a:r>
                      <a:r>
                        <a:rPr kumimoji="0" lang="tr-TR" kern="1200" baseline="0" dirty="0"/>
                        <a:t> potansiyeli</a:t>
                      </a:r>
                      <a:endParaRPr lang="tr-TR" dirty="0"/>
                    </a:p>
                  </a:txBody>
                  <a:tcPr/>
                </a:tc>
                <a:tc>
                  <a:txBody>
                    <a:bodyPr/>
                    <a:lstStyle/>
                    <a:p>
                      <a:r>
                        <a:rPr lang="tr-TR" dirty="0"/>
                        <a:t>TEHDİTLER</a:t>
                      </a:r>
                    </a:p>
                    <a:p>
                      <a:r>
                        <a:rPr kumimoji="0" lang="tr-TR" kern="1200" dirty="0"/>
                        <a:t>AB kriterlerine uyum çerçevesinde uluslararası standartlarda üretim şartı.</a:t>
                      </a:r>
                    </a:p>
                    <a:p>
                      <a:r>
                        <a:rPr kumimoji="0" lang="tr-TR" kern="1200" dirty="0"/>
                        <a:t>Tarım alanlarının daralması</a:t>
                      </a:r>
                      <a:r>
                        <a:rPr kumimoji="0" lang="tr-TR" kern="1200" baseline="0" dirty="0"/>
                        <a:t> </a:t>
                      </a:r>
                    </a:p>
                    <a:p>
                      <a:r>
                        <a:rPr kumimoji="0" lang="tr-TR" kern="1200" dirty="0"/>
                        <a:t>Organik Tarımın</a:t>
                      </a:r>
                      <a:r>
                        <a:rPr kumimoji="0" lang="tr-TR" kern="1200" baseline="0" dirty="0"/>
                        <a:t> yaygınlaşması ile ilaç kullanımının azalma riski </a:t>
                      </a:r>
                    </a:p>
                    <a:p>
                      <a:r>
                        <a:rPr kumimoji="0" lang="tr-TR" kern="1200" baseline="0" dirty="0"/>
                        <a:t>Ucuz ithal ilaç için yapılan düzenlemeler</a:t>
                      </a:r>
                    </a:p>
                    <a:p>
                      <a:r>
                        <a:rPr kumimoji="0" lang="tr-TR" kern="1200" baseline="0" dirty="0"/>
                        <a:t>Tarım politikalarındaki öngörülemeyen değişimler</a:t>
                      </a:r>
                      <a:endParaRPr kumimoji="0" lang="tr-TR" b="0" i="0"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
        <p:nvSpPr>
          <p:cNvPr id="7" name="6 Dikdörtgen"/>
          <p:cNvSpPr/>
          <p:nvPr/>
        </p:nvSpPr>
        <p:spPr>
          <a:xfrm>
            <a:off x="1563851" y="6031803"/>
            <a:ext cx="4993739" cy="369332"/>
          </a:xfrm>
          <a:prstGeom prst="rect">
            <a:avLst/>
          </a:prstGeom>
        </p:spPr>
        <p:txBody>
          <a:bodyPr wrap="none">
            <a:spAutoFit/>
          </a:bodyPr>
          <a:lstStyle/>
          <a:p>
            <a:r>
              <a:rPr lang="tr-TR" dirty="0">
                <a:hlinkClick r:id="rId2"/>
              </a:rPr>
              <a:t>Kaynak: https://slideplayer.biz.tr/slide/1941863/</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TM03090434[[fn=Tahta Yazı]]</Template>
  <TotalTime>471</TotalTime>
  <Words>1241</Words>
  <Application>Microsoft Office PowerPoint</Application>
  <PresentationFormat>Geniş ekran</PresentationFormat>
  <Paragraphs>171</Paragraphs>
  <Slides>17</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vt:i4>
      </vt:variant>
    </vt:vector>
  </HeadingPairs>
  <TitlesOfParts>
    <vt:vector size="25" baseType="lpstr">
      <vt:lpstr>Arial</vt:lpstr>
      <vt:lpstr>Calibri</vt:lpstr>
      <vt:lpstr>Open Sans</vt:lpstr>
      <vt:lpstr>Rockwell</vt:lpstr>
      <vt:lpstr>Rockwell Condensed</vt:lpstr>
      <vt:lpstr>Wingdings</vt:lpstr>
      <vt:lpstr>Wingdings 2</vt:lpstr>
      <vt:lpstr>Tahta Yazı</vt:lpstr>
      <vt:lpstr>ZTO440 PROJE HAZIRLAMA VE DEĞERLENDİRME</vt:lpstr>
      <vt:lpstr>HAFTALIK DERS AKIŞI</vt:lpstr>
      <vt:lpstr>GZTF (SWOT) Analizi</vt:lpstr>
      <vt:lpstr>GZTF (SWOT) Analizi</vt:lpstr>
      <vt:lpstr>Tema: İklim değişikliği</vt:lpstr>
      <vt:lpstr>GZTF (SWOT) Analizi</vt:lpstr>
      <vt:lpstr>GZTF (SWOT) Analizi</vt:lpstr>
      <vt:lpstr>STRATEJİLERİ BELİRLERKEN SORULACAK SORULAR</vt:lpstr>
      <vt:lpstr>Örnek SWOT (GZTF) analizi</vt:lpstr>
      <vt:lpstr>Örnek SWOT (GZTF) analizi</vt:lpstr>
      <vt:lpstr>PowerPoint Sunusu</vt:lpstr>
      <vt:lpstr>PowerPoint Sunusu</vt:lpstr>
      <vt:lpstr>PowerPoint Sunusu</vt:lpstr>
      <vt:lpstr>PowerPoint Sunusu</vt:lpstr>
      <vt:lpstr>PowerPoint Sunusu</vt:lpstr>
      <vt:lpstr>Örnek SWOT (GZTF) analizi</vt:lpstr>
      <vt:lpstr>Yol haritası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ZTO440 PROJE HAZIRLAMA VE DEĞERLENDİRME</dc:title>
  <dc:creator>Selen</dc:creator>
  <cp:lastModifiedBy>user</cp:lastModifiedBy>
  <cp:revision>53</cp:revision>
  <dcterms:created xsi:type="dcterms:W3CDTF">2020-02-05T08:00:25Z</dcterms:created>
  <dcterms:modified xsi:type="dcterms:W3CDTF">2023-12-08T08:05:18Z</dcterms:modified>
</cp:coreProperties>
</file>