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40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1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1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5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8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68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9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4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6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7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8C1F-ED71-48FA-91C8-40BCBCAC4766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B8994-E74F-4728-973D-D7E5A0DB2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lamansiklopedisi.info/dia/ayrmetin.php?idno=320555&amp;idno2=c32040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uccess-equation.com/ur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amitiesofnature.com/archive/?c=55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922"/>
            <a:ext cx="9144000" cy="246304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Evrim</a:t>
            </a:r>
            <a:r>
              <a:rPr lang="en-GB" dirty="0"/>
              <a:t>, </a:t>
            </a:r>
            <a:r>
              <a:rPr lang="en-GB" dirty="0" err="1"/>
              <a:t>Kurumlar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İktisat</a:t>
            </a:r>
            <a:r>
              <a:rPr lang="en-GB" dirty="0"/>
              <a:t> </a:t>
            </a:r>
            <a:r>
              <a:rPr lang="en-GB" dirty="0" err="1"/>
              <a:t>Kuramı</a:t>
            </a:r>
            <a:r>
              <a:rPr lang="en-GB" dirty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Kuramlar</a:t>
            </a:r>
            <a:r>
              <a:rPr lang="en-GB" dirty="0" smtClean="0"/>
              <a:t> </a:t>
            </a:r>
            <a:r>
              <a:rPr lang="en-GB" smtClean="0"/>
              <a:t>Evrilir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81927"/>
          </a:xfrm>
        </p:spPr>
        <p:txBody>
          <a:bodyPr/>
          <a:lstStyle/>
          <a:p>
            <a:r>
              <a:rPr lang="en-GB" dirty="0" smtClean="0"/>
              <a:t>Altug Yalcintas</a:t>
            </a:r>
          </a:p>
          <a:p>
            <a:r>
              <a:rPr lang="en-GB" dirty="0" smtClean="0"/>
              <a:t>Ankara University</a:t>
            </a:r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96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Metaphor – Tower of Babel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“Hz</a:t>
            </a:r>
            <a:r>
              <a:rPr lang="en-GB" dirty="0"/>
              <a:t>. </a:t>
            </a:r>
            <a:r>
              <a:rPr lang="en-GB" dirty="0" err="1"/>
              <a:t>İbrâhim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Nemrud</a:t>
            </a:r>
            <a:r>
              <a:rPr lang="en-GB" dirty="0"/>
              <a:t> </a:t>
            </a:r>
            <a:r>
              <a:rPr lang="en-GB" dirty="0" err="1"/>
              <a:t>arasındaki</a:t>
            </a:r>
            <a:r>
              <a:rPr lang="en-GB" dirty="0"/>
              <a:t> </a:t>
            </a:r>
            <a:r>
              <a:rPr lang="en-GB" dirty="0" err="1"/>
              <a:t>mücadele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Nemrud’un</a:t>
            </a:r>
            <a:r>
              <a:rPr lang="en-GB" dirty="0"/>
              <a:t> </a:t>
            </a:r>
            <a:r>
              <a:rPr lang="en-GB" dirty="0" err="1"/>
              <a:t>İbrâhim’i</a:t>
            </a:r>
            <a:r>
              <a:rPr lang="en-GB" dirty="0"/>
              <a:t> </a:t>
            </a:r>
            <a:r>
              <a:rPr lang="en-GB" dirty="0" err="1"/>
              <a:t>ateşe</a:t>
            </a:r>
            <a:r>
              <a:rPr lang="en-GB" dirty="0"/>
              <a:t> </a:t>
            </a:r>
            <a:r>
              <a:rPr lang="en-GB" dirty="0" err="1"/>
              <a:t>atması</a:t>
            </a:r>
            <a:r>
              <a:rPr lang="en-GB" dirty="0"/>
              <a:t> </a:t>
            </a:r>
            <a:r>
              <a:rPr lang="en-GB" dirty="0" err="1"/>
              <a:t>konusunda</a:t>
            </a:r>
            <a:r>
              <a:rPr lang="en-GB" dirty="0"/>
              <a:t> </a:t>
            </a:r>
            <a:r>
              <a:rPr lang="en-GB" dirty="0" err="1"/>
              <a:t>yahudi</a:t>
            </a:r>
            <a:r>
              <a:rPr lang="en-GB" dirty="0"/>
              <a:t> </a:t>
            </a:r>
            <a:r>
              <a:rPr lang="en-GB" dirty="0" err="1"/>
              <a:t>geleneğinde</a:t>
            </a:r>
            <a:r>
              <a:rPr lang="en-GB" dirty="0"/>
              <a:t> </a:t>
            </a:r>
            <a:r>
              <a:rPr lang="en-GB" dirty="0" err="1"/>
              <a:t>Bâbil</a:t>
            </a:r>
            <a:r>
              <a:rPr lang="en-GB" dirty="0"/>
              <a:t> </a:t>
            </a:r>
            <a:r>
              <a:rPr lang="en-GB" dirty="0" err="1"/>
              <a:t>Kulesi</a:t>
            </a:r>
            <a:r>
              <a:rPr lang="en-GB" dirty="0"/>
              <a:t> </a:t>
            </a:r>
            <a:r>
              <a:rPr lang="en-GB" dirty="0" err="1"/>
              <a:t>öyküsü</a:t>
            </a:r>
            <a:r>
              <a:rPr lang="en-GB" dirty="0"/>
              <a:t> </a:t>
            </a:r>
            <a:r>
              <a:rPr lang="en-GB" dirty="0" err="1"/>
              <a:t>ön</a:t>
            </a:r>
            <a:r>
              <a:rPr lang="en-GB" dirty="0"/>
              <a:t> </a:t>
            </a:r>
            <a:r>
              <a:rPr lang="en-GB" dirty="0" err="1"/>
              <a:t>plana</a:t>
            </a:r>
            <a:r>
              <a:rPr lang="en-GB" dirty="0"/>
              <a:t> </a:t>
            </a:r>
            <a:r>
              <a:rPr lang="en-GB" dirty="0" err="1"/>
              <a:t>çıkarılmıştır</a:t>
            </a:r>
            <a:r>
              <a:rPr lang="en-GB" dirty="0"/>
              <a:t>. </a:t>
            </a:r>
            <a:r>
              <a:rPr lang="en-GB" dirty="0" err="1"/>
              <a:t>Geleneksel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Bâbil</a:t>
            </a:r>
            <a:r>
              <a:rPr lang="en-GB" dirty="0"/>
              <a:t> </a:t>
            </a:r>
            <a:r>
              <a:rPr lang="en-GB" dirty="0" err="1"/>
              <a:t>Kulesi’nin</a:t>
            </a:r>
            <a:r>
              <a:rPr lang="en-GB" dirty="0"/>
              <a:t> </a:t>
            </a:r>
            <a:r>
              <a:rPr lang="en-GB" dirty="0" err="1"/>
              <a:t>Nemrud’un</a:t>
            </a:r>
            <a:r>
              <a:rPr lang="en-GB" dirty="0"/>
              <a:t> </a:t>
            </a:r>
            <a:r>
              <a:rPr lang="en-GB" dirty="0" err="1"/>
              <a:t>krallığı</a:t>
            </a:r>
            <a:r>
              <a:rPr lang="en-GB" dirty="0"/>
              <a:t> </a:t>
            </a:r>
            <a:r>
              <a:rPr lang="en-GB" dirty="0" err="1"/>
              <a:t>döneminde</a:t>
            </a:r>
            <a:r>
              <a:rPr lang="en-GB" dirty="0"/>
              <a:t> </a:t>
            </a:r>
            <a:r>
              <a:rPr lang="en-GB" dirty="0" err="1"/>
              <a:t>inşa</a:t>
            </a:r>
            <a:r>
              <a:rPr lang="en-GB" dirty="0"/>
              <a:t> </a:t>
            </a:r>
            <a:r>
              <a:rPr lang="en-GB" dirty="0" err="1"/>
              <a:t>edildiğine</a:t>
            </a:r>
            <a:r>
              <a:rPr lang="en-GB" dirty="0"/>
              <a:t> </a:t>
            </a:r>
            <a:r>
              <a:rPr lang="en-GB" dirty="0" err="1"/>
              <a:t>inanılır</a:t>
            </a:r>
            <a:r>
              <a:rPr lang="en-GB" dirty="0"/>
              <a:t> (</a:t>
            </a:r>
            <a:r>
              <a:rPr lang="en-GB" dirty="0" err="1"/>
              <a:t>Abodah</a:t>
            </a:r>
            <a:r>
              <a:rPr lang="en-GB" dirty="0"/>
              <a:t> </a:t>
            </a:r>
            <a:r>
              <a:rPr lang="en-GB" dirty="0" err="1"/>
              <a:t>Zarah</a:t>
            </a:r>
            <a:r>
              <a:rPr lang="en-GB" dirty="0"/>
              <a:t>, 53b; The Old Testament, I, 297). </a:t>
            </a:r>
            <a:r>
              <a:rPr lang="en-GB" dirty="0" err="1"/>
              <a:t>Milâttan</a:t>
            </a:r>
            <a:r>
              <a:rPr lang="en-GB" dirty="0"/>
              <a:t> </a:t>
            </a:r>
            <a:r>
              <a:rPr lang="en-GB" dirty="0" err="1"/>
              <a:t>sonra</a:t>
            </a:r>
            <a:r>
              <a:rPr lang="en-GB" dirty="0"/>
              <a:t> I. </a:t>
            </a:r>
            <a:r>
              <a:rPr lang="en-GB" dirty="0" err="1"/>
              <a:t>yüzyıla</a:t>
            </a:r>
            <a:r>
              <a:rPr lang="en-GB" dirty="0"/>
              <a:t> ait </a:t>
            </a:r>
            <a:r>
              <a:rPr lang="en-GB" dirty="0" err="1"/>
              <a:t>apokrif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Pseudo-</a:t>
            </a:r>
            <a:r>
              <a:rPr lang="en-GB" dirty="0" err="1"/>
              <a:t>Philo’ya</a:t>
            </a:r>
            <a:r>
              <a:rPr lang="en-GB" dirty="0"/>
              <a:t> </a:t>
            </a:r>
            <a:r>
              <a:rPr lang="en-GB" dirty="0" err="1"/>
              <a:t>göre</a:t>
            </a:r>
            <a:r>
              <a:rPr lang="en-GB" dirty="0"/>
              <a:t> </a:t>
            </a:r>
            <a:r>
              <a:rPr lang="en-GB" dirty="0" err="1"/>
              <a:t>Nemrud</a:t>
            </a:r>
            <a:r>
              <a:rPr lang="en-GB" dirty="0"/>
              <a:t> </a:t>
            </a:r>
            <a:r>
              <a:rPr lang="en-GB" dirty="0" err="1"/>
              <a:t>devrinde</a:t>
            </a:r>
            <a:r>
              <a:rPr lang="en-GB" dirty="0"/>
              <a:t> </a:t>
            </a:r>
            <a:r>
              <a:rPr lang="en-GB" dirty="0" err="1"/>
              <a:t>göklere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uzanan</a:t>
            </a:r>
            <a:r>
              <a:rPr lang="en-GB" dirty="0"/>
              <a:t> </a:t>
            </a:r>
            <a:r>
              <a:rPr lang="en-GB" dirty="0" err="1"/>
              <a:t>kulenin</a:t>
            </a:r>
            <a:r>
              <a:rPr lang="en-GB" dirty="0"/>
              <a:t> </a:t>
            </a:r>
            <a:r>
              <a:rPr lang="en-GB" dirty="0" err="1"/>
              <a:t>inşası</a:t>
            </a:r>
            <a:r>
              <a:rPr lang="en-GB" dirty="0"/>
              <a:t> </a:t>
            </a:r>
            <a:r>
              <a:rPr lang="en-GB" dirty="0" err="1"/>
              <a:t>sırasında</a:t>
            </a:r>
            <a:r>
              <a:rPr lang="en-GB" dirty="0"/>
              <a:t> </a:t>
            </a:r>
            <a:r>
              <a:rPr lang="en-GB" dirty="0" err="1"/>
              <a:t>insanlar</a:t>
            </a:r>
            <a:r>
              <a:rPr lang="en-GB" dirty="0"/>
              <a:t> </a:t>
            </a:r>
            <a:r>
              <a:rPr lang="en-GB" dirty="0" err="1"/>
              <a:t>hazırladıkları</a:t>
            </a:r>
            <a:r>
              <a:rPr lang="en-GB" dirty="0"/>
              <a:t> </a:t>
            </a:r>
            <a:r>
              <a:rPr lang="en-GB" dirty="0" err="1"/>
              <a:t>kerpiçlere</a:t>
            </a:r>
            <a:r>
              <a:rPr lang="en-GB" dirty="0"/>
              <a:t> </a:t>
            </a:r>
            <a:r>
              <a:rPr lang="en-GB" dirty="0" err="1"/>
              <a:t>isimlerini</a:t>
            </a:r>
            <a:r>
              <a:rPr lang="en-GB" dirty="0"/>
              <a:t> </a:t>
            </a:r>
            <a:r>
              <a:rPr lang="en-GB" dirty="0" err="1"/>
              <a:t>kazırlar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onları</a:t>
            </a:r>
            <a:r>
              <a:rPr lang="en-GB" dirty="0"/>
              <a:t> </a:t>
            </a:r>
            <a:r>
              <a:rPr lang="en-GB" dirty="0" err="1"/>
              <a:t>pişirerek</a:t>
            </a:r>
            <a:r>
              <a:rPr lang="en-GB" dirty="0"/>
              <a:t> </a:t>
            </a:r>
            <a:r>
              <a:rPr lang="en-GB" dirty="0" err="1"/>
              <a:t>inşaatta</a:t>
            </a:r>
            <a:r>
              <a:rPr lang="en-GB" dirty="0"/>
              <a:t> </a:t>
            </a:r>
            <a:r>
              <a:rPr lang="en-GB" dirty="0" err="1"/>
              <a:t>kullanırlar</a:t>
            </a:r>
            <a:r>
              <a:rPr lang="en-GB" dirty="0"/>
              <a:t>. </a:t>
            </a:r>
            <a:r>
              <a:rPr lang="en-GB" dirty="0" err="1"/>
              <a:t>Ancak</a:t>
            </a:r>
            <a:r>
              <a:rPr lang="en-GB" dirty="0"/>
              <a:t> </a:t>
            </a:r>
            <a:r>
              <a:rPr lang="en-GB" dirty="0" err="1"/>
              <a:t>İbrâhim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yanındaki</a:t>
            </a:r>
            <a:r>
              <a:rPr lang="en-GB" dirty="0"/>
              <a:t> on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kişi</a:t>
            </a:r>
            <a:r>
              <a:rPr lang="en-GB" dirty="0"/>
              <a:t> </a:t>
            </a:r>
            <a:r>
              <a:rPr lang="en-GB" dirty="0" err="1"/>
              <a:t>buna</a:t>
            </a:r>
            <a:r>
              <a:rPr lang="en-GB" dirty="0"/>
              <a:t> </a:t>
            </a:r>
            <a:r>
              <a:rPr lang="en-GB" dirty="0" err="1"/>
              <a:t>karşı</a:t>
            </a:r>
            <a:r>
              <a:rPr lang="en-GB" dirty="0"/>
              <a:t> </a:t>
            </a:r>
            <a:r>
              <a:rPr lang="en-GB" dirty="0" err="1"/>
              <a:t>çıkar</a:t>
            </a:r>
            <a:r>
              <a:rPr lang="en-GB" dirty="0"/>
              <a:t>, </a:t>
            </a:r>
            <a:r>
              <a:rPr lang="en-GB" dirty="0" err="1"/>
              <a:t>bunun</a:t>
            </a:r>
            <a:r>
              <a:rPr lang="en-GB" dirty="0"/>
              <a:t> </a:t>
            </a:r>
            <a:r>
              <a:rPr lang="en-GB" dirty="0" err="1"/>
              <a:t>üzerine</a:t>
            </a:r>
            <a:r>
              <a:rPr lang="en-GB" dirty="0"/>
              <a:t> </a:t>
            </a:r>
            <a:r>
              <a:rPr lang="en-GB" dirty="0" err="1"/>
              <a:t>tutuklanıp</a:t>
            </a:r>
            <a:r>
              <a:rPr lang="en-GB" dirty="0"/>
              <a:t> </a:t>
            </a:r>
            <a:r>
              <a:rPr lang="en-GB" dirty="0" err="1"/>
              <a:t>işkence</a:t>
            </a:r>
            <a:r>
              <a:rPr lang="en-GB" dirty="0"/>
              <a:t> </a:t>
            </a:r>
            <a:r>
              <a:rPr lang="en-GB" dirty="0" err="1"/>
              <a:t>görürler</a:t>
            </a:r>
            <a:r>
              <a:rPr lang="en-GB" dirty="0"/>
              <a:t>. </a:t>
            </a:r>
            <a:r>
              <a:rPr lang="en-GB" dirty="0" err="1"/>
              <a:t>Sonunda</a:t>
            </a:r>
            <a:r>
              <a:rPr lang="en-GB" dirty="0"/>
              <a:t> </a:t>
            </a:r>
            <a:r>
              <a:rPr lang="en-GB" dirty="0" err="1"/>
              <a:t>İbrâhim</a:t>
            </a:r>
            <a:r>
              <a:rPr lang="en-GB" dirty="0"/>
              <a:t> </a:t>
            </a:r>
            <a:r>
              <a:rPr lang="en-GB" dirty="0" err="1"/>
              <a:t>ateşe</a:t>
            </a:r>
            <a:r>
              <a:rPr lang="en-GB" dirty="0"/>
              <a:t> </a:t>
            </a:r>
            <a:r>
              <a:rPr lang="en-GB" dirty="0" err="1"/>
              <a:t>atılır</a:t>
            </a:r>
            <a:r>
              <a:rPr lang="en-GB" dirty="0"/>
              <a:t>, </a:t>
            </a:r>
            <a:r>
              <a:rPr lang="en-GB" dirty="0" err="1"/>
              <a:t>fakat</a:t>
            </a:r>
            <a:r>
              <a:rPr lang="en-GB" dirty="0"/>
              <a:t> </a:t>
            </a:r>
            <a:r>
              <a:rPr lang="en-GB" dirty="0" err="1"/>
              <a:t>yanmaktan</a:t>
            </a:r>
            <a:r>
              <a:rPr lang="en-GB" dirty="0"/>
              <a:t> </a:t>
            </a:r>
            <a:r>
              <a:rPr lang="en-GB" dirty="0" err="1"/>
              <a:t>mûcizevî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kurtulur</a:t>
            </a:r>
            <a:r>
              <a:rPr lang="en-GB" dirty="0"/>
              <a:t> (</a:t>
            </a:r>
            <a:r>
              <a:rPr lang="en-GB" dirty="0" err="1"/>
              <a:t>a.g.e</a:t>
            </a:r>
            <a:r>
              <a:rPr lang="en-GB" dirty="0"/>
              <a:t>., II, 310-312; </a:t>
            </a:r>
            <a:r>
              <a:rPr lang="en-GB" dirty="0" err="1"/>
              <a:t>ayrıca</a:t>
            </a:r>
            <a:r>
              <a:rPr lang="en-GB" dirty="0"/>
              <a:t> bk. </a:t>
            </a:r>
            <a:r>
              <a:rPr lang="en-GB" dirty="0" err="1"/>
              <a:t>Pesahim</a:t>
            </a:r>
            <a:r>
              <a:rPr lang="en-GB" dirty="0"/>
              <a:t>, 118a; </a:t>
            </a:r>
            <a:r>
              <a:rPr lang="en-GB" dirty="0" err="1"/>
              <a:t>Teugels</a:t>
            </a:r>
            <a:r>
              <a:rPr lang="en-GB" dirty="0"/>
              <a:t>, s. 175; Evans, s. 152-153</a:t>
            </a:r>
            <a:r>
              <a:rPr lang="en-GB" dirty="0" smtClean="0"/>
              <a:t>).”</a:t>
            </a:r>
          </a:p>
          <a:p>
            <a:pPr marL="0" indent="0">
              <a:buNone/>
            </a:pPr>
            <a:r>
              <a:rPr lang="en-GB" dirty="0" err="1" smtClean="0"/>
              <a:t>Kaynak</a:t>
            </a:r>
            <a:r>
              <a:rPr lang="en-GB" dirty="0" smtClean="0"/>
              <a:t>: </a:t>
            </a:r>
            <a:r>
              <a:rPr lang="en-GB" dirty="0" err="1" smtClean="0"/>
              <a:t>Türkiye</a:t>
            </a:r>
            <a:r>
              <a:rPr lang="en-GB" dirty="0" smtClean="0"/>
              <a:t> </a:t>
            </a:r>
            <a:r>
              <a:rPr lang="en-GB" dirty="0" err="1" smtClean="0"/>
              <a:t>Diyanet</a:t>
            </a:r>
            <a:r>
              <a:rPr lang="en-GB" dirty="0" smtClean="0"/>
              <a:t> </a:t>
            </a:r>
            <a:r>
              <a:rPr lang="en-GB" dirty="0" err="1" smtClean="0"/>
              <a:t>Vakfı</a:t>
            </a:r>
            <a:r>
              <a:rPr lang="en-GB" dirty="0" smtClean="0"/>
              <a:t>, İslam </a:t>
            </a:r>
            <a:r>
              <a:rPr lang="en-GB" dirty="0" err="1" smtClean="0"/>
              <a:t>Ansiklopedisi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www.islamansiklopedisi.info/dia/ayrmetin.php?idno=320555&amp;idno2=c320406</a:t>
            </a:r>
            <a:r>
              <a:rPr lang="en-GB" dirty="0" smtClean="0"/>
              <a:t> [</a:t>
            </a:r>
            <a:r>
              <a:rPr lang="en-GB" dirty="0" err="1" smtClean="0"/>
              <a:t>Erişim</a:t>
            </a:r>
            <a:r>
              <a:rPr lang="en-GB" dirty="0" smtClean="0"/>
              <a:t> </a:t>
            </a:r>
            <a:r>
              <a:rPr lang="en-GB" dirty="0" err="1" smtClean="0"/>
              <a:t>Tarihi</a:t>
            </a:r>
            <a:r>
              <a:rPr lang="en-GB" dirty="0" smtClean="0"/>
              <a:t>: </a:t>
            </a:r>
            <a:r>
              <a:rPr lang="en-GB" dirty="0" err="1" smtClean="0"/>
              <a:t>Kasım</a:t>
            </a:r>
            <a:r>
              <a:rPr lang="en-GB" dirty="0" smtClean="0"/>
              <a:t> 2017]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36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Metaphor – Tower of Babel</a:t>
            </a:r>
            <a:endParaRPr lang="en-GB" dirty="0"/>
          </a:p>
        </p:txBody>
      </p:sp>
      <p:pic>
        <p:nvPicPr>
          <p:cNvPr id="2050" name="Picture 2" descr="https://en.0wikipedia.org/index.php?q=aHR0cDovL3VwbG9hZC53aWtpbWVkaWEub3JnL3dpa2lwZWRpYS9jb21tb25zL3RodW1iL2EvYWYvQ29uZnVzaW9uX29mX1Rvbmd1ZXMucG5nLzMwMHB4LUNvbmZ1c2lvbl9vZl9Ub25ndWVzLnBuZ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29" y="1813857"/>
            <a:ext cx="2857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7896" y="5367130"/>
            <a:ext cx="287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Gustave</a:t>
            </a:r>
            <a:r>
              <a:rPr lang="en-GB" dirty="0" smtClean="0"/>
              <a:t> Dore, 1865</a:t>
            </a:r>
            <a:endParaRPr lang="en-GB" dirty="0"/>
          </a:p>
        </p:txBody>
      </p:sp>
      <p:pic>
        <p:nvPicPr>
          <p:cNvPr id="2052" name="Picture 4" descr="https://en.0wikipedia.org/index.php?q=aHR0cDovL3VwbG9hZC53aWtpbWVkaWEub3JnL3dpa2lwZWRpYS9jb21tb25zL3RodW1iLzgvODMvVG91cl9kZV9iYWJlbC5qcGVnLzIyMHB4LVRvdXJfZGVfYmFiZWwuanBl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78" y="1820517"/>
            <a:ext cx="4595545" cy="332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6261" y="5347252"/>
            <a:ext cx="30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Lucas van </a:t>
            </a:r>
            <a:r>
              <a:rPr lang="en-GB" dirty="0" err="1" smtClean="0"/>
              <a:t>Valckenborch</a:t>
            </a:r>
            <a:r>
              <a:rPr lang="en-GB" dirty="0" smtClean="0"/>
              <a:t>, 1594</a:t>
            </a:r>
            <a:endParaRPr lang="en-GB" dirty="0"/>
          </a:p>
        </p:txBody>
      </p:sp>
      <p:pic>
        <p:nvPicPr>
          <p:cNvPr id="2054" name="Picture 6" descr="https://en.0wikipedia.org/index.php?q=aHR0cDovL3VwbG9hZC53aWtpbWVkaWEub3JnL3dpa2lwZWRpYS9jb21tb25zL3RodW1iLzAvMDkvVHVycmlzX0JhYmVsX2J5X0F0aGFuYXNpdXNfS2lyY2hlci5qcGcvMjIwcHgtVHVycmlzX0JhYmVsX2J5X0F0aGFuYXNpdXNfS2lyY2hlci5qcG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48" y="1820517"/>
            <a:ext cx="3233149" cy="332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60905" y="5327374"/>
            <a:ext cx="30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Athanasius </a:t>
            </a:r>
            <a:r>
              <a:rPr lang="en-GB" dirty="0" err="1" smtClean="0"/>
              <a:t>Kircher</a:t>
            </a:r>
            <a:r>
              <a:rPr lang="en-GB" dirty="0" smtClean="0"/>
              <a:t>,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19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Metaphor – Tower of Babel</a:t>
            </a:r>
            <a:endParaRPr lang="en-GB" dirty="0"/>
          </a:p>
        </p:txBody>
      </p:sp>
      <p:pic>
        <p:nvPicPr>
          <p:cNvPr id="4" name="8 Resim" descr="to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3530" y="6400800"/>
            <a:ext cx="2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Pieter Brueghel, 1563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82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Tower of Babel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22" y="1825625"/>
            <a:ext cx="5435155" cy="4351338"/>
          </a:xfrm>
        </p:spPr>
      </p:pic>
    </p:spTree>
    <p:extLst>
      <p:ext uri="{BB962C8B-B14F-4D97-AF65-F5344CB8AC3E}">
        <p14:creationId xmlns:p14="http://schemas.microsoft.com/office/powerpoint/2010/main" val="366011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Games (1) - Word of Mouth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301" y="2005606"/>
            <a:ext cx="3605941" cy="1335011"/>
          </a:xfrm>
        </p:spPr>
        <p:txBody>
          <a:bodyPr>
            <a:normAutofit/>
          </a:bodyPr>
          <a:lstStyle/>
          <a:p>
            <a:r>
              <a:rPr lang="en-GB" dirty="0" err="1" smtClean="0"/>
              <a:t>Kulaktan</a:t>
            </a:r>
            <a:r>
              <a:rPr lang="en-GB" dirty="0" smtClean="0"/>
              <a:t> </a:t>
            </a:r>
            <a:r>
              <a:rPr lang="en-GB" dirty="0" err="1" smtClean="0"/>
              <a:t>kulağa</a:t>
            </a:r>
            <a:endParaRPr lang="en-GB" dirty="0" smtClean="0"/>
          </a:p>
          <a:p>
            <a:r>
              <a:rPr lang="en-GB" dirty="0" smtClean="0"/>
              <a:t>Rumour</a:t>
            </a:r>
            <a:endParaRPr lang="en-GB" dirty="0"/>
          </a:p>
        </p:txBody>
      </p:sp>
      <p:pic>
        <p:nvPicPr>
          <p:cNvPr id="1026" name="Picture 2" descr="https://factory360.com/wp-content/uploads/2015/12/word-of-mouth-marketing-blog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66" y="1858153"/>
            <a:ext cx="5739377" cy="401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7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500" y="368300"/>
            <a:ext cx="11442700" cy="6223000"/>
          </a:xfrm>
        </p:spPr>
        <p:txBody>
          <a:bodyPr/>
          <a:lstStyle/>
          <a:p>
            <a:pPr algn="l"/>
            <a:r>
              <a:rPr lang="en-GB" sz="4600" dirty="0" smtClean="0"/>
              <a:t>Games (2) - </a:t>
            </a:r>
            <a:r>
              <a:rPr lang="tr-TR" sz="4600" dirty="0" err="1" smtClean="0"/>
              <a:t>Polya</a:t>
            </a:r>
            <a:r>
              <a:rPr lang="tr-TR" sz="4600" dirty="0" smtClean="0"/>
              <a:t> </a:t>
            </a:r>
            <a:r>
              <a:rPr lang="tr-TR" sz="4600" dirty="0" err="1" smtClean="0"/>
              <a:t>Urn</a:t>
            </a:r>
            <a:r>
              <a:rPr lang="tr-TR" sz="4600" dirty="0" smtClean="0"/>
              <a:t> </a:t>
            </a:r>
            <a:r>
              <a:rPr lang="tr-TR" sz="4600" dirty="0" err="1" smtClean="0"/>
              <a:t>Processes</a:t>
            </a:r>
            <a:endParaRPr lang="en-US" sz="4600" dirty="0" smtClean="0"/>
          </a:p>
          <a:p>
            <a:pPr algn="l"/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06" y="1581904"/>
            <a:ext cx="5094287" cy="49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Games (2) - </a:t>
            </a:r>
            <a:r>
              <a:rPr lang="tr-TR" dirty="0" err="1" smtClean="0"/>
              <a:t>Polya</a:t>
            </a:r>
            <a:r>
              <a:rPr lang="tr-TR" dirty="0" smtClean="0"/>
              <a:t> </a:t>
            </a:r>
            <a:r>
              <a:rPr lang="tr-TR" dirty="0" err="1" smtClean="0"/>
              <a:t>Urn</a:t>
            </a:r>
            <a:r>
              <a:rPr lang="tr-TR" dirty="0" smtClean="0"/>
              <a:t> </a:t>
            </a:r>
            <a:r>
              <a:rPr lang="tr-TR" dirty="0" err="1" smtClean="0"/>
              <a:t>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simulation: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success-equation.com/urn.html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412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Games (2) - </a:t>
            </a:r>
            <a:r>
              <a:rPr lang="tr-TR" dirty="0" err="1" smtClean="0"/>
              <a:t>Polya</a:t>
            </a:r>
            <a:r>
              <a:rPr lang="tr-TR" dirty="0" smtClean="0"/>
              <a:t> </a:t>
            </a:r>
            <a:r>
              <a:rPr lang="tr-TR" dirty="0" err="1" smtClean="0"/>
              <a:t>Urn</a:t>
            </a:r>
            <a:r>
              <a:rPr lang="tr-TR" dirty="0" smtClean="0"/>
              <a:t> </a:t>
            </a:r>
            <a:r>
              <a:rPr lang="tr-TR" dirty="0" err="1" smtClean="0"/>
              <a:t>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Polya</a:t>
            </a:r>
            <a:r>
              <a:rPr lang="tr-TR" dirty="0" smtClean="0"/>
              <a:t> </a:t>
            </a:r>
            <a:r>
              <a:rPr lang="tr-TR" dirty="0" err="1" smtClean="0"/>
              <a:t>Urn</a:t>
            </a:r>
            <a:r>
              <a:rPr lang="tr-TR" dirty="0" smtClean="0"/>
              <a:t> </a:t>
            </a:r>
            <a:r>
              <a:rPr lang="tr-TR" dirty="0" err="1" smtClean="0"/>
              <a:t>processes</a:t>
            </a:r>
            <a:r>
              <a:rPr lang="tr-TR" dirty="0" smtClean="0"/>
              <a:t> in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endParaRPr lang="tr-TR" dirty="0" smtClean="0"/>
          </a:p>
          <a:p>
            <a:r>
              <a:rPr lang="tr-TR" dirty="0" smtClean="0"/>
              <a:t>Value </a:t>
            </a:r>
            <a:r>
              <a:rPr lang="tr-TR" dirty="0" err="1" smtClean="0"/>
              <a:t>systems</a:t>
            </a:r>
            <a:endParaRPr lang="tr-TR" dirty="0" smtClean="0"/>
          </a:p>
          <a:p>
            <a:r>
              <a:rPr lang="tr-TR" dirty="0" err="1" smtClean="0"/>
              <a:t>Gender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endParaRPr lang="tr-TR" dirty="0" smtClean="0"/>
          </a:p>
          <a:p>
            <a:r>
              <a:rPr lang="tr-TR" dirty="0" err="1" smtClean="0"/>
              <a:t>Biographies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autobiographies</a:t>
            </a:r>
            <a:endParaRPr lang="tr-TR" dirty="0" smtClean="0"/>
          </a:p>
          <a:p>
            <a:r>
              <a:rPr lang="tr-TR" dirty="0" err="1" smtClean="0"/>
              <a:t>Rule</a:t>
            </a:r>
            <a:r>
              <a:rPr lang="tr-TR" dirty="0" smtClean="0"/>
              <a:t> of </a:t>
            </a:r>
            <a:r>
              <a:rPr lang="tr-TR" dirty="0" err="1" smtClean="0"/>
              <a:t>law</a:t>
            </a:r>
            <a:r>
              <a:rPr lang="tr-TR" dirty="0" smtClean="0"/>
              <a:t> (in </a:t>
            </a:r>
            <a:r>
              <a:rPr lang="tr-TR" dirty="0" err="1" smtClean="0"/>
              <a:t>Turkey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Situation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Middle</a:t>
            </a:r>
            <a:r>
              <a:rPr lang="tr-TR" dirty="0" smtClean="0"/>
              <a:t> East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369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Games (3) - Segregation Models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«</a:t>
            </a:r>
            <a:r>
              <a:rPr lang="tr-TR" dirty="0" err="1" smtClean="0"/>
              <a:t>Segregation</a:t>
            </a:r>
            <a:r>
              <a:rPr lang="tr-TR" dirty="0" smtClean="0"/>
              <a:t> model» </a:t>
            </a:r>
            <a:r>
              <a:rPr lang="tr-TR" dirty="0" err="1" smtClean="0"/>
              <a:t>developed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Thomas </a:t>
            </a:r>
            <a:r>
              <a:rPr lang="tr-TR" dirty="0" err="1" smtClean="0"/>
              <a:t>Shelling</a:t>
            </a:r>
            <a:endParaRPr lang="tr-TR" dirty="0" smtClean="0"/>
          </a:p>
          <a:p>
            <a:pPr algn="l"/>
            <a:r>
              <a:rPr lang="tr-TR" dirty="0" smtClean="0"/>
              <a:t>(2005 Nobel </a:t>
            </a:r>
            <a:r>
              <a:rPr lang="en-US" dirty="0" smtClean="0"/>
              <a:t>Laureate</a:t>
            </a:r>
            <a:r>
              <a:rPr lang="tr-TR" dirty="0" smtClean="0"/>
              <a:t>) in </a:t>
            </a:r>
            <a:r>
              <a:rPr lang="tr-TR" dirty="0" err="1" smtClean="0"/>
              <a:t>the</a:t>
            </a:r>
            <a:r>
              <a:rPr lang="tr-TR" dirty="0" smtClean="0"/>
              <a:t> 1970s.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Individual</a:t>
            </a:r>
            <a:r>
              <a:rPr lang="tr-TR" dirty="0" smtClean="0"/>
              <a:t> </a:t>
            </a:r>
            <a:r>
              <a:rPr lang="tr-TR" dirty="0" err="1" smtClean="0"/>
              <a:t>preferences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incentives</a:t>
            </a:r>
            <a:r>
              <a:rPr lang="tr-TR" dirty="0" smtClean="0"/>
              <a:t> </a:t>
            </a:r>
            <a:r>
              <a:rPr lang="tr-TR" dirty="0" err="1" smtClean="0"/>
              <a:t>matter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Such</a:t>
            </a:r>
            <a:r>
              <a:rPr lang="tr-TR" dirty="0" smtClean="0"/>
              <a:t> as: </a:t>
            </a:r>
            <a:r>
              <a:rPr lang="tr-TR" dirty="0" err="1" smtClean="0"/>
              <a:t>income</a:t>
            </a:r>
            <a:r>
              <a:rPr lang="tr-TR" dirty="0" smtClean="0"/>
              <a:t>, </a:t>
            </a:r>
            <a:r>
              <a:rPr lang="tr-TR" dirty="0" err="1" smtClean="0"/>
              <a:t>religion</a:t>
            </a:r>
            <a:r>
              <a:rPr lang="tr-TR" dirty="0" smtClean="0"/>
              <a:t>, </a:t>
            </a:r>
            <a:r>
              <a:rPr lang="tr-TR" dirty="0" err="1" smtClean="0"/>
              <a:t>language</a:t>
            </a:r>
            <a:r>
              <a:rPr lang="tr-TR" dirty="0" smtClean="0"/>
              <a:t>, </a:t>
            </a:r>
            <a:r>
              <a:rPr lang="tr-TR" dirty="0" err="1" smtClean="0"/>
              <a:t>age</a:t>
            </a:r>
            <a:r>
              <a:rPr lang="tr-TR" dirty="0" smtClean="0"/>
              <a:t>, </a:t>
            </a:r>
            <a:r>
              <a:rPr lang="tr-TR" dirty="0" err="1" smtClean="0"/>
              <a:t>education</a:t>
            </a:r>
            <a:r>
              <a:rPr lang="tr-TR" dirty="0" smtClean="0"/>
              <a:t>, </a:t>
            </a:r>
            <a:endParaRPr lang="en-GB" dirty="0" smtClean="0"/>
          </a:p>
          <a:p>
            <a:pPr algn="l"/>
            <a:r>
              <a:rPr lang="tr-TR" dirty="0" err="1" smtClean="0"/>
              <a:t>way</a:t>
            </a:r>
            <a:r>
              <a:rPr lang="tr-TR" dirty="0" smtClean="0"/>
              <a:t> of life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A </a:t>
            </a:r>
            <a:r>
              <a:rPr lang="tr-TR" dirty="0" err="1" smtClean="0"/>
              <a:t>simple</a:t>
            </a:r>
            <a:r>
              <a:rPr lang="tr-TR" dirty="0" smtClean="0"/>
              <a:t> </a:t>
            </a:r>
            <a:r>
              <a:rPr lang="tr-TR" dirty="0" err="1" smtClean="0"/>
              <a:t>rule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a </a:t>
            </a:r>
            <a:r>
              <a:rPr lang="tr-TR" dirty="0" err="1" smtClean="0">
                <a:sym typeface="Wingdings" panose="05000000000000000000" pitchFamily="2" charset="2"/>
              </a:rPr>
              <a:t>complicated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pattern</a:t>
            </a:r>
            <a:endParaRPr lang="tr-TR" dirty="0" smtClean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>
              <a:sym typeface="Wingdings" panose="05000000000000000000" pitchFamily="2" charset="2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71" y="1741556"/>
            <a:ext cx="3442207" cy="44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Games (3) - Segregation Models</a:t>
            </a:r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453481"/>
            <a:ext cx="7143750" cy="309562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759687" y="566016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Happier</a:t>
            </a:r>
            <a:endParaRPr lang="en-GB" dirty="0"/>
          </a:p>
        </p:txBody>
      </p:sp>
      <p:sp>
        <p:nvSpPr>
          <p:cNvPr id="6" name="Metin kutusu 7"/>
          <p:cNvSpPr txBox="1"/>
          <p:nvPr/>
        </p:nvSpPr>
        <p:spPr>
          <a:xfrm>
            <a:off x="2644775" y="5646911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Unhappier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07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Uniqueness of evolutionary social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39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2952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Games (3) - Segregation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76" y="2405334"/>
            <a:ext cx="9672024" cy="310591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192176" y="5511248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Unhappier</a:t>
            </a:r>
            <a:endParaRPr lang="en-GB" dirty="0"/>
          </a:p>
        </p:txBody>
      </p:sp>
      <p:sp>
        <p:nvSpPr>
          <p:cNvPr id="6" name="Metin kutusu 5"/>
          <p:cNvSpPr txBox="1"/>
          <p:nvPr/>
        </p:nvSpPr>
        <p:spPr>
          <a:xfrm>
            <a:off x="9873600" y="554248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Happier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88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3800" dirty="0" smtClean="0"/>
              <a:t>Ideas evolve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3968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3800" dirty="0" smtClean="0"/>
              <a:t>Species evolve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12138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42900" y="381000"/>
            <a:ext cx="4216400" cy="6159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" y="282575"/>
            <a:ext cx="3954463" cy="62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42900" y="381000"/>
            <a:ext cx="4216400" cy="6159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" y="282575"/>
            <a:ext cx="3954463" cy="620615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876800" y="546100"/>
            <a:ext cx="7048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Results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survey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conducted</a:t>
            </a:r>
            <a:r>
              <a:rPr lang="tr-TR" dirty="0" smtClean="0"/>
              <a:t> on 25 </a:t>
            </a:r>
            <a:r>
              <a:rPr lang="tr-TR" dirty="0" err="1" smtClean="0"/>
              <a:t>September</a:t>
            </a:r>
            <a:r>
              <a:rPr lang="tr-TR" dirty="0" smtClean="0"/>
              <a:t> 2014:</a:t>
            </a:r>
          </a:p>
          <a:p>
            <a:endParaRPr lang="tr-TR" dirty="0" smtClean="0"/>
          </a:p>
          <a:p>
            <a:r>
              <a:rPr lang="tr-TR" dirty="0" smtClean="0"/>
              <a:t>A </a:t>
            </a:r>
            <a:r>
              <a:rPr lang="tr-TR" dirty="0" err="1" smtClean="0"/>
              <a:t>question</a:t>
            </a:r>
            <a:r>
              <a:rPr lang="tr-TR" dirty="0" smtClean="0"/>
              <a:t> of </a:t>
            </a:r>
            <a:r>
              <a:rPr lang="tr-TR" dirty="0" err="1" smtClean="0"/>
              <a:t>perception</a:t>
            </a:r>
            <a:r>
              <a:rPr lang="tr-TR" dirty="0" smtClean="0"/>
              <a:t>: «Is </a:t>
            </a:r>
            <a:r>
              <a:rPr lang="tr-TR" dirty="0" err="1" smtClean="0"/>
              <a:t>evolutionary</a:t>
            </a:r>
            <a:r>
              <a:rPr lang="tr-TR" dirty="0" smtClean="0"/>
              <a:t> </a:t>
            </a:r>
            <a:r>
              <a:rPr lang="tr-TR" dirty="0" err="1" smtClean="0"/>
              <a:t>theory</a:t>
            </a:r>
            <a:r>
              <a:rPr lang="tr-TR" dirty="0" smtClean="0"/>
              <a:t> </a:t>
            </a:r>
            <a:r>
              <a:rPr lang="tr-TR" dirty="0" err="1" smtClean="0"/>
              <a:t>true</a:t>
            </a:r>
            <a:r>
              <a:rPr lang="tr-TR" dirty="0" smtClean="0"/>
              <a:t>?»</a:t>
            </a:r>
            <a:endParaRPr lang="tr-TR" dirty="0"/>
          </a:p>
          <a:p>
            <a:endParaRPr lang="tr-TR" dirty="0"/>
          </a:p>
          <a:p>
            <a:r>
              <a:rPr lang="tr-TR" dirty="0" smtClean="0"/>
              <a:t>True: 19 / 68 (28%)</a:t>
            </a:r>
          </a:p>
          <a:p>
            <a:r>
              <a:rPr lang="tr-TR" dirty="0" smtClean="0"/>
              <a:t>Not sure: 12 / 68 (17%)</a:t>
            </a:r>
          </a:p>
          <a:p>
            <a:r>
              <a:rPr lang="tr-TR" dirty="0" smtClean="0"/>
              <a:t>Not </a:t>
            </a:r>
            <a:r>
              <a:rPr lang="tr-TR" dirty="0" err="1" smtClean="0"/>
              <a:t>true</a:t>
            </a:r>
            <a:r>
              <a:rPr lang="tr-TR" dirty="0" smtClean="0"/>
              <a:t>: 32 / 68 (47%)</a:t>
            </a:r>
          </a:p>
          <a:p>
            <a:r>
              <a:rPr lang="tr-TR" dirty="0" smtClean="0"/>
              <a:t>Not </a:t>
            </a:r>
            <a:r>
              <a:rPr lang="tr-TR" dirty="0" err="1" smtClean="0"/>
              <a:t>responded</a:t>
            </a:r>
            <a:r>
              <a:rPr lang="tr-TR" dirty="0" smtClean="0"/>
              <a:t>: 5 / 68 (8%)</a:t>
            </a:r>
          </a:p>
          <a:p>
            <a:endParaRPr lang="tr-TR" dirty="0"/>
          </a:p>
          <a:p>
            <a:r>
              <a:rPr lang="tr-TR" dirty="0" err="1"/>
              <a:t>Results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survey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conducted</a:t>
            </a:r>
            <a:r>
              <a:rPr lang="tr-TR" dirty="0"/>
              <a:t> on 25 </a:t>
            </a:r>
            <a:r>
              <a:rPr lang="tr-TR" dirty="0" err="1" smtClean="0"/>
              <a:t>December</a:t>
            </a:r>
            <a:r>
              <a:rPr lang="tr-TR" smtClean="0"/>
              <a:t> 2014</a:t>
            </a:r>
            <a:r>
              <a:rPr lang="tr-TR" dirty="0"/>
              <a:t>:</a:t>
            </a:r>
          </a:p>
          <a:p>
            <a:endParaRPr lang="tr-TR" dirty="0" smtClean="0"/>
          </a:p>
          <a:p>
            <a:r>
              <a:rPr lang="tr-TR" dirty="0" smtClean="0"/>
              <a:t>True: 30 / 57 (53%)</a:t>
            </a:r>
          </a:p>
          <a:p>
            <a:r>
              <a:rPr lang="tr-TR" dirty="0" smtClean="0"/>
              <a:t>Not sure: 10 / 57 (17%)</a:t>
            </a:r>
          </a:p>
          <a:p>
            <a:r>
              <a:rPr lang="tr-TR" dirty="0" smtClean="0"/>
              <a:t>Not </a:t>
            </a:r>
            <a:r>
              <a:rPr lang="tr-TR" dirty="0" err="1" smtClean="0"/>
              <a:t>true</a:t>
            </a:r>
            <a:r>
              <a:rPr lang="tr-TR" dirty="0" smtClean="0"/>
              <a:t>: 17 / 57 (30%)</a:t>
            </a:r>
          </a:p>
          <a:p>
            <a:r>
              <a:rPr lang="tr-TR" dirty="0" smtClean="0"/>
              <a:t>Not </a:t>
            </a:r>
            <a:r>
              <a:rPr lang="tr-TR" dirty="0" err="1" smtClean="0"/>
              <a:t>responded</a:t>
            </a:r>
            <a:r>
              <a:rPr lang="tr-TR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comparison of belief in evolution versus national wealth, revealing something interesting about one particular country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53264"/>
            <a:ext cx="9194800" cy="602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12950" y="6283326"/>
            <a:ext cx="816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Calamities</a:t>
            </a:r>
            <a:r>
              <a:rPr lang="tr-TR" dirty="0" smtClean="0"/>
              <a:t> of Nature, April 2015:</a:t>
            </a:r>
            <a:r>
              <a:rPr lang="en-GB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://www.calamitiesofnature.com/archive/?</a:t>
            </a:r>
            <a:r>
              <a:rPr lang="en-US" dirty="0" smtClean="0">
                <a:hlinkClick r:id="rId3"/>
              </a:rPr>
              <a:t>c=559</a:t>
            </a:r>
            <a:r>
              <a:rPr lang="tr-T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Metaphor – Tower of Babel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Christian theology</a:t>
            </a:r>
          </a:p>
          <a:p>
            <a:r>
              <a:rPr lang="en-GB" dirty="0" smtClean="0"/>
              <a:t>Islamic theology</a:t>
            </a:r>
          </a:p>
          <a:p>
            <a:r>
              <a:rPr lang="en-GB" dirty="0" smtClean="0"/>
              <a:t>Secular theology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5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Metaphor – Tower of Babel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GENESIS 11:1-9</a:t>
            </a:r>
          </a:p>
          <a:p>
            <a:pPr marL="0" indent="0">
              <a:buNone/>
            </a:pPr>
            <a:r>
              <a:rPr lang="en-GB" dirty="0" smtClean="0"/>
              <a:t>And </a:t>
            </a:r>
            <a:r>
              <a:rPr lang="en-GB" dirty="0"/>
              <a:t>the whole earth was of one </a:t>
            </a:r>
            <a:r>
              <a:rPr lang="en-GB" dirty="0" smtClean="0"/>
              <a:t>language, </a:t>
            </a:r>
            <a:r>
              <a:rPr lang="en-GB" dirty="0"/>
              <a:t>and of one speech</a:t>
            </a:r>
            <a:r>
              <a:rPr lang="en-GB" dirty="0" smtClean="0"/>
              <a:t>. And </a:t>
            </a:r>
            <a:r>
              <a:rPr lang="en-GB" dirty="0"/>
              <a:t>it came to pass, as they journeyed from the east, that they found a plain in the land of Shinar; and they dwelt there</a:t>
            </a:r>
            <a:r>
              <a:rPr lang="en-GB" dirty="0" smtClean="0"/>
              <a:t>. And </a:t>
            </a:r>
            <a:r>
              <a:rPr lang="en-GB" dirty="0"/>
              <a:t>they said one to another, Go to, let us make brick, and burn them </a:t>
            </a:r>
            <a:r>
              <a:rPr lang="en-GB" dirty="0" err="1"/>
              <a:t>throughly</a:t>
            </a:r>
            <a:r>
              <a:rPr lang="en-GB" dirty="0"/>
              <a:t>. And they had brick for stone, and slime had they for </a:t>
            </a:r>
            <a:r>
              <a:rPr lang="en-GB" dirty="0" err="1"/>
              <a:t>morter</a:t>
            </a:r>
            <a:r>
              <a:rPr lang="en-GB" dirty="0" smtClean="0"/>
              <a:t>. And </a:t>
            </a:r>
            <a:r>
              <a:rPr lang="en-GB" dirty="0"/>
              <a:t>they said, Go to, let us build us a city and a tower, whose top may reach unto heaven; and let us make us a name, lest we be scattered abroad upon the face of the whole earth</a:t>
            </a:r>
            <a:r>
              <a:rPr lang="en-GB" dirty="0" smtClean="0"/>
              <a:t>. And </a:t>
            </a:r>
            <a:r>
              <a:rPr lang="en-GB" dirty="0"/>
              <a:t>the LORD came down to see the city and the tower, which the children of men </a:t>
            </a:r>
            <a:r>
              <a:rPr lang="en-GB" dirty="0" err="1"/>
              <a:t>builded</a:t>
            </a:r>
            <a:r>
              <a:rPr lang="en-GB" dirty="0" smtClean="0"/>
              <a:t>. And </a:t>
            </a:r>
            <a:r>
              <a:rPr lang="en-GB" dirty="0"/>
              <a:t>the LORD said, Behold, the people is one, and they have all one language; and this they begin to do: and now nothing will be restrained from them, which they have imagined to do</a:t>
            </a:r>
            <a:r>
              <a:rPr lang="en-GB" dirty="0" smtClean="0"/>
              <a:t>. Go </a:t>
            </a:r>
            <a:r>
              <a:rPr lang="en-GB" dirty="0"/>
              <a:t>to, let us go down, and there confound their language, that they may not understand one another's speech</a:t>
            </a:r>
            <a:r>
              <a:rPr lang="en-GB" dirty="0" smtClean="0"/>
              <a:t>. So </a:t>
            </a:r>
            <a:r>
              <a:rPr lang="en-GB" dirty="0"/>
              <a:t>the LORD scattered them abroad from thence upon the face of all the earth: and they left off to build the city</a:t>
            </a:r>
            <a:r>
              <a:rPr lang="en-GB" dirty="0" smtClean="0"/>
              <a:t>. Therefore </a:t>
            </a:r>
            <a:r>
              <a:rPr lang="en-GB" dirty="0"/>
              <a:t>is the name of it called Babel; because the LORD did there confound the language of all the earth: and from thence did the LORD scatter them abroad upon the face of all the earth.</a:t>
            </a:r>
          </a:p>
        </p:txBody>
      </p:sp>
    </p:spTree>
    <p:extLst>
      <p:ext uri="{BB962C8B-B14F-4D97-AF65-F5344CB8AC3E}">
        <p14:creationId xmlns:p14="http://schemas.microsoft.com/office/powerpoint/2010/main" val="9413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Evrim, Kurumlar  ve İktisat Kuramı: Kuramlar Evrilir</vt:lpstr>
      <vt:lpstr>Uniqueness of evolutionary social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Metaphor – Tower of Babel</vt:lpstr>
      <vt:lpstr>Metaphor – Tower of Babel</vt:lpstr>
      <vt:lpstr>Metaphor – Tower of Babel</vt:lpstr>
      <vt:lpstr>Metaphor – Tower of Babel</vt:lpstr>
      <vt:lpstr>Metaphor – Tower of Babel</vt:lpstr>
      <vt:lpstr>Tower of Babel</vt:lpstr>
      <vt:lpstr>Games (1) - Word of Mouth</vt:lpstr>
      <vt:lpstr>PowerPoint Presentation</vt:lpstr>
      <vt:lpstr>Games (2) - Polya Urn Processes</vt:lpstr>
      <vt:lpstr>Games (2) - Polya Urn Processes</vt:lpstr>
      <vt:lpstr>Games (3) - Segregation Models</vt:lpstr>
      <vt:lpstr>Games (3) - Segregation Models</vt:lpstr>
      <vt:lpstr>Games (3) - Segregation Models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Evolution, Complexity,  and Big Data Economy Week 3</dc:title>
  <dc:creator>Altug Yalcintas</dc:creator>
  <cp:lastModifiedBy>Altug Yalcintas</cp:lastModifiedBy>
  <cp:revision>5</cp:revision>
  <dcterms:created xsi:type="dcterms:W3CDTF">2020-02-13T14:25:15Z</dcterms:created>
  <dcterms:modified xsi:type="dcterms:W3CDTF">2020-02-13T17:03:11Z</dcterms:modified>
</cp:coreProperties>
</file>