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300" r:id="rId15"/>
    <p:sldId id="301" r:id="rId16"/>
    <p:sldId id="302" r:id="rId17"/>
    <p:sldId id="272" r:id="rId18"/>
    <p:sldId id="275" r:id="rId19"/>
    <p:sldId id="276" r:id="rId20"/>
    <p:sldId id="277" r:id="rId21"/>
    <p:sldId id="274" r:id="rId22"/>
    <p:sldId id="278" r:id="rId23"/>
    <p:sldId id="280" r:id="rId24"/>
    <p:sldId id="287" r:id="rId25"/>
    <p:sldId id="288" r:id="rId26"/>
    <p:sldId id="289" r:id="rId27"/>
    <p:sldId id="290" r:id="rId28"/>
    <p:sldId id="293" r:id="rId29"/>
    <p:sldId id="297" r:id="rId30"/>
    <p:sldId id="29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 varScale="1">
        <p:scale>
          <a:sx n="87" d="100"/>
          <a:sy n="87" d="100"/>
        </p:scale>
        <p:origin x="148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A49E3E3-C406-4DAF-82E2-8F66FDEC891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775217A-0D3E-4ED3-BAC9-034DB9DE4B6F}" type="datetimeFigureOut">
              <a:rPr lang="en-US" smtClean="0"/>
              <a:t>5/15/2018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i&amp;rct=j&amp;q=&amp;esrc=s&amp;source=images&amp;cd=&amp;cad=rja&amp;uact=8&amp;docid=IU1VuvHdOJm8sM&amp;tbnid=LQML82Q6l77UdM:&amp;ved=0CAUQjRw&amp;url=http://science.uvu.edu/ochem/index.php/alphabetical/s-t/triacylglycerol/&amp;ei=1v9TU-vtDYfesga6-oHgCQ&amp;bvm=bv.65058239,d.bGQ&amp;psig=AFQjCNEWyf-xWXilGWUQF9OTvTA0KO_FuA&amp;ust=139810027746435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dirty="0" smtClean="0"/>
              <a:t>LİPİD </a:t>
            </a:r>
            <a:r>
              <a:rPr lang="tr-TR" sz="5400" dirty="0" smtClean="0"/>
              <a:t>METABOLİZMASI I</a:t>
            </a:r>
            <a:endParaRPr lang="en-US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77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sz="4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Yağ asitlerinin </a:t>
            </a:r>
            <a:r>
              <a:rPr lang="tr-TR" altLang="en-US" sz="4400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biyosentezi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İnsülin hücreye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glukoz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girişini arttırarak,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glikoliz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pentoz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fosfat yolunu hızlandırarak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NADPH miktarını dolayısıyla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lipogenezi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ve </a:t>
            </a:r>
            <a:r>
              <a:rPr lang="tr-TR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asetilCoA</a:t>
            </a:r>
            <a:r>
              <a:rPr lang="tr-T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karboksilazı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aktive eder</a:t>
            </a:r>
            <a:r>
              <a:rPr lang="tr-T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tr-T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Epinefrin ve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glukagon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konsantrasyonunu arttırarak protein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kinaz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aktivasyonu sonucu </a:t>
            </a:r>
            <a:r>
              <a:rPr lang="tr-TR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asetilCoA</a:t>
            </a:r>
            <a:r>
              <a:rPr lang="tr-T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karboksilazın</a:t>
            </a:r>
            <a:r>
              <a:rPr lang="tr-TR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fosforilasyonunu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arttırır ve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lipogenez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olur</a:t>
            </a:r>
            <a:r>
              <a:rPr lang="tr-T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tr-T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tr-T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 olarak ,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arbonhidratca</a:t>
            </a:r>
            <a:r>
              <a:rPr lang="tr-TR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beslenme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miktarını arttıracağından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lipogenez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hızlanır.</a:t>
            </a:r>
            <a:endParaRPr lang="tr-TR" alt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74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800600"/>
          </a:xfrm>
        </p:spPr>
        <p:txBody>
          <a:bodyPr/>
          <a:lstStyle/>
          <a:p>
            <a:r>
              <a:rPr lang="en-US" dirty="0" err="1"/>
              <a:t>Palmitat</a:t>
            </a:r>
            <a:r>
              <a:rPr lang="en-US" dirty="0"/>
              <a:t>,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</a:t>
            </a:r>
            <a:r>
              <a:rPr lang="en-US" dirty="0"/>
              <a:t> </a:t>
            </a:r>
            <a:r>
              <a:rPr lang="en-US" dirty="0" err="1"/>
              <a:t>sentaz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sentez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en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zincirli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asididir</a:t>
            </a:r>
            <a:r>
              <a:rPr lang="en-US" dirty="0"/>
              <a:t>.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zincirli</a:t>
            </a:r>
            <a:r>
              <a:rPr lang="en-US" dirty="0"/>
              <a:t> </a:t>
            </a:r>
            <a:r>
              <a:rPr lang="en-US" dirty="0" err="1"/>
              <a:t>doymuş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doymamış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asitlerinin</a:t>
            </a:r>
            <a:r>
              <a:rPr lang="en-US" dirty="0"/>
              <a:t> </a:t>
            </a:r>
            <a:r>
              <a:rPr lang="en-US" dirty="0" err="1"/>
              <a:t>sentezi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reaksiyonlarda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1" y="152400"/>
            <a:ext cx="4576112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561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04800"/>
            <a:ext cx="7620000" cy="4800600"/>
          </a:xfrm>
        </p:spPr>
        <p:txBody>
          <a:bodyPr/>
          <a:lstStyle/>
          <a:p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Memelilerde yağ asitlerinin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desatürasyonu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karaciğerdeki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mikrozomal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enzimler sayesinde gerçekleşir. Palmitatın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desatürasyonu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ile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palmitoleat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16:1(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tr-TR" altLang="en-US" sz="2400" baseline="30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) oluşur;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stearatın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desatürasyonu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ile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oleat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18:1(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tr-TR" altLang="en-US" sz="2400" baseline="30000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) oluşur. </a:t>
            </a:r>
            <a:endParaRPr lang="tr-TR" alt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90763"/>
            <a:ext cx="5851179" cy="4186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82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Memelilerde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linoleat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18:2(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tr-TR" altLang="en-US" sz="2400" baseline="30000" dirty="0">
                <a:latin typeface="Times New Roman" pitchFamily="18" charset="0"/>
                <a:cs typeface="Times New Roman" pitchFamily="18" charset="0"/>
              </a:rPr>
              <a:t>9,12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altLang="en-US" sz="2400" baseline="30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ve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linolenat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18:3 (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</a:t>
            </a:r>
            <a:r>
              <a:rPr lang="tr-TR" altLang="en-US" sz="2400" baseline="30000" dirty="0">
                <a:latin typeface="Times New Roman" pitchFamily="18" charset="0"/>
                <a:cs typeface="Times New Roman" pitchFamily="18" charset="0"/>
              </a:rPr>
              <a:t>9,12,15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) sentez edilemezler. </a:t>
            </a:r>
            <a:endParaRPr lang="tr-TR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tr-TR" alt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Linoleat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linolenat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diğer ürünlerin sentezi için gerekli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prekürsörler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olduklarından, memeliler için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esansiyel</a:t>
            </a:r>
            <a:r>
              <a:rPr lang="tr-TR" altLang="en-US" sz="2400" b="1" i="1" dirty="0">
                <a:latin typeface="Times New Roman" pitchFamily="18" charset="0"/>
                <a:cs typeface="Times New Roman" pitchFamily="18" charset="0"/>
              </a:rPr>
              <a:t> yağ asitleri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dirler; diyetteki bitkisel gıdalarla alınmaları gerekir. </a:t>
            </a:r>
            <a:endParaRPr lang="tr-TR" alt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70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/>
              <a:t>ESANSİYEL YAĞ ASİTLERİ </a:t>
            </a:r>
            <a:r>
              <a:rPr lang="tr-TR" sz="3200" dirty="0"/>
              <a:t/>
            </a:r>
            <a:br>
              <a:rPr lang="tr-TR" sz="3200" dirty="0"/>
            </a:br>
            <a:r>
              <a:rPr lang="tr-TR" sz="3200" b="1" dirty="0"/>
              <a:t>(Omega-3 ve Omega-6 Yağ Asitleri)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/>
              <a:t>Belirli yağ asitlerinin vücut için </a:t>
            </a:r>
            <a:r>
              <a:rPr lang="tr-TR" dirty="0" err="1"/>
              <a:t>esansiyel</a:t>
            </a:r>
            <a:r>
              <a:rPr lang="tr-TR" dirty="0"/>
              <a:t> olduğu fikri, ilk olarak </a:t>
            </a:r>
            <a:r>
              <a:rPr lang="tr-TR" dirty="0" err="1"/>
              <a:t>Evans</a:t>
            </a:r>
            <a:r>
              <a:rPr lang="tr-TR" dirty="0"/>
              <a:t> ve </a:t>
            </a:r>
            <a:r>
              <a:rPr lang="tr-TR" dirty="0" err="1"/>
              <a:t>Burr</a:t>
            </a:r>
            <a:r>
              <a:rPr lang="tr-TR" dirty="0"/>
              <a:t> tarafından 1929 yılında ortaya atıldı. Yağsız diyetle beslenen fareler üzerinde yapılan araştırmada; büyümenin gecikmesi, böbrek fonksiyon bozuklukları, cilt sorunları, üreme fonksiyon bozuklukları gibi rahatsızlıklar bulundu. Ancak söz konusu araştırma, sorunun yağ asidi eksikliğinden değil, </a:t>
            </a:r>
            <a:r>
              <a:rPr lang="tr-TR" dirty="0" err="1"/>
              <a:t>linoleik</a:t>
            </a:r>
            <a:r>
              <a:rPr lang="tr-TR" dirty="0"/>
              <a:t> asit (omega-6) adlı yağ asidi eksikliğinden kaynaklandığını gösterdi. Vücudun üretemediği ve mutlaka besinler yoluyla alınması gereken bu yağ asidi çeşidi o yıllarda </a:t>
            </a:r>
            <a:r>
              <a:rPr lang="tr-TR" dirty="0" err="1"/>
              <a:t>esansiyel</a:t>
            </a:r>
            <a:r>
              <a:rPr lang="tr-TR" dirty="0"/>
              <a:t> yağ asidi olarak adlandırıldı. Araştırmalar devam ettikçe, </a:t>
            </a:r>
            <a:r>
              <a:rPr lang="tr-TR" dirty="0" err="1"/>
              <a:t>linolenik</a:t>
            </a:r>
            <a:r>
              <a:rPr lang="tr-TR" dirty="0"/>
              <a:t> asidin (omega-3) de vücut için </a:t>
            </a:r>
            <a:r>
              <a:rPr lang="tr-TR" dirty="0" err="1"/>
              <a:t>esansiyel</a:t>
            </a:r>
            <a:r>
              <a:rPr lang="tr-TR" dirty="0"/>
              <a:t> olduğu saptandı ve bugün yapılan birçok araştırma, omega-3 ve omega-6 </a:t>
            </a:r>
            <a:r>
              <a:rPr lang="tr-TR" dirty="0" err="1"/>
              <a:t>esansiyel</a:t>
            </a:r>
            <a:r>
              <a:rPr lang="tr-TR" dirty="0"/>
              <a:t> yağ asitlerinin dengede alınmasının sayısız faydalar getirdiğini göstermektedir.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8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/>
              <a:t>ESANSİYEL YAĞ ASİTLERİ </a:t>
            </a:r>
            <a:r>
              <a:rPr lang="tr-TR" sz="3600" dirty="0"/>
              <a:t/>
            </a:r>
            <a:br>
              <a:rPr lang="tr-TR" sz="3600" dirty="0"/>
            </a:br>
            <a:r>
              <a:rPr lang="tr-TR" sz="3600" b="1" dirty="0"/>
              <a:t>(Omega-3 ve Omega-6 Yağ Asitleri)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r>
              <a:rPr lang="tr-TR" dirty="0" err="1" smtClean="0"/>
              <a:t>Linoleik</a:t>
            </a:r>
            <a:r>
              <a:rPr lang="tr-TR" dirty="0" smtClean="0"/>
              <a:t> </a:t>
            </a:r>
            <a:r>
              <a:rPr lang="tr-TR" dirty="0"/>
              <a:t>asit </a:t>
            </a:r>
            <a:r>
              <a:rPr lang="tr-TR" dirty="0" err="1"/>
              <a:t>major</a:t>
            </a:r>
            <a:r>
              <a:rPr lang="tr-TR" dirty="0"/>
              <a:t> omega-6 yağ asidi ve </a:t>
            </a:r>
            <a:r>
              <a:rPr lang="tr-TR" dirty="0">
                <a:sym typeface="Symbol"/>
              </a:rPr>
              <a:t></a:t>
            </a:r>
            <a:r>
              <a:rPr lang="tr-TR" dirty="0"/>
              <a:t>-</a:t>
            </a:r>
            <a:r>
              <a:rPr lang="tr-TR" dirty="0" err="1"/>
              <a:t>linolenik</a:t>
            </a:r>
            <a:r>
              <a:rPr lang="tr-TR" dirty="0"/>
              <a:t> asit </a:t>
            </a:r>
            <a:r>
              <a:rPr lang="tr-TR" dirty="0" err="1"/>
              <a:t>major</a:t>
            </a:r>
            <a:r>
              <a:rPr lang="tr-TR" dirty="0"/>
              <a:t> omega-3 yağ asididir. Vücutta </a:t>
            </a:r>
            <a:r>
              <a:rPr lang="tr-TR" dirty="0" err="1"/>
              <a:t>linoleik</a:t>
            </a:r>
            <a:r>
              <a:rPr lang="tr-TR" dirty="0"/>
              <a:t> asit </a:t>
            </a:r>
            <a:r>
              <a:rPr lang="tr-TR" dirty="0" err="1"/>
              <a:t>araşidonik</a:t>
            </a:r>
            <a:r>
              <a:rPr lang="tr-TR" dirty="0"/>
              <a:t> aside </a:t>
            </a:r>
            <a:r>
              <a:rPr lang="tr-TR" dirty="0" err="1"/>
              <a:t>metabolize</a:t>
            </a:r>
            <a:r>
              <a:rPr lang="tr-TR" dirty="0"/>
              <a:t> olur.  </a:t>
            </a:r>
            <a:r>
              <a:rPr lang="tr-TR" dirty="0">
                <a:sym typeface="Symbol"/>
              </a:rPr>
              <a:t></a:t>
            </a:r>
            <a:r>
              <a:rPr lang="tr-TR" dirty="0"/>
              <a:t>-</a:t>
            </a:r>
            <a:r>
              <a:rPr lang="tr-TR" dirty="0" err="1"/>
              <a:t>linolenik</a:t>
            </a:r>
            <a:r>
              <a:rPr lang="tr-TR" dirty="0"/>
              <a:t> asit ise </a:t>
            </a:r>
            <a:r>
              <a:rPr lang="tr-TR" dirty="0" err="1"/>
              <a:t>eikosapentaenoik</a:t>
            </a:r>
            <a:r>
              <a:rPr lang="tr-TR" dirty="0"/>
              <a:t> aside (EPA) ve </a:t>
            </a:r>
            <a:r>
              <a:rPr lang="tr-TR" dirty="0" err="1"/>
              <a:t>dokosahexaenoik</a:t>
            </a:r>
            <a:r>
              <a:rPr lang="tr-TR" dirty="0"/>
              <a:t> aside (DHA) </a:t>
            </a:r>
            <a:r>
              <a:rPr lang="tr-TR" dirty="0" err="1"/>
              <a:t>metabolize</a:t>
            </a:r>
            <a:r>
              <a:rPr lang="tr-TR" dirty="0"/>
              <a:t> olur. </a:t>
            </a:r>
            <a:endParaRPr lang="tr-TR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0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04800"/>
            <a:ext cx="7620000" cy="6096000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ESANSİYEL YAĞ ASİDİ EKSİKLİĞİNDE GÖRÜLEN SEMPTOM VE BULGULAR</a:t>
            </a:r>
          </a:p>
          <a:p>
            <a:pPr lvl="0"/>
            <a:r>
              <a:rPr lang="fr-FR" dirty="0" err="1"/>
              <a:t>Hafıza</a:t>
            </a:r>
            <a:r>
              <a:rPr lang="fr-FR" dirty="0"/>
              <a:t> </a:t>
            </a:r>
            <a:r>
              <a:rPr lang="fr-FR" dirty="0" err="1"/>
              <a:t>ve</a:t>
            </a:r>
            <a:r>
              <a:rPr lang="fr-FR" dirty="0"/>
              <a:t> mental </a:t>
            </a:r>
            <a:r>
              <a:rPr lang="fr-FR" dirty="0" err="1"/>
              <a:t>fonksiyonlarda</a:t>
            </a:r>
            <a:r>
              <a:rPr lang="fr-FR" dirty="0"/>
              <a:t> </a:t>
            </a:r>
            <a:r>
              <a:rPr lang="fr-FR" dirty="0" err="1"/>
              <a:t>zayıflama</a:t>
            </a:r>
            <a:r>
              <a:rPr lang="fr-FR" dirty="0"/>
              <a:t> </a:t>
            </a:r>
            <a:endParaRPr lang="tr-TR" dirty="0"/>
          </a:p>
          <a:p>
            <a:pPr lvl="0"/>
            <a:r>
              <a:rPr lang="fr-FR" dirty="0" err="1"/>
              <a:t>Görme</a:t>
            </a:r>
            <a:r>
              <a:rPr lang="fr-FR" dirty="0"/>
              <a:t> </a:t>
            </a:r>
            <a:r>
              <a:rPr lang="fr-FR" dirty="0" err="1"/>
              <a:t>fonksiyonunda</a:t>
            </a:r>
            <a:r>
              <a:rPr lang="fr-FR" dirty="0"/>
              <a:t> </a:t>
            </a:r>
            <a:r>
              <a:rPr lang="fr-FR" dirty="0" err="1"/>
              <a:t>azalma</a:t>
            </a:r>
            <a:endParaRPr lang="tr-TR" dirty="0"/>
          </a:p>
          <a:p>
            <a:pPr lvl="0"/>
            <a:r>
              <a:rPr lang="fr-FR" dirty="0" err="1"/>
              <a:t>Pıhtılaşma</a:t>
            </a:r>
            <a:r>
              <a:rPr lang="fr-FR" dirty="0"/>
              <a:t> </a:t>
            </a:r>
            <a:r>
              <a:rPr lang="fr-FR" dirty="0" err="1"/>
              <a:t>eğiliminde</a:t>
            </a:r>
            <a:r>
              <a:rPr lang="fr-FR" dirty="0"/>
              <a:t> </a:t>
            </a:r>
            <a:r>
              <a:rPr lang="fr-FR" dirty="0" err="1"/>
              <a:t>artma</a:t>
            </a:r>
            <a:endParaRPr lang="tr-TR" dirty="0"/>
          </a:p>
          <a:p>
            <a:pPr lvl="0"/>
            <a:r>
              <a:rPr lang="fr-FR" dirty="0"/>
              <a:t>İmmun </a:t>
            </a:r>
            <a:r>
              <a:rPr lang="fr-FR" dirty="0" err="1"/>
              <a:t>fonksiyonlarda</a:t>
            </a:r>
            <a:r>
              <a:rPr lang="fr-FR" dirty="0"/>
              <a:t> </a:t>
            </a:r>
            <a:r>
              <a:rPr lang="fr-FR" dirty="0" err="1"/>
              <a:t>azalma</a:t>
            </a:r>
            <a:r>
              <a:rPr lang="fr-FR" dirty="0"/>
              <a:t> </a:t>
            </a:r>
            <a:endParaRPr lang="tr-TR" dirty="0"/>
          </a:p>
          <a:p>
            <a:pPr lvl="0"/>
            <a:r>
              <a:rPr lang="en-US" dirty="0" err="1"/>
              <a:t>Trigliserid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 </a:t>
            </a:r>
            <a:r>
              <a:rPr lang="en-US" dirty="0" err="1"/>
              <a:t>seviyesinde</a:t>
            </a:r>
            <a:r>
              <a:rPr lang="en-US" dirty="0"/>
              <a:t> </a:t>
            </a:r>
            <a:r>
              <a:rPr lang="en-US" dirty="0" err="1"/>
              <a:t>artma</a:t>
            </a:r>
            <a:r>
              <a:rPr lang="en-US" dirty="0"/>
              <a:t> </a:t>
            </a:r>
            <a:endParaRPr lang="tr-TR" dirty="0"/>
          </a:p>
          <a:p>
            <a:pPr lvl="0"/>
            <a:r>
              <a:rPr lang="en-US" dirty="0" err="1"/>
              <a:t>Membran</a:t>
            </a:r>
            <a:r>
              <a:rPr lang="en-US" dirty="0"/>
              <a:t> </a:t>
            </a:r>
            <a:r>
              <a:rPr lang="en-US" dirty="0" err="1"/>
              <a:t>fonksiyonlarında</a:t>
            </a:r>
            <a:r>
              <a:rPr lang="en-US" dirty="0"/>
              <a:t> </a:t>
            </a:r>
            <a:r>
              <a:rPr lang="en-US" dirty="0" err="1"/>
              <a:t>bozukluk</a:t>
            </a:r>
            <a:r>
              <a:rPr lang="en-US" dirty="0"/>
              <a:t> </a:t>
            </a:r>
            <a:endParaRPr lang="tr-TR" dirty="0"/>
          </a:p>
          <a:p>
            <a:pPr lvl="0"/>
            <a:r>
              <a:rPr lang="en-US" dirty="0" err="1"/>
              <a:t>İnfantlarda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çocuklarda</a:t>
            </a:r>
            <a:r>
              <a:rPr lang="en-US" dirty="0"/>
              <a:t> </a:t>
            </a:r>
            <a:r>
              <a:rPr lang="en-US" dirty="0" err="1"/>
              <a:t>büyüme</a:t>
            </a:r>
            <a:r>
              <a:rPr lang="en-US" dirty="0"/>
              <a:t> </a:t>
            </a:r>
            <a:r>
              <a:rPr lang="en-US" dirty="0" err="1"/>
              <a:t>geriliği</a:t>
            </a:r>
            <a:r>
              <a:rPr lang="en-US" dirty="0"/>
              <a:t> </a:t>
            </a:r>
            <a:endParaRPr lang="tr-TR" dirty="0"/>
          </a:p>
          <a:p>
            <a:pPr lvl="0"/>
            <a:r>
              <a:rPr lang="en-US" dirty="0"/>
              <a:t>Omega 6 deficiencies are associated with scaly skin </a:t>
            </a:r>
            <a:endParaRPr lang="tr-TR" dirty="0"/>
          </a:p>
          <a:p>
            <a:pPr lvl="0"/>
            <a:r>
              <a:rPr lang="de-DE" dirty="0" err="1"/>
              <a:t>Ekzema</a:t>
            </a:r>
            <a:r>
              <a:rPr lang="de-DE" dirty="0"/>
              <a:t> </a:t>
            </a:r>
            <a:endParaRPr lang="tr-TR" dirty="0"/>
          </a:p>
          <a:p>
            <a:pPr lvl="0"/>
            <a:r>
              <a:rPr lang="de-DE" dirty="0" err="1"/>
              <a:t>Seboreik</a:t>
            </a:r>
            <a:r>
              <a:rPr lang="de-DE" dirty="0"/>
              <a:t> </a:t>
            </a:r>
            <a:r>
              <a:rPr lang="de-DE" dirty="0" err="1"/>
              <a:t>dermatit</a:t>
            </a:r>
            <a:r>
              <a:rPr lang="de-DE" dirty="0"/>
              <a:t> </a:t>
            </a:r>
            <a:endParaRPr lang="tr-TR" dirty="0"/>
          </a:p>
          <a:p>
            <a:pPr lvl="0"/>
            <a:r>
              <a:rPr lang="de-DE" dirty="0" err="1"/>
              <a:t>Saç</a:t>
            </a:r>
            <a:r>
              <a:rPr lang="de-DE" dirty="0"/>
              <a:t> </a:t>
            </a:r>
            <a:r>
              <a:rPr lang="de-DE" dirty="0" err="1"/>
              <a:t>dökülmesi</a:t>
            </a:r>
            <a:endParaRPr lang="tr-TR" dirty="0"/>
          </a:p>
          <a:p>
            <a:pPr lvl="0"/>
            <a:r>
              <a:rPr lang="de-DE" dirty="0" err="1"/>
              <a:t>Erkeklerde</a:t>
            </a:r>
            <a:r>
              <a:rPr lang="de-DE" dirty="0"/>
              <a:t> </a:t>
            </a:r>
            <a:r>
              <a:rPr lang="de-DE" dirty="0" err="1"/>
              <a:t>infertilite</a:t>
            </a:r>
            <a:endParaRPr lang="tr-TR" dirty="0"/>
          </a:p>
          <a:p>
            <a:pPr lvl="0"/>
            <a:r>
              <a:rPr lang="de-DE" dirty="0"/>
              <a:t>Kan </a:t>
            </a:r>
            <a:r>
              <a:rPr lang="de-DE" dirty="0" err="1"/>
              <a:t>dolaşımında</a:t>
            </a:r>
            <a:r>
              <a:rPr lang="de-DE" dirty="0"/>
              <a:t> </a:t>
            </a:r>
            <a:r>
              <a:rPr lang="de-DE" dirty="0" err="1"/>
              <a:t>olumsuz</a:t>
            </a:r>
            <a:r>
              <a:rPr lang="de-DE" dirty="0"/>
              <a:t> </a:t>
            </a:r>
            <a:r>
              <a:rPr lang="de-DE" dirty="0" err="1"/>
              <a:t>etki</a:t>
            </a:r>
            <a:endParaRPr lang="tr-TR" dirty="0"/>
          </a:p>
          <a:p>
            <a:pPr lvl="0"/>
            <a:r>
              <a:rPr lang="de-DE" dirty="0"/>
              <a:t>Kan </a:t>
            </a:r>
            <a:r>
              <a:rPr lang="de-DE" dirty="0" err="1"/>
              <a:t>basıncında</a:t>
            </a:r>
            <a:r>
              <a:rPr lang="de-DE" dirty="0"/>
              <a:t> </a:t>
            </a:r>
            <a:r>
              <a:rPr lang="de-DE" dirty="0" err="1"/>
              <a:t>artma</a:t>
            </a:r>
            <a:endParaRPr lang="tr-TR" dirty="0"/>
          </a:p>
          <a:p>
            <a:pPr lvl="0"/>
            <a:r>
              <a:rPr lang="de-DE" dirty="0" err="1"/>
              <a:t>Yara</a:t>
            </a:r>
            <a:r>
              <a:rPr lang="de-DE" dirty="0"/>
              <a:t> </a:t>
            </a:r>
            <a:r>
              <a:rPr lang="de-DE" dirty="0" err="1"/>
              <a:t>iyileşmesinde</a:t>
            </a:r>
            <a:r>
              <a:rPr lang="de-DE" dirty="0"/>
              <a:t> </a:t>
            </a:r>
            <a:r>
              <a:rPr lang="de-DE" dirty="0" err="1"/>
              <a:t>yavaşlama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16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800" dirty="0" err="1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Trigliserid</a:t>
            </a:r>
            <a:r>
              <a:rPr lang="tr-TR" altLang="en-US" sz="48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altLang="en-US" sz="4800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biyosentezi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altLang="en-US" sz="2400" dirty="0" err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Trigliserid</a:t>
            </a:r>
            <a:r>
              <a:rPr lang="tr-TR" altLang="en-US" sz="24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sentezi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hormonlar vasıtasıyla düzenlenir. İnsülin,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glukozun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trigliseride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dönüşümünü uyarır;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glukagon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epinefrin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CoA’dan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yağ asidi oluşumunu </a:t>
            </a:r>
            <a:r>
              <a:rPr lang="tr-TR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tr-TR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ederler. </a:t>
            </a:r>
            <a:endParaRPr lang="tr-TR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altLang="en-US" sz="2800" dirty="0" err="1">
                <a:solidFill>
                  <a:srgbClr val="0000FF"/>
                </a:solidFill>
                <a:latin typeface="Comic Sans MS" pitchFamily="66" charset="0"/>
              </a:rPr>
              <a:t>Trigliseridler</a:t>
            </a:r>
            <a:r>
              <a:rPr lang="tr-TR" altLang="en-US" sz="2400" dirty="0">
                <a:latin typeface="Comic Sans MS" pitchFamily="66" charset="0"/>
              </a:rPr>
              <a:t> </a:t>
            </a:r>
            <a:r>
              <a:rPr lang="tr-TR" altLang="en-US" sz="2400" b="1" dirty="0">
                <a:latin typeface="Comic Sans MS" pitchFamily="66" charset="0"/>
              </a:rPr>
              <a:t>gliserol-3-fosfat </a:t>
            </a:r>
            <a:r>
              <a:rPr lang="tr-TR" altLang="en-US" sz="2400" dirty="0">
                <a:latin typeface="Comic Sans MS" pitchFamily="66" charset="0"/>
              </a:rPr>
              <a:t>ve</a:t>
            </a:r>
            <a:r>
              <a:rPr lang="tr-TR" altLang="en-US" sz="2400" b="1" dirty="0">
                <a:latin typeface="Comic Sans MS" pitchFamily="66" charset="0"/>
              </a:rPr>
              <a:t> yağ </a:t>
            </a:r>
            <a:r>
              <a:rPr lang="tr-TR" altLang="en-US" sz="2400" b="1" dirty="0" err="1">
                <a:latin typeface="Comic Sans MS" pitchFamily="66" charset="0"/>
              </a:rPr>
              <a:t>açil</a:t>
            </a:r>
            <a:r>
              <a:rPr lang="tr-TR" altLang="en-US" sz="2400" b="1" dirty="0">
                <a:latin typeface="Comic Sans MS" pitchFamily="66" charset="0"/>
              </a:rPr>
              <a:t> </a:t>
            </a:r>
            <a:r>
              <a:rPr lang="tr-TR" altLang="en-US" sz="2400" b="1" dirty="0" err="1">
                <a:latin typeface="Comic Sans MS" pitchFamily="66" charset="0"/>
              </a:rPr>
              <a:t>CoA</a:t>
            </a:r>
            <a:r>
              <a:rPr lang="tr-TR" altLang="en-US" sz="2400" dirty="0">
                <a:latin typeface="Comic Sans MS" pitchFamily="66" charset="0"/>
              </a:rPr>
              <a:t> </a:t>
            </a:r>
            <a:r>
              <a:rPr lang="tr-TR" altLang="en-US" sz="2400" dirty="0" err="1">
                <a:latin typeface="Comic Sans MS" pitchFamily="66" charset="0"/>
              </a:rPr>
              <a:t>prekürsörlerinden</a:t>
            </a:r>
            <a:r>
              <a:rPr lang="tr-TR" altLang="en-US" sz="2400" dirty="0">
                <a:latin typeface="Comic Sans MS" pitchFamily="66" charset="0"/>
              </a:rPr>
              <a:t> sentezlenir</a:t>
            </a:r>
            <a:r>
              <a:rPr lang="tr-TR" altLang="en-US" sz="2400" dirty="0" smtClean="0">
                <a:latin typeface="Comic Sans MS" pitchFamily="66" charset="0"/>
              </a:rPr>
              <a:t>.</a:t>
            </a:r>
          </a:p>
          <a:p>
            <a:pPr algn="just"/>
            <a:endParaRPr lang="tr-TR" altLang="en-US" sz="2400" dirty="0">
              <a:latin typeface="Comic Sans MS" pitchFamily="66" charset="0"/>
            </a:endParaRPr>
          </a:p>
          <a:p>
            <a:pPr algn="just"/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Gliserol-3-fosfat, iki yolda oluşturulur; ya </a:t>
            </a:r>
            <a:r>
              <a:rPr lang="tr-TR" altLang="en-US" sz="2400" dirty="0" err="1">
                <a:solidFill>
                  <a:srgbClr val="0000FF"/>
                </a:solidFill>
                <a:latin typeface="Comic Sans MS" pitchFamily="66" charset="0"/>
              </a:rPr>
              <a:t>glikoliz</a:t>
            </a:r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 sırasında oluşan </a:t>
            </a:r>
            <a:r>
              <a:rPr lang="tr-TR" altLang="en-US" sz="2400" dirty="0" err="1">
                <a:solidFill>
                  <a:srgbClr val="0000FF"/>
                </a:solidFill>
                <a:latin typeface="Comic Sans MS" pitchFamily="66" charset="0"/>
              </a:rPr>
              <a:t>dihidroksiaseton</a:t>
            </a:r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 fosfattan NADH bağımlı </a:t>
            </a:r>
            <a:r>
              <a:rPr lang="tr-TR" altLang="en-US" sz="2400" dirty="0" err="1">
                <a:solidFill>
                  <a:srgbClr val="0000FF"/>
                </a:solidFill>
                <a:latin typeface="Comic Sans MS" pitchFamily="66" charset="0"/>
              </a:rPr>
              <a:t>sitozolik</a:t>
            </a:r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tr-TR" altLang="en-US" sz="2400" b="1" i="1" dirty="0">
                <a:solidFill>
                  <a:srgbClr val="0000FF"/>
                </a:solidFill>
                <a:latin typeface="Comic Sans MS" pitchFamily="66" charset="0"/>
              </a:rPr>
              <a:t>gliserol-3-fosfat </a:t>
            </a:r>
            <a:r>
              <a:rPr lang="tr-TR" altLang="en-US" sz="2400" b="1" i="1" dirty="0" err="1">
                <a:solidFill>
                  <a:srgbClr val="0000FF"/>
                </a:solidFill>
                <a:latin typeface="Comic Sans MS" pitchFamily="66" charset="0"/>
              </a:rPr>
              <a:t>dehidrojenaz</a:t>
            </a:r>
            <a:r>
              <a:rPr lang="tr-TR" altLang="en-US" sz="2400" b="1" i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 etkisiyle meydana gelir ya da </a:t>
            </a:r>
            <a:r>
              <a:rPr lang="tr-TR" altLang="en-US" sz="2400" dirty="0" err="1">
                <a:solidFill>
                  <a:srgbClr val="0000FF"/>
                </a:solidFill>
                <a:latin typeface="Comic Sans MS" pitchFamily="66" charset="0"/>
              </a:rPr>
              <a:t>gliserolden</a:t>
            </a:r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 ATP bağımlı </a:t>
            </a:r>
            <a:r>
              <a:rPr lang="tr-TR" altLang="en-US" sz="2400" b="1" i="1" dirty="0" err="1">
                <a:solidFill>
                  <a:srgbClr val="0000FF"/>
                </a:solidFill>
                <a:latin typeface="Comic Sans MS" pitchFamily="66" charset="0"/>
              </a:rPr>
              <a:t>gliserol</a:t>
            </a:r>
            <a:r>
              <a:rPr lang="tr-TR" altLang="en-US" sz="2400" b="1" i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tr-TR" altLang="en-US" sz="2400" b="1" i="1" dirty="0" err="1">
                <a:solidFill>
                  <a:srgbClr val="0000FF"/>
                </a:solidFill>
                <a:latin typeface="Comic Sans MS" pitchFamily="66" charset="0"/>
              </a:rPr>
              <a:t>kinaz</a:t>
            </a:r>
            <a:r>
              <a:rPr lang="tr-TR" altLang="en-US" sz="2400" b="1" i="1" dirty="0">
                <a:solidFill>
                  <a:srgbClr val="0000FF"/>
                </a:solidFill>
                <a:latin typeface="Comic Sans MS" pitchFamily="66" charset="0"/>
              </a:rPr>
              <a:t> </a:t>
            </a:r>
            <a:r>
              <a:rPr lang="tr-TR" altLang="en-US" sz="2400" dirty="0">
                <a:solidFill>
                  <a:srgbClr val="0000FF"/>
                </a:solidFill>
                <a:latin typeface="Comic Sans MS" pitchFamily="66" charset="0"/>
              </a:rPr>
              <a:t> etkisiyle meydana gelir. </a:t>
            </a:r>
          </a:p>
          <a:p>
            <a:pPr algn="just"/>
            <a:endParaRPr lang="tr-TR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908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Trigliseridler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fosfatidil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etanolamin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gibi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gliserofosfolipidler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gliserol-3-fosfat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 yağ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prekürsörlerinden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sentezlenirler ve sentezlerinde birkaç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enzimatik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basamak ortaktır. </a:t>
            </a:r>
            <a:endParaRPr lang="tr-TR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altLang="en-US" dirty="0">
              <a:latin typeface="Arial" charset="0"/>
            </a:endParaRPr>
          </a:p>
          <a:p>
            <a:r>
              <a:rPr lang="tr-TR" altLang="en-US" sz="2400" u="sng" dirty="0" err="1">
                <a:latin typeface="Times New Roman" pitchFamily="18" charset="0"/>
                <a:cs typeface="Times New Roman" pitchFamily="18" charset="0"/>
              </a:rPr>
              <a:t>Gliserol</a:t>
            </a:r>
            <a:r>
              <a:rPr lang="tr-TR" alt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u="sng" dirty="0" err="1">
                <a:latin typeface="Times New Roman" pitchFamily="18" charset="0"/>
                <a:cs typeface="Times New Roman" pitchFamily="18" charset="0"/>
              </a:rPr>
              <a:t>kinaz</a:t>
            </a:r>
            <a:r>
              <a:rPr lang="tr-TR" alt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aktivitesi, yağ dokuda düşüktür. Bu nedenle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gliserol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yağ dokuda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trigliserid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sentezi için kullanılamaz; karaciğerde 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kullanılır.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9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228600"/>
            <a:ext cx="7620000" cy="4800600"/>
          </a:xfrm>
        </p:spPr>
        <p:txBody>
          <a:bodyPr/>
          <a:lstStyle/>
          <a:p>
            <a:pPr algn="just"/>
            <a:endParaRPr lang="tr-TR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Gliserol-3-fosfat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ile 2 molekül yağ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transferazlar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tarafından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katalizlenen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 iki kademeli bir reaksiyonda birleşirler ve 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1,2-diaçilgliserol-3-fosfat (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fosfatidat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oluşur.</a:t>
            </a:r>
            <a:endParaRPr lang="tr-TR" altLang="en-US" dirty="0">
              <a:latin typeface="Arial" charset="0"/>
            </a:endParaRPr>
          </a:p>
          <a:p>
            <a:pPr algn="just"/>
            <a:endParaRPr lang="tr-TR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altLang="en-US" sz="2400" dirty="0" err="1" smtClean="0">
                <a:latin typeface="Times New Roman" pitchFamily="18" charset="0"/>
                <a:cs typeface="Times New Roman" pitchFamily="18" charset="0"/>
              </a:rPr>
              <a:t>Trigliserid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sentez yolunda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fosfatidat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fosfatidat</a:t>
            </a:r>
            <a:r>
              <a:rPr lang="tr-TR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fosfataz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vasıtasıyla, 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1,2-diaçilgliserol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oluşturmak üzere hidroliz edilir. 1,2-diaçilgliserol, üçüncü bir yağ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ile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reaksiyonlaşarak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trigliseride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dönüşür ki reaksiyonu 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transferaz</a:t>
            </a:r>
            <a:r>
              <a:rPr lang="tr-TR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katalizler. </a:t>
            </a:r>
            <a:endParaRPr lang="tr-TR" altLang="en-US" dirty="0"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2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Lipidlerin</a:t>
            </a:r>
            <a:r>
              <a:rPr lang="en-US" dirty="0"/>
              <a:t> </a:t>
            </a:r>
            <a:r>
              <a:rPr lang="en-US" dirty="0" err="1"/>
              <a:t>yapısı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1.</a:t>
            </a:r>
            <a:r>
              <a:rPr lang="en-US" dirty="0"/>
              <a:t>Suda </a:t>
            </a:r>
            <a:r>
              <a:rPr lang="en-US" dirty="0" err="1"/>
              <a:t>erimezler</a:t>
            </a:r>
            <a:r>
              <a:rPr lang="en-US" dirty="0"/>
              <a:t>, </a:t>
            </a:r>
            <a:r>
              <a:rPr lang="en-US" dirty="0" err="1"/>
              <a:t>eter</a:t>
            </a:r>
            <a:r>
              <a:rPr lang="en-US" dirty="0"/>
              <a:t>, </a:t>
            </a:r>
            <a:r>
              <a:rPr lang="en-US" dirty="0" err="1"/>
              <a:t>kloroform</a:t>
            </a:r>
            <a:r>
              <a:rPr lang="en-US" dirty="0"/>
              <a:t>, </a:t>
            </a:r>
            <a:r>
              <a:rPr lang="en-US" dirty="0" err="1"/>
              <a:t>benzen</a:t>
            </a:r>
            <a:r>
              <a:rPr lang="en-US" dirty="0"/>
              <a:t>, </a:t>
            </a:r>
            <a:r>
              <a:rPr lang="en-US" dirty="0" err="1"/>
              <a:t>aseton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eriticilerde</a:t>
            </a:r>
            <a:r>
              <a:rPr lang="en-US" dirty="0"/>
              <a:t> </a:t>
            </a:r>
            <a:r>
              <a:rPr lang="en-US" dirty="0" err="1"/>
              <a:t>erirler</a:t>
            </a:r>
            <a:r>
              <a:rPr lang="en-US" dirty="0"/>
              <a:t>, </a:t>
            </a:r>
          </a:p>
          <a:p>
            <a:r>
              <a:rPr lang="en-US" dirty="0">
                <a:solidFill>
                  <a:srgbClr val="FF0000"/>
                </a:solidFill>
              </a:rPr>
              <a:t>2.</a:t>
            </a:r>
            <a:r>
              <a:rPr lang="en-US" dirty="0"/>
              <a:t>Yağ </a:t>
            </a:r>
            <a:r>
              <a:rPr lang="en-US" dirty="0" err="1"/>
              <a:t>asitlerinin</a:t>
            </a:r>
            <a:r>
              <a:rPr lang="en-US" dirty="0"/>
              <a:t> </a:t>
            </a:r>
            <a:r>
              <a:rPr lang="en-US" dirty="0" err="1"/>
              <a:t>esteridirler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esterleşebilirler</a:t>
            </a:r>
            <a:r>
              <a:rPr lang="en-US" dirty="0"/>
              <a:t> </a:t>
            </a:r>
          </a:p>
          <a:p>
            <a:r>
              <a:rPr lang="en-US" dirty="0">
                <a:solidFill>
                  <a:srgbClr val="FF0000"/>
                </a:solidFill>
              </a:rPr>
              <a:t>3.</a:t>
            </a:r>
            <a:r>
              <a:rPr lang="en-US" dirty="0"/>
              <a:t>Canlı </a:t>
            </a:r>
            <a:r>
              <a:rPr lang="en-US" dirty="0" err="1"/>
              <a:t>organizmalarca</a:t>
            </a:r>
            <a:r>
              <a:rPr lang="en-US" dirty="0"/>
              <a:t> </a:t>
            </a:r>
            <a:r>
              <a:rPr lang="en-US" dirty="0" err="1"/>
              <a:t>kullanılabilirler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548" y="3667125"/>
            <a:ext cx="3438525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972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50000"/>
              </a:spcBef>
            </a:pP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Karbohidrat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ve proteinlerin fazla miktarda alınması durumunda 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glukoz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ve amino asitlerden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trigliserid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oluşur ki bu olay  </a:t>
            </a:r>
            <a:r>
              <a:rPr lang="tr-TR" altLang="en-US" sz="2400" b="1" i="1" dirty="0" err="1">
                <a:latin typeface="Times New Roman" pitchFamily="18" charset="0"/>
                <a:cs typeface="Times New Roman" pitchFamily="18" charset="0"/>
              </a:rPr>
              <a:t>liponeojenez</a:t>
            </a:r>
            <a:r>
              <a:rPr lang="tr-TR" alt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olarak tanımlanır. </a:t>
            </a:r>
            <a:endParaRPr lang="tr-TR" alt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Liponeojenez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dihidroksiaseton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fosfat ve gliserol-3-fosfat üzerinden doğrudan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trigliserid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sentezi şeklinde olduğu gibi, mitokondride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pirüvattan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oluşan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üzerinden önce yağ asidi sentezi şeklinde de olabilir. </a:t>
            </a:r>
            <a:endParaRPr lang="tr-TR" altLang="en-US" dirty="0"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248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en-US" sz="4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Kolesterol </a:t>
            </a:r>
            <a:r>
              <a:rPr lang="tr-TR" altLang="en-US" sz="4400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biyosentezi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just">
              <a:buNone/>
            </a:pPr>
            <a:endParaRPr lang="tr-TR" dirty="0" smtClean="0"/>
          </a:p>
          <a:p>
            <a:pPr marL="114300" indent="0" algn="just">
              <a:buNone/>
            </a:pPr>
            <a:endParaRPr lang="tr-TR" dirty="0"/>
          </a:p>
          <a:p>
            <a:pPr marL="114300" indent="0" algn="just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çok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karaciğerde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olmak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dokuda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Organizmanın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ihtiyacının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büyük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kısmı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biosentezi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sağlanır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biyosentezinde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molekülü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izopenteryl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pirofosfat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izomeri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dimetilallil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pirofosfat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monomerleri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dehidroizopren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transfer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reaksiyonlarında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polimerize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izopren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ünitesinden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16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2819400"/>
          </a:xfrm>
        </p:spPr>
        <p:txBody>
          <a:bodyPr/>
          <a:lstStyle/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sentezinin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maddesi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mevalonik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squlen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üzerinden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yürür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Başlangıçta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asetoasetil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kondanse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3-hidroksi-3-metil-glutaril-CoA (HMG-CoA)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oluşur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HMG-CoA, HMG-CoA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redüktaz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enzimin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NADPH'ın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etkisiyle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mevalonik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(3,5-dihidroksi-3-metilvalerik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)'e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indirgenir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227386"/>
            <a:ext cx="6172200" cy="2502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83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" y="266700"/>
            <a:ext cx="8153400" cy="6477000"/>
          </a:xfrm>
        </p:spPr>
        <p:txBody>
          <a:bodyPr>
            <a:normAutofit/>
          </a:bodyPr>
          <a:lstStyle/>
          <a:p>
            <a:pPr algn="just"/>
            <a:endParaRPr lang="tr-TR" dirty="0" smtClean="0"/>
          </a:p>
          <a:p>
            <a:pPr algn="just"/>
            <a:r>
              <a:rPr lang="en-US" dirty="0" err="1" smtClean="0"/>
              <a:t>Mevalonat</a:t>
            </a:r>
            <a:r>
              <a:rPr lang="en-US" dirty="0" smtClean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</a:t>
            </a:r>
            <a:r>
              <a:rPr lang="en-US" dirty="0" err="1"/>
              <a:t>kinaz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fosforile</a:t>
            </a:r>
            <a:r>
              <a:rPr lang="en-US" dirty="0"/>
              <a:t> </a:t>
            </a:r>
            <a:r>
              <a:rPr lang="en-US" dirty="0" err="1"/>
              <a:t>edilerek</a:t>
            </a:r>
            <a:r>
              <a:rPr lang="en-US" dirty="0"/>
              <a:t> 3-Fosfo-5-pirofosfo </a:t>
            </a:r>
            <a:r>
              <a:rPr lang="en-US" dirty="0" err="1"/>
              <a:t>mevalonat'ı</a:t>
            </a:r>
            <a:r>
              <a:rPr lang="en-US" dirty="0"/>
              <a:t> </a:t>
            </a:r>
            <a:r>
              <a:rPr lang="en-US" dirty="0" err="1"/>
              <a:t>oluşturur</a:t>
            </a:r>
            <a:r>
              <a:rPr lang="en-US" dirty="0"/>
              <a:t>. </a:t>
            </a:r>
            <a:r>
              <a:rPr lang="en-US" dirty="0" err="1"/>
              <a:t>Yapıda</a:t>
            </a:r>
            <a:r>
              <a:rPr lang="en-US" dirty="0"/>
              <a:t> 5. </a:t>
            </a:r>
            <a:r>
              <a:rPr lang="en-US" dirty="0" err="1"/>
              <a:t>karbondaki</a:t>
            </a:r>
            <a:r>
              <a:rPr lang="en-US" dirty="0"/>
              <a:t> </a:t>
            </a:r>
            <a:r>
              <a:rPr lang="en-US" dirty="0" err="1"/>
              <a:t>pirofosforil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prenil</a:t>
            </a:r>
            <a:r>
              <a:rPr lang="en-US" dirty="0"/>
              <a:t> </a:t>
            </a:r>
            <a:r>
              <a:rPr lang="en-US" dirty="0" err="1"/>
              <a:t>molekülleri</a:t>
            </a:r>
            <a:r>
              <a:rPr lang="en-US" dirty="0"/>
              <a:t> transfer </a:t>
            </a:r>
            <a:r>
              <a:rPr lang="en-US" dirty="0" err="1"/>
              <a:t>edildikçe</a:t>
            </a:r>
            <a:r>
              <a:rPr lang="en-US" dirty="0"/>
              <a:t> </a:t>
            </a:r>
            <a:r>
              <a:rPr lang="en-US" dirty="0" err="1"/>
              <a:t>ayrılır</a:t>
            </a:r>
            <a:r>
              <a:rPr lang="en-US" dirty="0"/>
              <a:t>. </a:t>
            </a:r>
            <a:r>
              <a:rPr lang="en-US" dirty="0" err="1"/>
              <a:t>Yapıdan</a:t>
            </a:r>
            <a:r>
              <a:rPr lang="en-US" dirty="0"/>
              <a:t> 3 </a:t>
            </a:r>
            <a:r>
              <a:rPr lang="en-US" dirty="0" err="1"/>
              <a:t>fosfat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CO2'in </a:t>
            </a:r>
            <a:r>
              <a:rPr lang="en-US" dirty="0" err="1"/>
              <a:t>ayrılması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de </a:t>
            </a:r>
            <a:r>
              <a:rPr lang="en-US" dirty="0" err="1"/>
              <a:t>izopenteril</a:t>
            </a:r>
            <a:r>
              <a:rPr lang="en-US" dirty="0"/>
              <a:t> </a:t>
            </a:r>
            <a:r>
              <a:rPr lang="en-US" dirty="0" err="1"/>
              <a:t>pirofosfat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izomeraz</a:t>
            </a:r>
            <a:r>
              <a:rPr lang="en-US" dirty="0"/>
              <a:t> </a:t>
            </a:r>
            <a:r>
              <a:rPr lang="en-US" dirty="0" err="1"/>
              <a:t>bunu</a:t>
            </a:r>
            <a:r>
              <a:rPr lang="en-US" dirty="0"/>
              <a:t> </a:t>
            </a:r>
            <a:r>
              <a:rPr lang="en-US" dirty="0" err="1"/>
              <a:t>dimetil</a:t>
            </a:r>
            <a:r>
              <a:rPr lang="en-US" dirty="0"/>
              <a:t> </a:t>
            </a:r>
            <a:r>
              <a:rPr lang="en-US" dirty="0" err="1"/>
              <a:t>allil</a:t>
            </a:r>
            <a:r>
              <a:rPr lang="en-US" dirty="0"/>
              <a:t> </a:t>
            </a:r>
            <a:r>
              <a:rPr lang="en-US" dirty="0" err="1"/>
              <a:t>pirofosfata</a:t>
            </a:r>
            <a:r>
              <a:rPr lang="en-US" dirty="0"/>
              <a:t> </a:t>
            </a:r>
            <a:r>
              <a:rPr lang="en-US" dirty="0" err="1"/>
              <a:t>izomerize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Bundan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prenil</a:t>
            </a:r>
            <a:r>
              <a:rPr lang="en-US" dirty="0"/>
              <a:t> </a:t>
            </a:r>
            <a:r>
              <a:rPr lang="en-US" dirty="0" err="1"/>
              <a:t>transferi</a:t>
            </a:r>
            <a:r>
              <a:rPr lang="en-US" dirty="0"/>
              <a:t> </a:t>
            </a:r>
            <a:r>
              <a:rPr lang="en-US" dirty="0" err="1"/>
              <a:t>gerçekleşir</a:t>
            </a:r>
            <a:r>
              <a:rPr lang="en-US" dirty="0"/>
              <a:t>. Bu transfer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izopenterylpirofosfat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dimetilallil</a:t>
            </a:r>
            <a:r>
              <a:rPr lang="en-US" dirty="0"/>
              <a:t> </a:t>
            </a:r>
            <a:r>
              <a:rPr lang="en-US" dirty="0" err="1"/>
              <a:t>pirofosfatın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dengeli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karışım</a:t>
            </a:r>
            <a:r>
              <a:rPr lang="en-US" dirty="0"/>
              <a:t> </a:t>
            </a:r>
            <a:r>
              <a:rPr lang="en-US" dirty="0" err="1"/>
              <a:t>oluşturmaları</a:t>
            </a:r>
            <a:r>
              <a:rPr lang="en-US" dirty="0"/>
              <a:t> </a:t>
            </a:r>
            <a:r>
              <a:rPr lang="en-US" dirty="0" err="1"/>
              <a:t>gereklidir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7815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400" y="609600"/>
            <a:ext cx="3352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Skualenden</a:t>
            </a:r>
            <a:r>
              <a:rPr lang="en-US" dirty="0"/>
              <a:t>, </a:t>
            </a:r>
            <a:r>
              <a:rPr lang="en-US" dirty="0" err="1"/>
              <a:t>skualenin</a:t>
            </a:r>
            <a:r>
              <a:rPr lang="en-US" dirty="0"/>
              <a:t> </a:t>
            </a:r>
            <a:r>
              <a:rPr lang="en-US" dirty="0" err="1"/>
              <a:t>hidroksilasyonu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halka</a:t>
            </a:r>
            <a:r>
              <a:rPr lang="en-US" dirty="0"/>
              <a:t> </a:t>
            </a:r>
            <a:r>
              <a:rPr lang="en-US" dirty="0" err="1"/>
              <a:t>kapanması</a:t>
            </a:r>
            <a:r>
              <a:rPr lang="en-US" dirty="0"/>
              <a:t> </a:t>
            </a:r>
            <a:r>
              <a:rPr lang="en-US" dirty="0" err="1"/>
              <a:t>reaksiyonlarından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</a:t>
            </a:r>
            <a:r>
              <a:rPr lang="en-US" dirty="0" err="1"/>
              <a:t>lanosterol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r>
              <a:rPr lang="en-US" dirty="0" err="1"/>
              <a:t>Lanosterol'ün</a:t>
            </a:r>
            <a:r>
              <a:rPr lang="en-US" dirty="0"/>
              <a:t> </a:t>
            </a:r>
            <a:r>
              <a:rPr lang="en-US" dirty="0" err="1"/>
              <a:t>kolesterole</a:t>
            </a:r>
            <a:r>
              <a:rPr lang="en-US" dirty="0"/>
              <a:t> </a:t>
            </a:r>
            <a:r>
              <a:rPr lang="en-US" dirty="0" err="1"/>
              <a:t>dönüşümüne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en </a:t>
            </a:r>
            <a:r>
              <a:rPr lang="en-US" dirty="0" err="1"/>
              <a:t>az</a:t>
            </a:r>
            <a:r>
              <a:rPr lang="en-US" dirty="0"/>
              <a:t> 25 </a:t>
            </a:r>
            <a:r>
              <a:rPr lang="en-US" dirty="0" err="1"/>
              <a:t>reaksiyonun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bildirilmektedir</a:t>
            </a:r>
            <a:r>
              <a:rPr lang="en-US" dirty="0"/>
              <a:t>. </a:t>
            </a:r>
            <a:endParaRPr lang="tr-TR" dirty="0" smtClean="0"/>
          </a:p>
          <a:p>
            <a:endParaRPr lang="tr-TR" dirty="0"/>
          </a:p>
          <a:p>
            <a:r>
              <a:rPr lang="en-US" dirty="0" err="1" smtClean="0"/>
              <a:t>Lanosterolden</a:t>
            </a:r>
            <a:r>
              <a:rPr lang="en-US" dirty="0" smtClean="0"/>
              <a:t> </a:t>
            </a:r>
            <a:r>
              <a:rPr lang="en-US" dirty="0"/>
              <a:t>3 </a:t>
            </a:r>
            <a:r>
              <a:rPr lang="en-US" dirty="0" err="1"/>
              <a:t>metil</a:t>
            </a:r>
            <a:r>
              <a:rPr lang="en-US" dirty="0"/>
              <a:t> </a:t>
            </a:r>
            <a:r>
              <a:rPr lang="en-US" dirty="0" err="1"/>
              <a:t>grubunun</a:t>
            </a:r>
            <a:r>
              <a:rPr lang="en-US" dirty="0"/>
              <a:t> CO2  </a:t>
            </a:r>
            <a:r>
              <a:rPr lang="en-US" dirty="0" err="1"/>
              <a:t>şeklinde</a:t>
            </a:r>
            <a:r>
              <a:rPr lang="en-US" dirty="0"/>
              <a:t> </a:t>
            </a:r>
            <a:r>
              <a:rPr lang="en-US" dirty="0" err="1"/>
              <a:t>ayrılması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zymosterol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r>
              <a:rPr lang="en-US" dirty="0" err="1"/>
              <a:t>Zimosterolde</a:t>
            </a:r>
            <a:r>
              <a:rPr lang="en-US" dirty="0"/>
              <a:t> 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bağ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değiştirerek</a:t>
            </a:r>
            <a:r>
              <a:rPr lang="en-US" dirty="0"/>
              <a:t> </a:t>
            </a:r>
            <a:r>
              <a:rPr lang="en-US" dirty="0" err="1"/>
              <a:t>desmosterol'ü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desmosterolün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zincirindeki</a:t>
            </a:r>
            <a:r>
              <a:rPr lang="en-US" dirty="0"/>
              <a:t> </a:t>
            </a:r>
            <a:r>
              <a:rPr lang="en-US" dirty="0" err="1"/>
              <a:t>çift</a:t>
            </a:r>
            <a:r>
              <a:rPr lang="en-US" dirty="0"/>
              <a:t> </a:t>
            </a:r>
            <a:r>
              <a:rPr lang="en-US" dirty="0" err="1"/>
              <a:t>bağın</a:t>
            </a:r>
            <a:r>
              <a:rPr lang="en-US" dirty="0"/>
              <a:t> </a:t>
            </a:r>
            <a:r>
              <a:rPr lang="en-US" dirty="0" err="1"/>
              <a:t>hidrojenasyonu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gelir</a:t>
            </a:r>
            <a:r>
              <a:rPr lang="en-US" dirty="0"/>
              <a:t>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953000" y="838200"/>
            <a:ext cx="1323632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Squalen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    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/>
              <a:t>Lanosterol</a:t>
            </a:r>
            <a:r>
              <a:rPr lang="tr-TR" dirty="0"/>
              <a:t>  </a:t>
            </a:r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Kolesterol</a:t>
            </a:r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5486400" y="1524000"/>
            <a:ext cx="56877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>
            <a:off x="5543277" y="3429000"/>
            <a:ext cx="45719" cy="597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53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81000" y="1763854"/>
            <a:ext cx="777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yolunda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hız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sınırlayıcı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basamak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HMG-CoA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redüktaz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katalizlenen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HMG-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CoA’nın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mevalonata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dönüşümü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basamağıdır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HMG-CoA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redüktaz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henüz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tanımlanmamış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türevleri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mevalonat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allosterik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edilir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Yüksek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intrasellüler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HMG-CoA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redüktazı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inhibe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aynı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zamanda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enzim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moleküllerinin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sentezini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yavaşlatır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16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57200" y="1371600"/>
            <a:ext cx="7620000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tr-TR" alt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altLang="en-US" b="1" i="1" dirty="0" smtClean="0">
                <a:latin typeface="Times New Roman" pitchFamily="18" charset="0"/>
                <a:cs typeface="Times New Roman" pitchFamily="18" charset="0"/>
              </a:rPr>
              <a:t>HMG-</a:t>
            </a:r>
            <a:r>
              <a:rPr lang="tr-TR" altLang="en-US" b="1" i="1" dirty="0" err="1" smtClean="0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b="1" i="1" dirty="0" err="1" smtClean="0">
                <a:latin typeface="Times New Roman" pitchFamily="18" charset="0"/>
                <a:cs typeface="Times New Roman" pitchFamily="18" charset="0"/>
              </a:rPr>
              <a:t>redüktaz</a:t>
            </a:r>
            <a:r>
              <a:rPr lang="tr-TR" altLang="en-US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dirty="0" err="1" smtClean="0">
                <a:latin typeface="Times New Roman" pitchFamily="18" charset="0"/>
                <a:cs typeface="Times New Roman" pitchFamily="18" charset="0"/>
              </a:rPr>
              <a:t>hormonal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olarak da düzenlenir. </a:t>
            </a:r>
            <a:endParaRPr lang="tr-TR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tr-TR" alt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altLang="en-US" b="1" dirty="0" err="1" smtClean="0">
                <a:latin typeface="Times New Roman" pitchFamily="18" charset="0"/>
                <a:cs typeface="Times New Roman" pitchFamily="18" charset="0"/>
              </a:rPr>
              <a:t>Glukagon</a:t>
            </a:r>
            <a:r>
              <a:rPr lang="tr-TR" altLang="en-US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dirty="0" err="1" smtClean="0">
                <a:latin typeface="Times New Roman" pitchFamily="18" charset="0"/>
                <a:cs typeface="Times New Roman" pitchFamily="18" charset="0"/>
              </a:rPr>
              <a:t>fosforilasyon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suretiyle </a:t>
            </a:r>
            <a:r>
              <a:rPr lang="tr-TR" altLang="en-US" i="1" dirty="0" smtClean="0">
                <a:latin typeface="Times New Roman" pitchFamily="18" charset="0"/>
                <a:cs typeface="Times New Roman" pitchFamily="18" charset="0"/>
              </a:rPr>
              <a:t>HMG-</a:t>
            </a:r>
            <a:r>
              <a:rPr lang="tr-TR" altLang="en-US" i="1" dirty="0" err="1" smtClean="0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i="1" dirty="0" err="1" smtClean="0">
                <a:latin typeface="Times New Roman" pitchFamily="18" charset="0"/>
                <a:cs typeface="Times New Roman" pitchFamily="18" charset="0"/>
              </a:rPr>
              <a:t>redüktazın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dirty="0" err="1" smtClean="0">
                <a:latin typeface="Times New Roman" pitchFamily="18" charset="0"/>
                <a:cs typeface="Times New Roman" pitchFamily="18" charset="0"/>
              </a:rPr>
              <a:t>inaktivasyonunu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uyarır. </a:t>
            </a:r>
            <a:endParaRPr lang="tr-TR" alt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tr-TR" alt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altLang="en-US" b="1" dirty="0" smtClean="0">
                <a:latin typeface="Times New Roman" pitchFamily="18" charset="0"/>
                <a:cs typeface="Times New Roman" pitchFamily="18" charset="0"/>
              </a:rPr>
              <a:t>İnsülin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ise </a:t>
            </a:r>
            <a:r>
              <a:rPr lang="tr-TR" altLang="en-US" dirty="0" err="1" smtClean="0">
                <a:latin typeface="Times New Roman" pitchFamily="18" charset="0"/>
                <a:cs typeface="Times New Roman" pitchFamily="18" charset="0"/>
              </a:rPr>
              <a:t>defosforilasyon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suretiyle </a:t>
            </a:r>
            <a:r>
              <a:rPr lang="tr-TR" altLang="en-US" i="1" dirty="0" smtClean="0">
                <a:latin typeface="Times New Roman" pitchFamily="18" charset="0"/>
                <a:cs typeface="Times New Roman" pitchFamily="18" charset="0"/>
              </a:rPr>
              <a:t>HMG-</a:t>
            </a:r>
            <a:r>
              <a:rPr lang="tr-TR" altLang="en-US" i="1" dirty="0" err="1" smtClean="0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i="1" dirty="0" err="1" smtClean="0">
                <a:latin typeface="Times New Roman" pitchFamily="18" charset="0"/>
                <a:cs typeface="Times New Roman" pitchFamily="18" charset="0"/>
              </a:rPr>
              <a:t>redüktazın</a:t>
            </a:r>
            <a:r>
              <a:rPr lang="tr-TR" altLang="en-US" dirty="0" smtClean="0">
                <a:latin typeface="Times New Roman" pitchFamily="18" charset="0"/>
                <a:cs typeface="Times New Roman" pitchFamily="18" charset="0"/>
              </a:rPr>
              <a:t> aktivasyonuna yardım eder.  </a:t>
            </a: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01409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2400" y="76200"/>
            <a:ext cx="480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Yüksek </a:t>
            </a:r>
            <a:r>
              <a:rPr lang="tr-TR" altLang="en-US" sz="2400" dirty="0" err="1" smtClean="0">
                <a:latin typeface="Times New Roman" pitchFamily="18" charset="0"/>
                <a:cs typeface="Times New Roman" pitchFamily="18" charset="0"/>
              </a:rPr>
              <a:t>intrasellüler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 kolesterol</a:t>
            </a:r>
            <a:r>
              <a:rPr lang="tr-TR" altLang="en-US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depolanma için kolesterolün </a:t>
            </a:r>
            <a:r>
              <a:rPr lang="tr-TR" altLang="en-US" sz="2400" dirty="0" err="1" smtClean="0">
                <a:latin typeface="Times New Roman" pitchFamily="18" charset="0"/>
                <a:cs typeface="Times New Roman" pitchFamily="18" charset="0"/>
              </a:rPr>
              <a:t>esterleşmesini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 artıran </a:t>
            </a:r>
            <a:r>
              <a:rPr lang="tr-TR" altLang="en-US" sz="2400" b="1" i="1" dirty="0" err="1" smtClean="0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altLang="en-US" sz="2400" b="1" i="1" dirty="0" err="1" smtClean="0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b="1" i="1" dirty="0" smtClean="0">
                <a:latin typeface="Times New Roman" pitchFamily="18" charset="0"/>
                <a:cs typeface="Times New Roman" pitchFamily="18" charset="0"/>
              </a:rPr>
              <a:t>-kolesterol </a:t>
            </a:r>
            <a:r>
              <a:rPr lang="tr-TR" altLang="en-US" sz="2400" b="1" i="1" dirty="0" err="1" smtClean="0">
                <a:latin typeface="Times New Roman" pitchFamily="18" charset="0"/>
                <a:cs typeface="Times New Roman" pitchFamily="18" charset="0"/>
              </a:rPr>
              <a:t>açil</a:t>
            </a:r>
            <a:r>
              <a:rPr lang="tr-TR" altLang="en-US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i="1" dirty="0" err="1" smtClean="0">
                <a:latin typeface="Times New Roman" pitchFamily="18" charset="0"/>
                <a:cs typeface="Times New Roman" pitchFamily="18" charset="0"/>
              </a:rPr>
              <a:t>transferaz</a:t>
            </a:r>
            <a:r>
              <a:rPr lang="tr-TR" altLang="en-US" sz="2400" b="1" i="1" dirty="0" smtClean="0">
                <a:latin typeface="Times New Roman" pitchFamily="18" charset="0"/>
                <a:cs typeface="Times New Roman" pitchFamily="18" charset="0"/>
              </a:rPr>
              <a:t> (ACAT) 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enzimini aktive eder. </a:t>
            </a:r>
            <a:endParaRPr lang="tr-TR" altLang="en-US" sz="2400" dirty="0"/>
          </a:p>
        </p:txBody>
      </p:sp>
      <p:sp>
        <p:nvSpPr>
          <p:cNvPr id="3" name="Dikdörtgen 2"/>
          <p:cNvSpPr/>
          <p:nvPr/>
        </p:nvSpPr>
        <p:spPr>
          <a:xfrm>
            <a:off x="4191000" y="15240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b="1" dirty="0"/>
              <a:t>ACAT </a:t>
            </a:r>
            <a:r>
              <a:rPr lang="en-US" b="1" dirty="0" err="1"/>
              <a:t>karaciğer</a:t>
            </a:r>
            <a:r>
              <a:rPr lang="en-US" b="1" dirty="0"/>
              <a:t> </a:t>
            </a:r>
            <a:r>
              <a:rPr lang="en-US" b="1" dirty="0" err="1"/>
              <a:t>parankimal</a:t>
            </a:r>
            <a:r>
              <a:rPr lang="en-US" b="1" dirty="0"/>
              <a:t> </a:t>
            </a:r>
            <a:r>
              <a:rPr lang="en-US" b="1" dirty="0" err="1"/>
              <a:t>hücrelerde</a:t>
            </a:r>
            <a:r>
              <a:rPr lang="en-US" b="1" dirty="0"/>
              <a:t>, adrenal </a:t>
            </a:r>
            <a:r>
              <a:rPr lang="en-US" b="1" dirty="0" err="1"/>
              <a:t>korteksde</a:t>
            </a:r>
            <a:r>
              <a:rPr lang="en-US" b="1" dirty="0"/>
              <a:t>, </a:t>
            </a:r>
            <a:r>
              <a:rPr lang="en-US" b="1" dirty="0" err="1"/>
              <a:t>barsaklarda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arteriyal</a:t>
            </a:r>
            <a:r>
              <a:rPr lang="en-US" b="1" dirty="0"/>
              <a:t> </a:t>
            </a:r>
            <a:r>
              <a:rPr lang="en-US" b="1" dirty="0" err="1"/>
              <a:t>duvarlarda</a:t>
            </a:r>
            <a:r>
              <a:rPr lang="en-US" b="1" dirty="0"/>
              <a:t> </a:t>
            </a:r>
            <a:r>
              <a:rPr lang="en-US" b="1" dirty="0" err="1"/>
              <a:t>bulunan</a:t>
            </a:r>
            <a:r>
              <a:rPr lang="en-US" b="1" dirty="0"/>
              <a:t> </a:t>
            </a:r>
            <a:r>
              <a:rPr lang="en-US" b="1" dirty="0" err="1"/>
              <a:t>bir</a:t>
            </a:r>
            <a:r>
              <a:rPr lang="en-US" b="1" dirty="0"/>
              <a:t> </a:t>
            </a:r>
            <a:r>
              <a:rPr lang="en-US" b="1" dirty="0" err="1"/>
              <a:t>enzimdir</a:t>
            </a:r>
            <a:r>
              <a:rPr lang="en-US" b="1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serbest</a:t>
            </a:r>
            <a:r>
              <a:rPr lang="en-US" dirty="0"/>
              <a:t> </a:t>
            </a:r>
            <a:r>
              <a:rPr lang="en-US" dirty="0" err="1"/>
              <a:t>kolesterolün</a:t>
            </a:r>
            <a:r>
              <a:rPr lang="en-US" dirty="0"/>
              <a:t> ester </a:t>
            </a:r>
            <a:r>
              <a:rPr lang="en-US" dirty="0" err="1"/>
              <a:t>kolesterole</a:t>
            </a:r>
            <a:r>
              <a:rPr lang="en-US" dirty="0"/>
              <a:t> </a:t>
            </a:r>
            <a:r>
              <a:rPr lang="en-US" dirty="0" err="1"/>
              <a:t>çevrimini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dokuda</a:t>
            </a:r>
            <a:r>
              <a:rPr lang="en-US" dirty="0"/>
              <a:t> </a:t>
            </a:r>
            <a:r>
              <a:rPr lang="en-US" dirty="0" err="1"/>
              <a:t>depolanmasını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0" y="3276600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  <a:p>
            <a:r>
              <a:rPr lang="en-US" b="1" dirty="0" err="1"/>
              <a:t>Lesitin-kolesterol</a:t>
            </a:r>
            <a:r>
              <a:rPr lang="en-US" b="1" dirty="0"/>
              <a:t> </a:t>
            </a:r>
            <a:r>
              <a:rPr lang="en-US" b="1" dirty="0" err="1"/>
              <a:t>açil</a:t>
            </a:r>
            <a:r>
              <a:rPr lang="en-US" b="1" dirty="0"/>
              <a:t> </a:t>
            </a:r>
            <a:r>
              <a:rPr lang="en-US" b="1" dirty="0" err="1"/>
              <a:t>transferaz</a:t>
            </a:r>
            <a:r>
              <a:rPr lang="en-US" b="1" dirty="0"/>
              <a:t> </a:t>
            </a:r>
            <a:endParaRPr lang="en-US" dirty="0"/>
          </a:p>
          <a:p>
            <a:r>
              <a:rPr lang="en-US" dirty="0"/>
              <a:t>•LCAT KC’ de </a:t>
            </a:r>
            <a:r>
              <a:rPr lang="en-US" dirty="0" err="1"/>
              <a:t>sentezlenir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dolaşımda</a:t>
            </a:r>
            <a:r>
              <a:rPr lang="en-US" dirty="0"/>
              <a:t> HDL </a:t>
            </a:r>
            <a:r>
              <a:rPr lang="en-US" dirty="0" err="1"/>
              <a:t>partikülü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beraber</a:t>
            </a:r>
            <a:r>
              <a:rPr lang="en-US" dirty="0"/>
              <a:t> </a:t>
            </a:r>
            <a:r>
              <a:rPr lang="en-US" dirty="0" err="1"/>
              <a:t>dolaşır</a:t>
            </a:r>
            <a:r>
              <a:rPr lang="en-US" dirty="0"/>
              <a:t>. HDL’ </a:t>
            </a:r>
            <a:r>
              <a:rPr lang="en-US" dirty="0" err="1"/>
              <a:t>nin</a:t>
            </a:r>
            <a:r>
              <a:rPr lang="en-US" dirty="0"/>
              <a:t> </a:t>
            </a:r>
            <a:r>
              <a:rPr lang="en-US" dirty="0" err="1"/>
              <a:t>periferik</a:t>
            </a:r>
            <a:r>
              <a:rPr lang="en-US" dirty="0"/>
              <a:t> </a:t>
            </a:r>
            <a:r>
              <a:rPr lang="en-US" dirty="0" err="1"/>
              <a:t>dokulardan</a:t>
            </a:r>
            <a:r>
              <a:rPr lang="en-US" dirty="0"/>
              <a:t> </a:t>
            </a:r>
            <a:r>
              <a:rPr lang="en-US" dirty="0" err="1"/>
              <a:t>topladığı</a:t>
            </a:r>
            <a:r>
              <a:rPr lang="en-US" dirty="0"/>
              <a:t> </a:t>
            </a:r>
            <a:r>
              <a:rPr lang="en-US" dirty="0" err="1"/>
              <a:t>kolesterolün</a:t>
            </a:r>
            <a:r>
              <a:rPr lang="en-US" dirty="0"/>
              <a:t> </a:t>
            </a:r>
            <a:r>
              <a:rPr lang="en-US" dirty="0" err="1"/>
              <a:t>esterleşmesini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HDL’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kalmasını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</a:t>
            </a:r>
          </a:p>
          <a:p>
            <a:r>
              <a:rPr lang="en-US" dirty="0"/>
              <a:t>•Bu </a:t>
            </a:r>
            <a:r>
              <a:rPr lang="en-US" dirty="0" err="1"/>
              <a:t>enzim</a:t>
            </a:r>
            <a:r>
              <a:rPr lang="en-US" dirty="0"/>
              <a:t> </a:t>
            </a:r>
            <a:r>
              <a:rPr lang="en-US" dirty="0" err="1"/>
              <a:t>lesitinin</a:t>
            </a:r>
            <a:r>
              <a:rPr lang="en-US" dirty="0"/>
              <a:t> 2. </a:t>
            </a:r>
            <a:r>
              <a:rPr lang="en-US" dirty="0" err="1"/>
              <a:t>Pozisyonundaki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asidinin</a:t>
            </a:r>
            <a:r>
              <a:rPr lang="en-US" dirty="0"/>
              <a:t> </a:t>
            </a:r>
            <a:r>
              <a:rPr lang="en-US" dirty="0" err="1"/>
              <a:t>kolesterole</a:t>
            </a:r>
            <a:r>
              <a:rPr lang="en-US" dirty="0"/>
              <a:t> </a:t>
            </a:r>
            <a:r>
              <a:rPr lang="en-US" dirty="0" err="1"/>
              <a:t>aktarılmasını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. LCAT </a:t>
            </a:r>
            <a:r>
              <a:rPr lang="en-US" dirty="0" err="1"/>
              <a:t>enzimi</a:t>
            </a:r>
            <a:r>
              <a:rPr lang="en-US" dirty="0"/>
              <a:t> Apo AI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/>
              <a:t>edilmektedir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fi-FI" b="1" dirty="0"/>
              <a:t>Lesitin + Kolesterol </a:t>
            </a:r>
            <a:r>
              <a:rPr lang="fi-FI" dirty="0"/>
              <a:t> </a:t>
            </a:r>
            <a:r>
              <a:rPr lang="fi-FI" b="1" dirty="0"/>
              <a:t>lizolesitin + Kolesterol esteri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63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0" y="2971800"/>
            <a:ext cx="8458200" cy="2743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ikdörtgen 1"/>
          <p:cNvSpPr/>
          <p:nvPr/>
        </p:nvSpPr>
        <p:spPr>
          <a:xfrm>
            <a:off x="214745" y="381000"/>
            <a:ext cx="7772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plazmasında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ortalama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% 200 mg  total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bulunur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2/3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kadarı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ester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1/3’ü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serbest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halindedir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Ester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kolesterolde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kolesterolün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kısmının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grubu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asitle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kısmının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grubu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palmitik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stearik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asitlerle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esterleşmiştir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plazmasındaki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serbest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dokularla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plazma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arasında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devamlı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alınıp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plazmasının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düzeyindeki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değişiklikler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organizmanın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kolesterol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hakkında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fikir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verir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" y="3429000"/>
            <a:ext cx="7682345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memelilerde</a:t>
            </a:r>
            <a:r>
              <a:rPr lang="en-US" sz="2000" dirty="0"/>
              <a:t> </a:t>
            </a:r>
            <a:r>
              <a:rPr lang="en-US" sz="2000" dirty="0" err="1"/>
              <a:t>dışkı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atılan</a:t>
            </a:r>
            <a:r>
              <a:rPr lang="en-US" sz="2000" dirty="0"/>
              <a:t> </a:t>
            </a:r>
            <a:r>
              <a:rPr lang="en-US" sz="2000" dirty="0" err="1"/>
              <a:t>sterollerin</a:t>
            </a:r>
            <a:r>
              <a:rPr lang="en-US" sz="2000" dirty="0"/>
              <a:t>, </a:t>
            </a:r>
            <a:r>
              <a:rPr lang="en-US" sz="2000" dirty="0" err="1"/>
              <a:t>safra</a:t>
            </a:r>
            <a:r>
              <a:rPr lang="en-US" sz="2000" dirty="0"/>
              <a:t> </a:t>
            </a:r>
            <a:r>
              <a:rPr lang="en-US" sz="2000" dirty="0" err="1"/>
              <a:t>asitlerinin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steroid </a:t>
            </a:r>
            <a:r>
              <a:rPr lang="en-US" sz="2000" dirty="0" err="1"/>
              <a:t>hormonların</a:t>
            </a:r>
            <a:r>
              <a:rPr lang="en-US" sz="2000" dirty="0"/>
              <a:t> </a:t>
            </a:r>
            <a:r>
              <a:rPr lang="en-US" sz="2000" dirty="0" err="1"/>
              <a:t>biyosentezinde</a:t>
            </a:r>
            <a:r>
              <a:rPr lang="en-US" sz="2000" dirty="0"/>
              <a:t> </a:t>
            </a:r>
            <a:r>
              <a:rPr lang="en-US" sz="2000" dirty="0" err="1"/>
              <a:t>öncül</a:t>
            </a:r>
            <a:r>
              <a:rPr lang="en-US" sz="2000" dirty="0"/>
              <a:t> </a:t>
            </a:r>
            <a:r>
              <a:rPr lang="en-US" sz="2000" dirty="0" err="1"/>
              <a:t>maddedeir</a:t>
            </a:r>
            <a:r>
              <a:rPr lang="en-US" sz="2000" dirty="0"/>
              <a:t>.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karaciğerden</a:t>
            </a:r>
            <a:r>
              <a:rPr lang="en-US" sz="2000" dirty="0"/>
              <a:t> </a:t>
            </a:r>
            <a:r>
              <a:rPr lang="en-US" sz="2000" dirty="0" err="1"/>
              <a:t>özellikle</a:t>
            </a:r>
            <a:r>
              <a:rPr lang="en-US" sz="2000" dirty="0"/>
              <a:t> </a:t>
            </a:r>
            <a:r>
              <a:rPr lang="en-US" sz="2000" dirty="0" err="1"/>
              <a:t>safra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salgılanır</a:t>
            </a:r>
            <a:r>
              <a:rPr lang="en-US" sz="2000" dirty="0"/>
              <a:t>, </a:t>
            </a:r>
            <a:r>
              <a:rPr lang="en-US" sz="2000" dirty="0" err="1"/>
              <a:t>barsaklara</a:t>
            </a:r>
            <a:r>
              <a:rPr lang="en-US" sz="2000" dirty="0"/>
              <a:t> </a:t>
            </a:r>
            <a:r>
              <a:rPr lang="en-US" sz="2000" dirty="0" err="1"/>
              <a:t>geçer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emilir</a:t>
            </a:r>
            <a:r>
              <a:rPr lang="en-US" sz="2000" dirty="0"/>
              <a:t>. </a:t>
            </a:r>
            <a:r>
              <a:rPr lang="en-US" sz="2000" dirty="0" err="1"/>
              <a:t>Emilen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lenf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kan</a:t>
            </a:r>
            <a:r>
              <a:rPr lang="en-US" sz="2000" dirty="0"/>
              <a:t> </a:t>
            </a:r>
            <a:r>
              <a:rPr lang="en-US" sz="2000" dirty="0" err="1"/>
              <a:t>yolu</a:t>
            </a:r>
            <a:r>
              <a:rPr lang="en-US" sz="2000" dirty="0"/>
              <a:t> </a:t>
            </a:r>
            <a:r>
              <a:rPr lang="en-US" sz="2000" dirty="0" err="1"/>
              <a:t>üzerinden</a:t>
            </a:r>
            <a:r>
              <a:rPr lang="en-US" sz="2000" dirty="0"/>
              <a:t> </a:t>
            </a:r>
            <a:r>
              <a:rPr lang="en-US" sz="2000" dirty="0" err="1"/>
              <a:t>karaciğere</a:t>
            </a:r>
            <a:r>
              <a:rPr lang="en-US" sz="2000" dirty="0"/>
              <a:t> </a:t>
            </a:r>
            <a:r>
              <a:rPr lang="en-US" sz="2000" dirty="0" err="1"/>
              <a:t>gelir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</a:t>
            </a:r>
            <a:r>
              <a:rPr lang="en-US" sz="2000" dirty="0" err="1"/>
              <a:t>tekrar</a:t>
            </a:r>
            <a:r>
              <a:rPr lang="en-US" sz="2000" dirty="0"/>
              <a:t> </a:t>
            </a:r>
            <a:r>
              <a:rPr lang="en-US" sz="2000" dirty="0" err="1"/>
              <a:t>safra</a:t>
            </a:r>
            <a:r>
              <a:rPr lang="en-US" sz="2000" dirty="0"/>
              <a:t> </a:t>
            </a:r>
            <a:r>
              <a:rPr lang="en-US" sz="2000" dirty="0" err="1"/>
              <a:t>ile</a:t>
            </a:r>
            <a:r>
              <a:rPr lang="en-US" sz="2000" dirty="0"/>
              <a:t> </a:t>
            </a:r>
            <a:r>
              <a:rPr lang="en-US" sz="2000" dirty="0" err="1"/>
              <a:t>salgılanır</a:t>
            </a:r>
            <a:r>
              <a:rPr lang="en-US" sz="2000" dirty="0"/>
              <a:t>. </a:t>
            </a:r>
            <a:r>
              <a:rPr lang="en-US" sz="2000" dirty="0" err="1"/>
              <a:t>Yani</a:t>
            </a:r>
            <a:r>
              <a:rPr lang="en-US" sz="2000" dirty="0"/>
              <a:t> </a:t>
            </a:r>
            <a:r>
              <a:rPr lang="en-US" sz="2000" dirty="0" err="1"/>
              <a:t>kolesterol</a:t>
            </a:r>
            <a:r>
              <a:rPr lang="en-US" sz="2000" dirty="0"/>
              <a:t> </a:t>
            </a:r>
            <a:r>
              <a:rPr lang="en-US" sz="2000" dirty="0" err="1"/>
              <a:t>entero-hepatik</a:t>
            </a:r>
            <a:r>
              <a:rPr lang="en-US" sz="2000" dirty="0"/>
              <a:t> </a:t>
            </a:r>
            <a:r>
              <a:rPr lang="en-US" sz="2000" dirty="0" err="1"/>
              <a:t>dolaşıma</a:t>
            </a:r>
            <a:r>
              <a:rPr lang="en-US" sz="2000" dirty="0"/>
              <a:t> </a:t>
            </a:r>
            <a:r>
              <a:rPr lang="en-US" sz="2000" dirty="0" err="1"/>
              <a:t>uğramaktadır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8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4400" dirty="0" smtClean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Kolesterolün Akıbeti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Omurgalılarda kolesterol sentezinin çoğu karaciğerde gerçekleşir. </a:t>
            </a:r>
            <a:endParaRPr lang="tr-TR" alt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Karaciğerde sentezlenen kolesterolün az bir kısmı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hepatositlerin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membranlarına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katılır, fakat çoğu safra asitleri veya kolesterol esterleri şeklinde karaciğerden ayrılır. </a:t>
            </a:r>
            <a:endParaRPr lang="tr-TR" altLang="en-US" dirty="0"/>
          </a:p>
          <a:p>
            <a:pPr marL="11430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000500"/>
            <a:ext cx="4876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412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8600"/>
            <a:ext cx="7620000" cy="61722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Lipidler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fonksiyonlarına</a:t>
            </a:r>
            <a:r>
              <a:rPr lang="en-US" dirty="0"/>
              <a:t> </a:t>
            </a:r>
            <a:r>
              <a:rPr lang="en-US" dirty="0" err="1"/>
              <a:t>katılan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heterojen</a:t>
            </a:r>
            <a:r>
              <a:rPr lang="en-US" dirty="0"/>
              <a:t> </a:t>
            </a:r>
            <a:r>
              <a:rPr lang="en-US" dirty="0" err="1"/>
              <a:t>moleküllerdir</a:t>
            </a:r>
            <a:r>
              <a:rPr lang="en-US" dirty="0"/>
              <a:t>. </a:t>
            </a:r>
            <a:r>
              <a:rPr lang="en-US" dirty="0" err="1"/>
              <a:t>Lipidlerin</a:t>
            </a:r>
            <a:r>
              <a:rPr lang="en-US" dirty="0"/>
              <a:t> en </a:t>
            </a:r>
            <a:r>
              <a:rPr lang="en-US" dirty="0" err="1"/>
              <a:t>basit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zincirli</a:t>
            </a:r>
            <a:r>
              <a:rPr lang="en-US" dirty="0"/>
              <a:t> </a:t>
            </a:r>
            <a:r>
              <a:rPr lang="en-US" dirty="0" err="1"/>
              <a:t>doymuş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doymamış</a:t>
            </a:r>
            <a:r>
              <a:rPr lang="en-US" dirty="0"/>
              <a:t> </a:t>
            </a:r>
            <a:r>
              <a:rPr lang="en-US" dirty="0" err="1"/>
              <a:t>yağ</a:t>
            </a:r>
            <a:r>
              <a:rPr lang="en-US" dirty="0"/>
              <a:t> </a:t>
            </a:r>
            <a:r>
              <a:rPr lang="en-US" dirty="0" err="1"/>
              <a:t>asitlerinden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Lipidler</a:t>
            </a:r>
            <a:r>
              <a:rPr lang="en-US" dirty="0" smtClean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karışımlar</a:t>
            </a:r>
            <a:r>
              <a:rPr lang="en-US" dirty="0"/>
              <a:t> </a:t>
            </a:r>
            <a:r>
              <a:rPr lang="en-US" dirty="0" err="1"/>
              <a:t>halinde</a:t>
            </a:r>
            <a:r>
              <a:rPr lang="en-US" dirty="0"/>
              <a:t> </a:t>
            </a:r>
            <a:r>
              <a:rPr lang="en-US" dirty="0" err="1"/>
              <a:t>bulunurlar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bulundukları</a:t>
            </a:r>
            <a:r>
              <a:rPr lang="en-US" dirty="0"/>
              <a:t> </a:t>
            </a:r>
            <a:r>
              <a:rPr lang="en-US" dirty="0" err="1"/>
              <a:t>bitkisel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hayvansal</a:t>
            </a:r>
            <a:r>
              <a:rPr lang="en-US" dirty="0"/>
              <a:t> </a:t>
            </a:r>
            <a:r>
              <a:rPr lang="en-US" dirty="0" err="1"/>
              <a:t>dokulardan</a:t>
            </a:r>
            <a:r>
              <a:rPr lang="en-US" dirty="0"/>
              <a:t> </a:t>
            </a:r>
            <a:r>
              <a:rPr lang="en-US" dirty="0" err="1"/>
              <a:t>sıcak</a:t>
            </a:r>
            <a:r>
              <a:rPr lang="en-US" dirty="0"/>
              <a:t> </a:t>
            </a:r>
            <a:r>
              <a:rPr lang="en-US" dirty="0" err="1"/>
              <a:t>alkol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eter</a:t>
            </a:r>
            <a:r>
              <a:rPr lang="en-US" dirty="0"/>
              <a:t> </a:t>
            </a:r>
            <a:r>
              <a:rPr lang="en-US" dirty="0" err="1"/>
              <a:t>vb</a:t>
            </a:r>
            <a:r>
              <a:rPr lang="en-US" dirty="0"/>
              <a:t> </a:t>
            </a:r>
            <a:r>
              <a:rPr lang="en-US" dirty="0" err="1"/>
              <a:t>organik</a:t>
            </a:r>
            <a:r>
              <a:rPr lang="en-US" dirty="0"/>
              <a:t> </a:t>
            </a:r>
            <a:r>
              <a:rPr lang="en-US" dirty="0" err="1"/>
              <a:t>çözücülerle</a:t>
            </a:r>
            <a:r>
              <a:rPr lang="en-US" dirty="0"/>
              <a:t> </a:t>
            </a:r>
            <a:r>
              <a:rPr lang="en-US" dirty="0" err="1"/>
              <a:t>ekstrakte</a:t>
            </a:r>
            <a:r>
              <a:rPr lang="en-US" dirty="0"/>
              <a:t> </a:t>
            </a:r>
            <a:r>
              <a:rPr lang="en-US" dirty="0" err="1"/>
              <a:t>edilirler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membranların</a:t>
            </a:r>
            <a:r>
              <a:rPr lang="en-US" dirty="0"/>
              <a:t> </a:t>
            </a:r>
            <a:r>
              <a:rPr lang="en-US" dirty="0" err="1"/>
              <a:t>yapısına</a:t>
            </a:r>
            <a:r>
              <a:rPr lang="en-US" dirty="0"/>
              <a:t> </a:t>
            </a:r>
            <a:r>
              <a:rPr lang="en-US" dirty="0" err="1"/>
              <a:t>girerler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–</a:t>
            </a:r>
            <a:r>
              <a:rPr lang="en-US" dirty="0" err="1"/>
              <a:t>Fosfogliseridler</a:t>
            </a:r>
            <a:endParaRPr lang="en-US" dirty="0"/>
          </a:p>
          <a:p>
            <a:pPr algn="just"/>
            <a:r>
              <a:rPr lang="en-US" dirty="0"/>
              <a:t>–</a:t>
            </a:r>
            <a:r>
              <a:rPr lang="en-US" dirty="0" err="1"/>
              <a:t>Sfingolipidler</a:t>
            </a:r>
            <a:endParaRPr lang="en-US" dirty="0"/>
          </a:p>
          <a:p>
            <a:pPr algn="just"/>
            <a:r>
              <a:rPr lang="en-US" dirty="0"/>
              <a:t>–</a:t>
            </a:r>
            <a:r>
              <a:rPr lang="en-US" dirty="0" err="1"/>
              <a:t>Steroller</a:t>
            </a:r>
            <a:r>
              <a:rPr lang="en-US" dirty="0"/>
              <a:t> (</a:t>
            </a:r>
            <a:r>
              <a:rPr lang="en-US" dirty="0" err="1"/>
              <a:t>kolesterol</a:t>
            </a:r>
            <a:r>
              <a:rPr lang="en-US" dirty="0" smtClean="0"/>
              <a:t>)</a:t>
            </a:r>
            <a:endParaRPr lang="tr-TR" dirty="0" smtClean="0"/>
          </a:p>
          <a:p>
            <a:pPr algn="just"/>
            <a:endParaRPr lang="tr-TR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Safra</a:t>
            </a:r>
            <a:r>
              <a:rPr lang="en-US" dirty="0"/>
              <a:t> </a:t>
            </a:r>
            <a:r>
              <a:rPr lang="en-US" dirty="0" err="1"/>
              <a:t>tuzları</a:t>
            </a:r>
            <a:r>
              <a:rPr lang="en-US" dirty="0"/>
              <a:t> lipid </a:t>
            </a:r>
            <a:r>
              <a:rPr lang="en-US" dirty="0" err="1"/>
              <a:t>sindiriminde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 </a:t>
            </a:r>
          </a:p>
          <a:p>
            <a:r>
              <a:rPr lang="en-US" dirty="0"/>
              <a:t>•Steroid </a:t>
            </a:r>
            <a:r>
              <a:rPr lang="en-US" dirty="0" err="1"/>
              <a:t>hormonlar</a:t>
            </a:r>
            <a:r>
              <a:rPr lang="en-US" dirty="0"/>
              <a:t> 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metabolizmasını</a:t>
            </a:r>
            <a:r>
              <a:rPr lang="en-US" dirty="0"/>
              <a:t> </a:t>
            </a:r>
            <a:r>
              <a:rPr lang="en-US" dirty="0" err="1"/>
              <a:t>düzenler</a:t>
            </a:r>
            <a:r>
              <a:rPr lang="en-US" dirty="0"/>
              <a:t>. </a:t>
            </a:r>
          </a:p>
          <a:p>
            <a:r>
              <a:rPr lang="en-US" dirty="0"/>
              <a:t>•</a:t>
            </a:r>
            <a:r>
              <a:rPr lang="en-US" dirty="0" err="1"/>
              <a:t>Vit</a:t>
            </a:r>
            <a:r>
              <a:rPr lang="en-US" dirty="0"/>
              <a:t> D Ca/P </a:t>
            </a:r>
            <a:r>
              <a:rPr lang="en-US" dirty="0" err="1"/>
              <a:t>metabolizmasını</a:t>
            </a:r>
            <a:r>
              <a:rPr lang="en-US" dirty="0"/>
              <a:t> </a:t>
            </a:r>
            <a:r>
              <a:rPr lang="en-US" dirty="0" err="1"/>
              <a:t>düzenler</a:t>
            </a:r>
            <a:r>
              <a:rPr lang="en-US" dirty="0"/>
              <a:t>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68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38200" y="1600200"/>
            <a:ext cx="7467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Steroid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hormonlar</a:t>
            </a:r>
            <a:r>
              <a:rPr lang="tr-T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olesterolden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köken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alırlar</a:t>
            </a:r>
            <a:endParaRPr lang="tr-TR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</p:txBody>
      </p:sp>
      <p:sp>
        <p:nvSpPr>
          <p:cNvPr id="3" name="Dikdörtgen 2"/>
          <p:cNvSpPr/>
          <p:nvPr/>
        </p:nvSpPr>
        <p:spPr>
          <a:xfrm>
            <a:off x="221172" y="4038600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Safra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tuzları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metabolitleri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kolesterolden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sentezlenir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37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524000"/>
            <a:ext cx="3962400" cy="4800600"/>
          </a:xfrm>
        </p:spPr>
        <p:txBody>
          <a:bodyPr/>
          <a:lstStyle/>
          <a:p>
            <a:pPr marL="114300" indent="0">
              <a:buNone/>
            </a:pPr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Yağlar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/</a:t>
            </a:r>
            <a:r>
              <a:rPr lang="en-US" dirty="0" err="1"/>
              <a:t>kütle</a:t>
            </a:r>
            <a:r>
              <a:rPr lang="en-US" dirty="0"/>
              <a:t> </a:t>
            </a:r>
            <a:r>
              <a:rPr lang="en-US" dirty="0" err="1"/>
              <a:t>üretimi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karbon</a:t>
            </a:r>
            <a:r>
              <a:rPr lang="en-US" dirty="0"/>
              <a:t>- </a:t>
            </a:r>
            <a:r>
              <a:rPr lang="en-US" dirty="0" err="1"/>
              <a:t>hidratlardan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6 </a:t>
            </a:r>
            <a:r>
              <a:rPr lang="en-US" dirty="0" err="1"/>
              <a:t>kez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güçlüdür</a:t>
            </a:r>
            <a:r>
              <a:rPr lang="en-US" dirty="0"/>
              <a:t>. 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• </a:t>
            </a:r>
            <a:r>
              <a:rPr lang="en-US" dirty="0" err="1"/>
              <a:t>Anhidr</a:t>
            </a:r>
            <a:r>
              <a:rPr lang="en-US" dirty="0"/>
              <a:t> </a:t>
            </a:r>
            <a:r>
              <a:rPr lang="en-US" dirty="0" err="1"/>
              <a:t>halde</a:t>
            </a:r>
            <a:r>
              <a:rPr lang="en-US" dirty="0"/>
              <a:t> </a:t>
            </a:r>
            <a:r>
              <a:rPr lang="en-US" dirty="0" err="1"/>
              <a:t>depolanırlar</a:t>
            </a:r>
            <a:r>
              <a:rPr lang="en-US" dirty="0"/>
              <a:t> </a:t>
            </a:r>
            <a:endParaRPr lang="tr-TR" dirty="0" smtClean="0"/>
          </a:p>
          <a:p>
            <a:endParaRPr lang="en-US" dirty="0"/>
          </a:p>
          <a:p>
            <a:r>
              <a:rPr lang="en-US" dirty="0" smtClean="0"/>
              <a:t>• </a:t>
            </a:r>
            <a:r>
              <a:rPr lang="en-US" dirty="0" err="1"/>
              <a:t>Karbon</a:t>
            </a:r>
            <a:r>
              <a:rPr lang="en-US" dirty="0"/>
              <a:t> </a:t>
            </a:r>
            <a:r>
              <a:rPr lang="en-US" dirty="0" err="1"/>
              <a:t>atomları</a:t>
            </a:r>
            <a:r>
              <a:rPr lang="en-US" dirty="0"/>
              <a:t> </a:t>
            </a:r>
            <a:r>
              <a:rPr lang="en-US" dirty="0" err="1"/>
              <a:t>düşük</a:t>
            </a:r>
            <a:r>
              <a:rPr lang="en-US" dirty="0"/>
              <a:t> </a:t>
            </a:r>
            <a:r>
              <a:rPr lang="en-US" dirty="0" err="1"/>
              <a:t>okside</a:t>
            </a:r>
            <a:r>
              <a:rPr lang="en-US" dirty="0"/>
              <a:t> </a:t>
            </a:r>
            <a:r>
              <a:rPr lang="en-US" dirty="0" err="1"/>
              <a:t>haldedir</a:t>
            </a:r>
            <a:r>
              <a:rPr lang="en-US" dirty="0"/>
              <a:t> 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0" y="381000"/>
            <a:ext cx="7620000" cy="6019800"/>
          </a:xfrm>
        </p:spPr>
        <p:txBody>
          <a:bodyPr/>
          <a:lstStyle/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Hayvansal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organizmalarda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lipidlerin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dağılımı</a:t>
            </a:r>
            <a:r>
              <a:rPr lang="tr-TR" b="1" dirty="0" smtClean="0">
                <a:solidFill>
                  <a:srgbClr val="FF0000"/>
                </a:solidFill>
              </a:rPr>
              <a:t>:</a:t>
            </a:r>
          </a:p>
          <a:p>
            <a:pPr marL="114300" indent="0">
              <a:buNone/>
            </a:pPr>
            <a:r>
              <a:rPr lang="en-US" b="1" dirty="0" err="1" smtClean="0"/>
              <a:t>sabit</a:t>
            </a:r>
            <a:r>
              <a:rPr lang="en-US" b="1" dirty="0" smtClean="0"/>
              <a:t> </a:t>
            </a:r>
            <a:r>
              <a:rPr lang="en-US" b="1" dirty="0" err="1"/>
              <a:t>kısım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membranlarının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lipidleri</a:t>
            </a:r>
            <a:r>
              <a:rPr lang="en-US" dirty="0"/>
              <a:t> </a:t>
            </a:r>
            <a:endParaRPr lang="tr-TR" dirty="0" smtClean="0"/>
          </a:p>
          <a:p>
            <a:pPr marL="114300" indent="0">
              <a:buNone/>
            </a:pPr>
            <a:r>
              <a:rPr lang="en-US" b="1" dirty="0" err="1" smtClean="0"/>
              <a:t>enerji</a:t>
            </a:r>
            <a:r>
              <a:rPr lang="en-US" b="1" dirty="0" smtClean="0"/>
              <a:t> </a:t>
            </a:r>
            <a:r>
              <a:rPr lang="en-US" b="1" dirty="0" err="1"/>
              <a:t>durumuna</a:t>
            </a:r>
            <a:r>
              <a:rPr lang="en-US" b="1" dirty="0"/>
              <a:t> </a:t>
            </a:r>
            <a:r>
              <a:rPr lang="en-US" b="1" dirty="0" err="1"/>
              <a:t>göre</a:t>
            </a:r>
            <a:r>
              <a:rPr lang="en-US" b="1" dirty="0"/>
              <a:t> </a:t>
            </a:r>
            <a:r>
              <a:rPr lang="en-US" b="1" dirty="0" err="1"/>
              <a:t>değişken</a:t>
            </a:r>
            <a:r>
              <a:rPr lang="en-US" b="1" dirty="0"/>
              <a:t> </a:t>
            </a:r>
            <a:r>
              <a:rPr lang="en-US" b="1" dirty="0" err="1"/>
              <a:t>kısım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rezerv</a:t>
            </a:r>
            <a:r>
              <a:rPr lang="en-US" dirty="0"/>
              <a:t> (</a:t>
            </a:r>
            <a:r>
              <a:rPr lang="en-US" dirty="0" err="1"/>
              <a:t>depo</a:t>
            </a:r>
            <a:r>
              <a:rPr lang="en-US" dirty="0"/>
              <a:t>) </a:t>
            </a:r>
            <a:r>
              <a:rPr lang="en-US" dirty="0" err="1"/>
              <a:t>lipidler</a:t>
            </a:r>
            <a:r>
              <a:rPr lang="en-US" dirty="0"/>
              <a:t> </a:t>
            </a:r>
            <a:r>
              <a:rPr lang="en-US" b="1" dirty="0" smtClean="0"/>
              <a:t> </a:t>
            </a:r>
            <a:endParaRPr lang="tr-TR" b="1" dirty="0" smtClean="0"/>
          </a:p>
          <a:p>
            <a:pPr marL="114300" indent="0">
              <a:buNone/>
            </a:pPr>
            <a:endParaRPr lang="tr-TR" b="1" dirty="0"/>
          </a:p>
          <a:p>
            <a:endParaRPr lang="en-US" dirty="0"/>
          </a:p>
          <a:p>
            <a:r>
              <a:rPr lang="en-US" dirty="0"/>
              <a:t>97 % = </a:t>
            </a:r>
            <a:r>
              <a:rPr lang="en-US" dirty="0" err="1"/>
              <a:t>trigliseridler</a:t>
            </a:r>
            <a:r>
              <a:rPr lang="en-US" dirty="0"/>
              <a:t> 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2 % = </a:t>
            </a:r>
            <a:r>
              <a:rPr lang="en-US" dirty="0" err="1"/>
              <a:t>fosfolipidler</a:t>
            </a:r>
            <a:r>
              <a:rPr lang="en-US" dirty="0"/>
              <a:t> 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&lt; 0,1% = </a:t>
            </a:r>
            <a:r>
              <a:rPr lang="en-US" dirty="0" err="1"/>
              <a:t>kolesterol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05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 err="1"/>
              <a:t>Triakilgliseroller</a:t>
            </a:r>
            <a:r>
              <a:rPr lang="en-US" b="1" dirty="0"/>
              <a:t> </a:t>
            </a:r>
            <a:r>
              <a:rPr lang="en-US" b="1" dirty="0" err="1"/>
              <a:t>yağ</a:t>
            </a:r>
            <a:r>
              <a:rPr lang="en-US" b="1" dirty="0"/>
              <a:t> </a:t>
            </a:r>
            <a:r>
              <a:rPr lang="en-US" b="1" dirty="0" err="1"/>
              <a:t>doku</a:t>
            </a:r>
            <a:r>
              <a:rPr lang="en-US" b="1" dirty="0"/>
              <a:t> </a:t>
            </a:r>
            <a:r>
              <a:rPr lang="en-US" b="1" dirty="0" err="1"/>
              <a:t>hücrelerinde</a:t>
            </a:r>
            <a:r>
              <a:rPr lang="en-US" b="1" dirty="0"/>
              <a:t> </a:t>
            </a:r>
            <a:r>
              <a:rPr lang="en-US" b="1" dirty="0" err="1"/>
              <a:t>depolanır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memelilerde</a:t>
            </a:r>
            <a:r>
              <a:rPr lang="en-US" b="1" dirty="0"/>
              <a:t> en </a:t>
            </a:r>
            <a:r>
              <a:rPr lang="en-US" b="1" dirty="0" err="1"/>
              <a:t>büyük</a:t>
            </a:r>
            <a:r>
              <a:rPr lang="en-US" b="1" dirty="0"/>
              <a:t> </a:t>
            </a:r>
            <a:r>
              <a:rPr lang="en-US" b="1" dirty="0" err="1"/>
              <a:t>enerji</a:t>
            </a:r>
            <a:r>
              <a:rPr lang="en-US" b="1" dirty="0"/>
              <a:t> </a:t>
            </a:r>
            <a:r>
              <a:rPr lang="en-US" b="1" dirty="0" err="1"/>
              <a:t>deposudur</a:t>
            </a:r>
            <a:r>
              <a:rPr lang="en-US" b="1" dirty="0"/>
              <a:t> </a:t>
            </a:r>
            <a:endParaRPr lang="tr-TR" b="1" dirty="0" smtClean="0"/>
          </a:p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Yağ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asitleri</a:t>
            </a:r>
            <a:r>
              <a:rPr lang="en-US" b="1" dirty="0">
                <a:solidFill>
                  <a:srgbClr val="FF0000"/>
                </a:solidFill>
              </a:rPr>
              <a:t> 4 </a:t>
            </a:r>
            <a:r>
              <a:rPr lang="en-US" b="1" dirty="0" err="1">
                <a:solidFill>
                  <a:srgbClr val="FF0000"/>
                </a:solidFill>
              </a:rPr>
              <a:t>büyük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fizyolojik</a:t>
            </a:r>
            <a:r>
              <a:rPr lang="en-US" b="1" dirty="0">
                <a:solidFill>
                  <a:srgbClr val="FF0000"/>
                </a:solidFill>
              </a:rPr>
              <a:t> role </a:t>
            </a:r>
            <a:r>
              <a:rPr lang="en-US" b="1" dirty="0" err="1">
                <a:solidFill>
                  <a:srgbClr val="FF0000"/>
                </a:solidFill>
              </a:rPr>
              <a:t>sahiptir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114300" indent="0">
              <a:buNone/>
            </a:pPr>
            <a:r>
              <a:rPr lang="en-US" b="1" dirty="0" smtClean="0"/>
              <a:t>1</a:t>
            </a:r>
            <a:r>
              <a:rPr lang="en-US" b="1" dirty="0"/>
              <a:t>. </a:t>
            </a:r>
            <a:r>
              <a:rPr lang="en-US" b="1" dirty="0" err="1"/>
              <a:t>Fosfolipidlerin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glikolipidlerin</a:t>
            </a:r>
            <a:r>
              <a:rPr lang="en-US" b="1" dirty="0"/>
              <a:t> </a:t>
            </a:r>
            <a:r>
              <a:rPr lang="en-US" b="1" dirty="0" err="1"/>
              <a:t>kurucusudur</a:t>
            </a:r>
            <a:r>
              <a:rPr lang="en-US" b="1" dirty="0"/>
              <a:t> (</a:t>
            </a:r>
            <a:r>
              <a:rPr lang="en-US" b="1" dirty="0" err="1"/>
              <a:t>hücre</a:t>
            </a:r>
            <a:r>
              <a:rPr lang="en-US" b="1" dirty="0"/>
              <a:t> </a:t>
            </a:r>
            <a:r>
              <a:rPr lang="en-US" b="1" dirty="0" err="1"/>
              <a:t>membranlarının</a:t>
            </a:r>
            <a:r>
              <a:rPr lang="en-US" b="1" dirty="0"/>
              <a:t> </a:t>
            </a:r>
            <a:r>
              <a:rPr lang="en-US" b="1" dirty="0" err="1"/>
              <a:t>kurucu</a:t>
            </a:r>
            <a:r>
              <a:rPr lang="en-US" b="1" dirty="0"/>
              <a:t> </a:t>
            </a:r>
            <a:r>
              <a:rPr lang="en-US" b="1" dirty="0" err="1"/>
              <a:t>elemanı</a:t>
            </a:r>
            <a:r>
              <a:rPr lang="en-US" b="1" dirty="0"/>
              <a:t>) </a:t>
            </a:r>
            <a:endParaRPr lang="tr-TR" b="1" dirty="0" smtClean="0"/>
          </a:p>
          <a:p>
            <a:pPr marL="114300" indent="0">
              <a:buNone/>
            </a:pPr>
            <a:r>
              <a:rPr lang="en-US" b="1" dirty="0" smtClean="0"/>
              <a:t>2</a:t>
            </a:r>
            <a:r>
              <a:rPr lang="en-US" b="1" dirty="0"/>
              <a:t>. </a:t>
            </a:r>
            <a:r>
              <a:rPr lang="en-US" b="1" dirty="0" err="1"/>
              <a:t>Proteinlere</a:t>
            </a:r>
            <a:r>
              <a:rPr lang="en-US" b="1" dirty="0"/>
              <a:t> </a:t>
            </a:r>
            <a:r>
              <a:rPr lang="en-US" b="1" dirty="0" err="1"/>
              <a:t>kovalan</a:t>
            </a:r>
            <a:r>
              <a:rPr lang="en-US" b="1" dirty="0"/>
              <a:t> </a:t>
            </a:r>
            <a:r>
              <a:rPr lang="en-US" b="1" dirty="0" err="1"/>
              <a:t>bağlanırlar</a:t>
            </a:r>
            <a:r>
              <a:rPr lang="en-US" b="1" dirty="0"/>
              <a:t> </a:t>
            </a:r>
            <a:endParaRPr lang="tr-TR" b="1" dirty="0" smtClean="0"/>
          </a:p>
          <a:p>
            <a:pPr marL="114300" indent="0">
              <a:buNone/>
            </a:pPr>
            <a:r>
              <a:rPr lang="en-US" b="1" dirty="0" smtClean="0"/>
              <a:t>3</a:t>
            </a:r>
            <a:r>
              <a:rPr lang="en-US" b="1" dirty="0"/>
              <a:t>. </a:t>
            </a:r>
            <a:r>
              <a:rPr lang="en-US" b="1" dirty="0" err="1"/>
              <a:t>Yakıttır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yakıt</a:t>
            </a:r>
            <a:r>
              <a:rPr lang="en-US" b="1" dirty="0"/>
              <a:t> </a:t>
            </a:r>
            <a:r>
              <a:rPr lang="en-US" b="1" dirty="0" err="1"/>
              <a:t>deposudur</a:t>
            </a:r>
            <a:r>
              <a:rPr lang="en-US" b="1" dirty="0"/>
              <a:t> (</a:t>
            </a:r>
            <a:r>
              <a:rPr lang="en-US" b="1" dirty="0" err="1"/>
              <a:t>trigliseridler</a:t>
            </a:r>
            <a:r>
              <a:rPr lang="en-US" b="1" dirty="0"/>
              <a:t>) </a:t>
            </a:r>
            <a:endParaRPr lang="tr-TR" b="1" dirty="0" smtClean="0"/>
          </a:p>
          <a:p>
            <a:pPr marL="114300" indent="0">
              <a:buNone/>
            </a:pPr>
            <a:r>
              <a:rPr lang="en-US" b="1" dirty="0" smtClean="0"/>
              <a:t>4</a:t>
            </a:r>
            <a:r>
              <a:rPr lang="en-US" b="1" dirty="0"/>
              <a:t>. </a:t>
            </a:r>
            <a:r>
              <a:rPr lang="en-US" b="1" dirty="0" err="1"/>
              <a:t>Hormonlar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hücre</a:t>
            </a:r>
            <a:r>
              <a:rPr lang="en-US" b="1" dirty="0"/>
              <a:t> </a:t>
            </a:r>
            <a:r>
              <a:rPr lang="en-US" b="1" dirty="0" err="1"/>
              <a:t>içi</a:t>
            </a:r>
            <a:r>
              <a:rPr lang="en-US" b="1" dirty="0"/>
              <a:t> </a:t>
            </a:r>
            <a:r>
              <a:rPr lang="en-US" b="1" dirty="0" err="1"/>
              <a:t>haberciler</a:t>
            </a:r>
            <a:r>
              <a:rPr lang="en-US" b="1" dirty="0"/>
              <a:t> (</a:t>
            </a:r>
            <a:r>
              <a:rPr lang="en-US" b="1" dirty="0" err="1"/>
              <a:t>sinyal</a:t>
            </a:r>
            <a:r>
              <a:rPr lang="en-US" b="1" dirty="0"/>
              <a:t> </a:t>
            </a:r>
            <a:r>
              <a:rPr lang="en-US" b="1" dirty="0" err="1"/>
              <a:t>moleküller</a:t>
            </a:r>
            <a:r>
              <a:rPr lang="en-US" b="1" dirty="0"/>
              <a:t>) (</a:t>
            </a:r>
            <a:r>
              <a:rPr lang="en-US" b="1" dirty="0" err="1"/>
              <a:t>uzun</a:t>
            </a:r>
            <a:r>
              <a:rPr lang="en-US" b="1" dirty="0"/>
              <a:t> </a:t>
            </a:r>
            <a:r>
              <a:rPr lang="en-US" b="1" dirty="0" err="1"/>
              <a:t>zincirli</a:t>
            </a:r>
            <a:r>
              <a:rPr lang="en-US" b="1" dirty="0"/>
              <a:t> </a:t>
            </a:r>
            <a:r>
              <a:rPr lang="en-US" b="1" dirty="0" err="1"/>
              <a:t>yağ</a:t>
            </a:r>
            <a:r>
              <a:rPr lang="en-US" b="1" dirty="0"/>
              <a:t> </a:t>
            </a:r>
            <a:r>
              <a:rPr lang="en-US" b="1" dirty="0" err="1"/>
              <a:t>asitleri</a:t>
            </a:r>
            <a:r>
              <a:rPr lang="en-US" b="1" dirty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06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1485900"/>
            <a:ext cx="9033164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5" name="Picture 5" descr="http://science.uvu.edu/ochem/wp-content/images/T/triacylglycerol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82328"/>
            <a:ext cx="8001000" cy="241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http://science.uvu.edu/ochem/wp-content/images/T/triacylglycerol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334728"/>
            <a:ext cx="8001000" cy="2416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87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2840182" cy="4800600"/>
          </a:xfrm>
        </p:spPr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b="1" dirty="0" err="1">
                <a:solidFill>
                  <a:srgbClr val="FF0000"/>
                </a:solidFill>
              </a:rPr>
              <a:t>Diyet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lipidlerinde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bol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bulunan</a:t>
            </a:r>
            <a:r>
              <a:rPr lang="en-US" b="1" dirty="0">
                <a:solidFill>
                  <a:srgbClr val="FF0000"/>
                </a:solidFill>
              </a:rPr>
              <a:t> 5 </a:t>
            </a:r>
            <a:r>
              <a:rPr lang="en-US" b="1" dirty="0" err="1">
                <a:solidFill>
                  <a:srgbClr val="FF0000"/>
                </a:solidFill>
              </a:rPr>
              <a:t>yağ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asidi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b="1" dirty="0" err="1"/>
              <a:t>Palmitik</a:t>
            </a:r>
            <a:r>
              <a:rPr lang="en-US" b="1" dirty="0"/>
              <a:t> </a:t>
            </a:r>
            <a:r>
              <a:rPr lang="en-US" b="1" dirty="0" err="1"/>
              <a:t>asit</a:t>
            </a:r>
            <a:r>
              <a:rPr lang="en-US" b="1" dirty="0"/>
              <a:t> </a:t>
            </a:r>
            <a:endParaRPr lang="tr-TR" b="1" dirty="0" smtClean="0"/>
          </a:p>
          <a:p>
            <a:endParaRPr lang="en-US" dirty="0"/>
          </a:p>
          <a:p>
            <a:r>
              <a:rPr lang="en-US" b="1" dirty="0" err="1"/>
              <a:t>Oleik</a:t>
            </a:r>
            <a:r>
              <a:rPr lang="en-US" b="1" dirty="0"/>
              <a:t> </a:t>
            </a:r>
            <a:r>
              <a:rPr lang="en-US" b="1" dirty="0" err="1"/>
              <a:t>asit</a:t>
            </a:r>
            <a:r>
              <a:rPr lang="en-US" b="1" dirty="0"/>
              <a:t> </a:t>
            </a:r>
            <a:endParaRPr lang="tr-TR" b="1" dirty="0" smtClean="0"/>
          </a:p>
          <a:p>
            <a:endParaRPr lang="en-US" dirty="0"/>
          </a:p>
          <a:p>
            <a:r>
              <a:rPr lang="en-US" b="1" dirty="0" err="1"/>
              <a:t>Linoleik</a:t>
            </a:r>
            <a:r>
              <a:rPr lang="en-US" b="1" dirty="0"/>
              <a:t> </a:t>
            </a:r>
            <a:r>
              <a:rPr lang="en-US" b="1" dirty="0" err="1"/>
              <a:t>asit</a:t>
            </a:r>
            <a:r>
              <a:rPr lang="en-US" b="1" dirty="0"/>
              <a:t> </a:t>
            </a:r>
            <a:endParaRPr lang="tr-TR" b="1" dirty="0" smtClean="0"/>
          </a:p>
          <a:p>
            <a:endParaRPr lang="en-US" dirty="0"/>
          </a:p>
          <a:p>
            <a:r>
              <a:rPr lang="en-US" b="1" dirty="0" err="1"/>
              <a:t>Araşidonik</a:t>
            </a:r>
            <a:r>
              <a:rPr lang="en-US" b="1" dirty="0"/>
              <a:t> </a:t>
            </a:r>
            <a:r>
              <a:rPr lang="en-US" b="1" dirty="0" err="1"/>
              <a:t>asit</a:t>
            </a:r>
            <a:r>
              <a:rPr lang="en-US" b="1" dirty="0"/>
              <a:t> </a:t>
            </a:r>
            <a:endParaRPr lang="tr-TR" b="1" dirty="0" smtClean="0"/>
          </a:p>
          <a:p>
            <a:endParaRPr lang="en-US" dirty="0"/>
          </a:p>
          <a:p>
            <a:r>
              <a:rPr lang="en-US" b="1" dirty="0" err="1"/>
              <a:t>Eicosapentaenoik</a:t>
            </a:r>
            <a:r>
              <a:rPr lang="en-US" b="1" dirty="0"/>
              <a:t> </a:t>
            </a:r>
            <a:r>
              <a:rPr lang="en-US" b="1" dirty="0" err="1"/>
              <a:t>asit</a:t>
            </a:r>
            <a:r>
              <a:rPr lang="en-US" b="1" dirty="0"/>
              <a:t> 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382" y="34636"/>
            <a:ext cx="5846618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753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48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Yağ asitlerinin </a:t>
            </a:r>
            <a:r>
              <a:rPr lang="tr-TR" altLang="en-US" sz="4800" dirty="0" err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biyosentezi</a:t>
            </a:r>
            <a:r>
              <a:rPr lang="tr-TR" altLang="en-US" sz="4800" dirty="0">
                <a:latin typeface="Comic Sans MS" pitchFamily="66" charset="0"/>
              </a:rPr>
              <a:t/>
            </a:r>
            <a:br>
              <a:rPr lang="tr-TR" altLang="en-US" sz="4800" dirty="0">
                <a:latin typeface="Comic Sans MS" pitchFamily="66" charset="0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Sitoplazmada de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novo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 yağ asidi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biyosentezinin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 ilk basamağı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CoA’nın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irreversibl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bir reaksiyonda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malonil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CoA’ya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 smtClean="0">
                <a:latin typeface="Times New Roman" pitchFamily="18" charset="0"/>
                <a:cs typeface="Times New Roman" pitchFamily="18" charset="0"/>
              </a:rPr>
              <a:t>karboksilasyonudur</a:t>
            </a:r>
            <a:r>
              <a:rPr lang="tr-TR" alt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Asetil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b="1" dirty="0" err="1">
                <a:latin typeface="Times New Roman" pitchFamily="18" charset="0"/>
                <a:cs typeface="Times New Roman" pitchFamily="18" charset="0"/>
              </a:rPr>
              <a:t>karboksilaz</a:t>
            </a:r>
            <a:r>
              <a:rPr lang="tr-TR" altLang="en-US" sz="24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prostetik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grup olarak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biotin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içerir. Aktivitesi,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palmitoil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tarafından azaltılır;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sitrat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tarafında arttırılır. </a:t>
            </a:r>
            <a:endParaRPr lang="tr-TR" alt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Malonil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CoA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karnitin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açiltransferaz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I’i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inhibe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eder; beta </a:t>
            </a:r>
            <a:r>
              <a:rPr lang="tr-TR" altLang="en-US" sz="2400" dirty="0" err="1">
                <a:latin typeface="Times New Roman" pitchFamily="18" charset="0"/>
                <a:cs typeface="Times New Roman" pitchFamily="18" charset="0"/>
              </a:rPr>
              <a:t>oksidasyon</a:t>
            </a:r>
            <a:r>
              <a:rPr lang="tr-TR" altLang="en-US" sz="2400" dirty="0">
                <a:latin typeface="Times New Roman" pitchFamily="18" charset="0"/>
                <a:cs typeface="Times New Roman" pitchFamily="18" charset="0"/>
              </a:rPr>
              <a:t> bloke olur.</a:t>
            </a:r>
            <a:endParaRPr lang="tr-TR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3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398</TotalTime>
  <Words>1472</Words>
  <Application>Microsoft Office PowerPoint</Application>
  <PresentationFormat>Ekran Gösterisi (4:3)</PresentationFormat>
  <Paragraphs>165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</vt:lpstr>
      <vt:lpstr>Comic Sans MS</vt:lpstr>
      <vt:lpstr>Symbol</vt:lpstr>
      <vt:lpstr>Times New Roman</vt:lpstr>
      <vt:lpstr>Bitişiklik</vt:lpstr>
      <vt:lpstr>LİPİD METABOLİZMASI I</vt:lpstr>
      <vt:lpstr> Lipidlerin yapısı ve görevleri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Yağ asitlerinin biyosentezi </vt:lpstr>
      <vt:lpstr>Yağ asitlerinin biyosentezi</vt:lpstr>
      <vt:lpstr>PowerPoint Sunusu</vt:lpstr>
      <vt:lpstr>PowerPoint Sunusu</vt:lpstr>
      <vt:lpstr>PowerPoint Sunusu</vt:lpstr>
      <vt:lpstr>ESANSİYEL YAĞ ASİTLERİ  (Omega-3 ve Omega-6 Yağ Asitleri) </vt:lpstr>
      <vt:lpstr>ESANSİYEL YAĞ ASİTLERİ  (Omega-3 ve Omega-6 Yağ Asitleri) </vt:lpstr>
      <vt:lpstr>PowerPoint Sunusu</vt:lpstr>
      <vt:lpstr>Trigliserid biyosentezi</vt:lpstr>
      <vt:lpstr>PowerPoint Sunusu</vt:lpstr>
      <vt:lpstr>PowerPoint Sunusu</vt:lpstr>
      <vt:lpstr>PowerPoint Sunusu</vt:lpstr>
      <vt:lpstr>Kolesterol biyosentezi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Kolesterolün Akıbeti</vt:lpstr>
      <vt:lpstr>PowerPoint Sunusu</vt:lpstr>
    </vt:vector>
  </TitlesOfParts>
  <Company>-=[By NeC]=-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LİPİD METABOLİZMASI</dc:title>
  <dc:creator>Gorkem</dc:creator>
  <cp:lastModifiedBy>Tevhide</cp:lastModifiedBy>
  <cp:revision>41</cp:revision>
  <dcterms:created xsi:type="dcterms:W3CDTF">2014-04-20T16:49:08Z</dcterms:created>
  <dcterms:modified xsi:type="dcterms:W3CDTF">2018-05-15T12:53:50Z</dcterms:modified>
</cp:coreProperties>
</file>