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Orta Stil 3 - Vurgu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27"/>
  </p:normalViewPr>
  <p:slideViewPr>
    <p:cSldViewPr snapToGrid="0" snapToObjects="1">
      <p:cViewPr varScale="1">
        <p:scale>
          <a:sx n="112" d="100"/>
          <a:sy n="112" d="100"/>
        </p:scale>
        <p:origin x="5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62250-4483-334F-9688-4721235B897C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F4AC2-B1EF-AF41-81C2-21C44C80F5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993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62250-4483-334F-9688-4721235B897C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F4AC2-B1EF-AF41-81C2-21C44C80F5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5158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62250-4483-334F-9688-4721235B897C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F4AC2-B1EF-AF41-81C2-21C44C80F5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50956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62250-4483-334F-9688-4721235B897C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F4AC2-B1EF-AF41-81C2-21C44C80F539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70432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62250-4483-334F-9688-4721235B897C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F4AC2-B1EF-AF41-81C2-21C44C80F5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87492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62250-4483-334F-9688-4721235B897C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F4AC2-B1EF-AF41-81C2-21C44C80F5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37203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62250-4483-334F-9688-4721235B897C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F4AC2-B1EF-AF41-81C2-21C44C80F5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23423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62250-4483-334F-9688-4721235B897C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F4AC2-B1EF-AF41-81C2-21C44C80F5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09990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62250-4483-334F-9688-4721235B897C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F4AC2-B1EF-AF41-81C2-21C44C80F5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5501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62250-4483-334F-9688-4721235B897C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F4AC2-B1EF-AF41-81C2-21C44C80F5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8338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62250-4483-334F-9688-4721235B897C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F4AC2-B1EF-AF41-81C2-21C44C80F5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3538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62250-4483-334F-9688-4721235B897C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F4AC2-B1EF-AF41-81C2-21C44C80F5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4774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62250-4483-334F-9688-4721235B897C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F4AC2-B1EF-AF41-81C2-21C44C80F5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9651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62250-4483-334F-9688-4721235B897C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F4AC2-B1EF-AF41-81C2-21C44C80F5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7442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62250-4483-334F-9688-4721235B897C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F4AC2-B1EF-AF41-81C2-21C44C80F5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2712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62250-4483-334F-9688-4721235B897C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F4AC2-B1EF-AF41-81C2-21C44C80F5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0902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62250-4483-334F-9688-4721235B897C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F4AC2-B1EF-AF41-81C2-21C44C80F5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3172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3362250-4483-334F-9688-4721235B897C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A6F4AC2-B1EF-AF41-81C2-21C44C80F5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6101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F93DBB2-B601-DF4C-8342-714B64374B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LATİN DİLİ 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A85976F-2ED6-5240-8A17-B79B07DB9E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4759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59E267E-201B-0C41-AD2E-C0C4608F9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2. FİİL ÇEKİMİ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E8BC8F9-A36E-C34A-A40E-ACC1E6143B8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771650"/>
            <a:ext cx="10363826" cy="4019549"/>
          </a:xfrm>
        </p:spPr>
        <p:txBody>
          <a:bodyPr/>
          <a:lstStyle/>
          <a:p>
            <a:r>
              <a:rPr lang="tr-TR" cap="none" dirty="0"/>
              <a:t>Bu çekime mastarı - </a:t>
            </a:r>
            <a:r>
              <a:rPr lang="tr-TR" cap="none" dirty="0" err="1"/>
              <a:t>ēre</a:t>
            </a:r>
            <a:r>
              <a:rPr lang="tr-TR" cap="none" dirty="0"/>
              <a:t> olan fiiller girer.</a:t>
            </a:r>
          </a:p>
          <a:p>
            <a:pPr>
              <a:buNone/>
            </a:pPr>
            <a:r>
              <a:rPr lang="tr-TR" cap="none" dirty="0"/>
              <a:t>	</a:t>
            </a:r>
            <a:r>
              <a:rPr lang="tr-TR" cap="none" dirty="0" err="1"/>
              <a:t>habeo</a:t>
            </a:r>
            <a:r>
              <a:rPr lang="tr-TR" cap="none" dirty="0"/>
              <a:t>,-</a:t>
            </a:r>
            <a:r>
              <a:rPr lang="tr-TR" cap="none" dirty="0" err="1"/>
              <a:t>ui</a:t>
            </a:r>
            <a:r>
              <a:rPr lang="tr-TR" cap="none" dirty="0"/>
              <a:t>,-</a:t>
            </a:r>
            <a:r>
              <a:rPr lang="tr-TR" cap="none" dirty="0" err="1"/>
              <a:t>itus</a:t>
            </a:r>
            <a:r>
              <a:rPr lang="tr-TR" cap="none" dirty="0"/>
              <a:t>, - </a:t>
            </a:r>
            <a:r>
              <a:rPr lang="tr-TR" cap="none" dirty="0" err="1"/>
              <a:t>ēre</a:t>
            </a:r>
            <a:r>
              <a:rPr lang="tr-TR" cap="none" dirty="0"/>
              <a:t>: sahip olmak</a:t>
            </a:r>
          </a:p>
          <a:p>
            <a:endParaRPr lang="tr-TR" dirty="0"/>
          </a:p>
        </p:txBody>
      </p:sp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F29860A5-0F39-F444-B28B-3BBC3EC676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869254"/>
              </p:ext>
            </p:extLst>
          </p:nvPr>
        </p:nvGraphicFramePr>
        <p:xfrm>
          <a:off x="2032001" y="3040380"/>
          <a:ext cx="6689091" cy="2994508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229697">
                  <a:extLst>
                    <a:ext uri="{9D8B030D-6E8A-4147-A177-3AD203B41FA5}">
                      <a16:colId xmlns:a16="http://schemas.microsoft.com/office/drawing/2014/main" val="2550385647"/>
                    </a:ext>
                  </a:extLst>
                </a:gridCol>
                <a:gridCol w="2229697">
                  <a:extLst>
                    <a:ext uri="{9D8B030D-6E8A-4147-A177-3AD203B41FA5}">
                      <a16:colId xmlns:a16="http://schemas.microsoft.com/office/drawing/2014/main" val="3018875984"/>
                    </a:ext>
                  </a:extLst>
                </a:gridCol>
                <a:gridCol w="2229697">
                  <a:extLst>
                    <a:ext uri="{9D8B030D-6E8A-4147-A177-3AD203B41FA5}">
                      <a16:colId xmlns:a16="http://schemas.microsoft.com/office/drawing/2014/main" val="3255029996"/>
                    </a:ext>
                  </a:extLst>
                </a:gridCol>
              </a:tblGrid>
              <a:tr h="414746">
                <a:tc gridSpan="3"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Activus</a:t>
                      </a:r>
                      <a:r>
                        <a:rPr kumimoji="0"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Indicativus</a:t>
                      </a:r>
                      <a:r>
                        <a:rPr kumimoji="0"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kumimoji="0"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Praesens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1809412"/>
                  </a:ext>
                </a:extLst>
              </a:tr>
              <a:tr h="414746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1. tekil şahıs</a:t>
                      </a:r>
                      <a:endParaRPr lang="tr-TR" sz="10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-o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habe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o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4126577"/>
                  </a:ext>
                </a:extLst>
              </a:tr>
              <a:tr h="414746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2. tekil şahıs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habe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3136315"/>
                  </a:ext>
                </a:extLst>
              </a:tr>
              <a:tr h="414746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3.tekil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habe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7719839"/>
                  </a:ext>
                </a:extLst>
              </a:tr>
              <a:tr h="414746"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1.çoğul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mus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baseline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habe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mus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1156293"/>
                  </a:ext>
                </a:extLst>
              </a:tr>
              <a:tr h="414746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2. 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tis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habe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tis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5053912"/>
                  </a:ext>
                </a:extLst>
              </a:tr>
              <a:tr h="414746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3. 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habe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24978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1733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6099E65-78EC-4244-9DE0-2BE08DB3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2. FİİL ÇEKİMİ</a:t>
            </a: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14EAD9FA-8253-9E4D-9F22-17B54937D883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594713750"/>
              </p:ext>
            </p:extLst>
          </p:nvPr>
        </p:nvGraphicFramePr>
        <p:xfrm>
          <a:off x="2800350" y="2366962"/>
          <a:ext cx="7243764" cy="346234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414588">
                  <a:extLst>
                    <a:ext uri="{9D8B030D-6E8A-4147-A177-3AD203B41FA5}">
                      <a16:colId xmlns:a16="http://schemas.microsoft.com/office/drawing/2014/main" val="434479869"/>
                    </a:ext>
                  </a:extLst>
                </a:gridCol>
                <a:gridCol w="2414588">
                  <a:extLst>
                    <a:ext uri="{9D8B030D-6E8A-4147-A177-3AD203B41FA5}">
                      <a16:colId xmlns:a16="http://schemas.microsoft.com/office/drawing/2014/main" val="1477653318"/>
                    </a:ext>
                  </a:extLst>
                </a:gridCol>
                <a:gridCol w="2414588">
                  <a:extLst>
                    <a:ext uri="{9D8B030D-6E8A-4147-A177-3AD203B41FA5}">
                      <a16:colId xmlns:a16="http://schemas.microsoft.com/office/drawing/2014/main" val="1333309410"/>
                    </a:ext>
                  </a:extLst>
                </a:gridCol>
              </a:tblGrid>
              <a:tr h="494620">
                <a:tc gridSpan="3"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Activus</a:t>
                      </a:r>
                      <a:r>
                        <a:rPr kumimoji="0"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Indicativus</a:t>
                      </a:r>
                      <a:r>
                        <a:rPr kumimoji="0"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Imperfectum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3368850"/>
                  </a:ext>
                </a:extLst>
              </a:tr>
              <a:tr h="49462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1. tekil şahıs</a:t>
                      </a:r>
                      <a:endParaRPr lang="tr-TR" sz="10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-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m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habe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+ m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6605282"/>
                  </a:ext>
                </a:extLst>
              </a:tr>
              <a:tr h="49462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2. tekil şahıs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baseline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habe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8786417"/>
                  </a:ext>
                </a:extLst>
              </a:tr>
              <a:tr h="49462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3.tekil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habe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4817475"/>
                  </a:ext>
                </a:extLst>
              </a:tr>
              <a:tr h="494620"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1.çoğul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mus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habe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mus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2385798"/>
                  </a:ext>
                </a:extLst>
              </a:tr>
              <a:tr h="49462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2. 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tis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habe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tis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2206450"/>
                  </a:ext>
                </a:extLst>
              </a:tr>
              <a:tr h="494620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3. 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-ba + nt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baseline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habe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3449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853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4B4DD9B-D2BE-FB46-A698-B7FEEBA39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2. FİİL ÇEKİMİ</a:t>
            </a: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1928471C-7E81-9E44-87E9-82DD004326A4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874884618"/>
              </p:ext>
            </p:extLst>
          </p:nvPr>
        </p:nvGraphicFramePr>
        <p:xfrm>
          <a:off x="2754630" y="2366962"/>
          <a:ext cx="6663690" cy="3599498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069622">
                  <a:extLst>
                    <a:ext uri="{9D8B030D-6E8A-4147-A177-3AD203B41FA5}">
                      <a16:colId xmlns:a16="http://schemas.microsoft.com/office/drawing/2014/main" val="2769774782"/>
                    </a:ext>
                  </a:extLst>
                </a:gridCol>
                <a:gridCol w="2069622">
                  <a:extLst>
                    <a:ext uri="{9D8B030D-6E8A-4147-A177-3AD203B41FA5}">
                      <a16:colId xmlns:a16="http://schemas.microsoft.com/office/drawing/2014/main" val="2727368919"/>
                    </a:ext>
                  </a:extLst>
                </a:gridCol>
                <a:gridCol w="2524446">
                  <a:extLst>
                    <a:ext uri="{9D8B030D-6E8A-4147-A177-3AD203B41FA5}">
                      <a16:colId xmlns:a16="http://schemas.microsoft.com/office/drawing/2014/main" val="771525761"/>
                    </a:ext>
                  </a:extLst>
                </a:gridCol>
              </a:tblGrid>
              <a:tr h="514214">
                <a:tc gridSpan="3"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Activus</a:t>
                      </a:r>
                      <a:r>
                        <a:rPr kumimoji="0"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Indicativus</a:t>
                      </a:r>
                      <a:r>
                        <a:rPr kumimoji="0"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kumimoji="0"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Futurum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7307333"/>
                  </a:ext>
                </a:extLst>
              </a:tr>
              <a:tr h="514214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1. tekil şahıs</a:t>
                      </a:r>
                      <a:endParaRPr lang="tr-TR" sz="10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-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habe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9417246"/>
                  </a:ext>
                </a:extLst>
              </a:tr>
              <a:tr h="514214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2. tekil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bi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habe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bi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765151"/>
                  </a:ext>
                </a:extLst>
              </a:tr>
              <a:tr h="514214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3.tekil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bi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habe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</a:t>
                      </a:r>
                      <a:r>
                        <a:rPr lang="tr-TR" sz="9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bi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 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6407671"/>
                  </a:ext>
                </a:extLst>
              </a:tr>
              <a:tr h="514214"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1.çoğul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bi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mus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habe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</a:t>
                      </a:r>
                      <a:r>
                        <a:rPr lang="tr-TR" sz="9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bi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mus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6368321"/>
                  </a:ext>
                </a:extLst>
              </a:tr>
              <a:tr h="514214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2. 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bi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tis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habe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bi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tis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2048844"/>
                  </a:ext>
                </a:extLst>
              </a:tr>
              <a:tr h="514214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3. 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-bu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habe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bu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62592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5021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F3FC6AB-D176-FA4D-9CD6-7CCA3E6DC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67483680-1284-CC4D-A0D4-11CC085216DE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229892623"/>
              </p:ext>
            </p:extLst>
          </p:nvPr>
        </p:nvGraphicFramePr>
        <p:xfrm>
          <a:off x="1588770" y="2377439"/>
          <a:ext cx="8321040" cy="3428999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773680">
                  <a:extLst>
                    <a:ext uri="{9D8B030D-6E8A-4147-A177-3AD203B41FA5}">
                      <a16:colId xmlns:a16="http://schemas.microsoft.com/office/drawing/2014/main" val="637752452"/>
                    </a:ext>
                  </a:extLst>
                </a:gridCol>
                <a:gridCol w="2773680">
                  <a:extLst>
                    <a:ext uri="{9D8B030D-6E8A-4147-A177-3AD203B41FA5}">
                      <a16:colId xmlns:a16="http://schemas.microsoft.com/office/drawing/2014/main" val="984694128"/>
                    </a:ext>
                  </a:extLst>
                </a:gridCol>
                <a:gridCol w="2773680">
                  <a:extLst>
                    <a:ext uri="{9D8B030D-6E8A-4147-A177-3AD203B41FA5}">
                      <a16:colId xmlns:a16="http://schemas.microsoft.com/office/drawing/2014/main" val="713399683"/>
                    </a:ext>
                  </a:extLst>
                </a:gridCol>
              </a:tblGrid>
              <a:tr h="489857">
                <a:tc>
                  <a:txBody>
                    <a:bodyPr/>
                    <a:lstStyle/>
                    <a:p>
                      <a:r>
                        <a:rPr lang="tr-TR" dirty="0" err="1"/>
                        <a:t>praesens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imperfectum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futurum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7603818"/>
                  </a:ext>
                </a:extLst>
              </a:tr>
              <a:tr h="489857">
                <a:tc>
                  <a:txBody>
                    <a:bodyPr/>
                    <a:lstStyle/>
                    <a:p>
                      <a:r>
                        <a:rPr lang="tr-TR" dirty="0" err="1"/>
                        <a:t>moneo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monebam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monebo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9593723"/>
                  </a:ext>
                </a:extLst>
              </a:tr>
              <a:tr h="489857">
                <a:tc>
                  <a:txBody>
                    <a:bodyPr/>
                    <a:lstStyle/>
                    <a:p>
                      <a:r>
                        <a:rPr lang="tr-TR" dirty="0" err="1"/>
                        <a:t>mones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monebas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monebis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8497148"/>
                  </a:ext>
                </a:extLst>
              </a:tr>
              <a:tr h="489857">
                <a:tc>
                  <a:txBody>
                    <a:bodyPr/>
                    <a:lstStyle/>
                    <a:p>
                      <a:r>
                        <a:rPr lang="tr-TR" dirty="0" err="1"/>
                        <a:t>monet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monebat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monebit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2567816"/>
                  </a:ext>
                </a:extLst>
              </a:tr>
              <a:tr h="489857">
                <a:tc>
                  <a:txBody>
                    <a:bodyPr/>
                    <a:lstStyle/>
                    <a:p>
                      <a:r>
                        <a:rPr lang="tr-TR" dirty="0" err="1"/>
                        <a:t>monemus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monebamus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monebimus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6339085"/>
                  </a:ext>
                </a:extLst>
              </a:tr>
              <a:tr h="489857">
                <a:tc>
                  <a:txBody>
                    <a:bodyPr/>
                    <a:lstStyle/>
                    <a:p>
                      <a:r>
                        <a:rPr lang="tr-TR" dirty="0" err="1"/>
                        <a:t>monetis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monebatis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monebitis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8950272"/>
                  </a:ext>
                </a:extLst>
              </a:tr>
              <a:tr h="489857">
                <a:tc>
                  <a:txBody>
                    <a:bodyPr/>
                    <a:lstStyle/>
                    <a:p>
                      <a:r>
                        <a:rPr lang="tr-TR" dirty="0" err="1"/>
                        <a:t>monent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monebant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monebunt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9493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0862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4A79E7E-C5AD-6B49-8639-D3C86136B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2. FİİL ÇEKİMİ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24A5652-25B1-1E4C-91EA-5301B78AB26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b="1" cap="none" dirty="0"/>
              <a:t>Bu çekime giren fiillere örnekler:</a:t>
            </a:r>
            <a:endParaRPr lang="tr-TR" cap="none" dirty="0"/>
          </a:p>
          <a:p>
            <a:pPr>
              <a:buNone/>
            </a:pPr>
            <a:endParaRPr lang="tr-TR" cap="none" dirty="0"/>
          </a:p>
          <a:p>
            <a:r>
              <a:rPr lang="tr-TR" cap="none" dirty="0" err="1"/>
              <a:t>moneo</a:t>
            </a:r>
            <a:r>
              <a:rPr lang="tr-TR" cap="none" dirty="0"/>
              <a:t>, -</a:t>
            </a:r>
            <a:r>
              <a:rPr lang="tr-TR" cap="none" dirty="0" err="1"/>
              <a:t>ui</a:t>
            </a:r>
            <a:r>
              <a:rPr lang="tr-TR" cap="none" dirty="0"/>
              <a:t>, -</a:t>
            </a:r>
            <a:r>
              <a:rPr lang="tr-TR" cap="none" dirty="0" err="1"/>
              <a:t>itus</a:t>
            </a:r>
            <a:r>
              <a:rPr lang="tr-TR" cap="none" dirty="0"/>
              <a:t>, - </a:t>
            </a:r>
            <a:r>
              <a:rPr lang="tr-TR" cap="none" dirty="0" err="1"/>
              <a:t>ēre</a:t>
            </a:r>
            <a:r>
              <a:rPr lang="tr-TR" cap="none" dirty="0"/>
              <a:t>: uyarmak</a:t>
            </a:r>
          </a:p>
          <a:p>
            <a:r>
              <a:rPr lang="tr-TR" cap="none" dirty="0"/>
              <a:t>video, </a:t>
            </a:r>
            <a:r>
              <a:rPr lang="tr-TR" cap="none" dirty="0" err="1"/>
              <a:t>vidi</a:t>
            </a:r>
            <a:r>
              <a:rPr lang="tr-TR" cap="none" dirty="0"/>
              <a:t>, </a:t>
            </a:r>
            <a:r>
              <a:rPr lang="tr-TR" cap="none" dirty="0" err="1"/>
              <a:t>visum</a:t>
            </a:r>
            <a:r>
              <a:rPr lang="tr-TR" cap="none" dirty="0"/>
              <a:t>,  - </a:t>
            </a:r>
            <a:r>
              <a:rPr lang="tr-TR" cap="none" dirty="0" err="1"/>
              <a:t>ēre</a:t>
            </a:r>
            <a:r>
              <a:rPr lang="tr-TR" cap="none" dirty="0"/>
              <a:t>: görmek</a:t>
            </a:r>
          </a:p>
          <a:p>
            <a:r>
              <a:rPr lang="tr-TR" cap="none" dirty="0" err="1"/>
              <a:t>moveō</a:t>
            </a:r>
            <a:r>
              <a:rPr lang="tr-TR" cap="none" dirty="0"/>
              <a:t>, </a:t>
            </a:r>
            <a:r>
              <a:rPr lang="tr-TR" cap="none" dirty="0" err="1"/>
              <a:t>mōvī</a:t>
            </a:r>
            <a:r>
              <a:rPr lang="tr-TR" cap="none" dirty="0"/>
              <a:t>, </a:t>
            </a:r>
            <a:r>
              <a:rPr lang="tr-TR" cap="none" dirty="0" err="1"/>
              <a:t>mōtum</a:t>
            </a:r>
            <a:r>
              <a:rPr lang="tr-TR" cap="none" dirty="0"/>
              <a:t>, -</a:t>
            </a:r>
            <a:r>
              <a:rPr lang="tr-TR" cap="none" dirty="0" err="1"/>
              <a:t>ēre</a:t>
            </a:r>
            <a:r>
              <a:rPr lang="tr-TR" cap="none" dirty="0"/>
              <a:t>  : hareket etmek  </a:t>
            </a:r>
          </a:p>
          <a:p>
            <a:r>
              <a:rPr lang="tr-TR" cap="none" dirty="0" err="1"/>
              <a:t>teneō</a:t>
            </a:r>
            <a:r>
              <a:rPr lang="tr-TR" cap="none" dirty="0"/>
              <a:t>, </a:t>
            </a:r>
            <a:r>
              <a:rPr lang="tr-TR" cap="none" dirty="0" err="1"/>
              <a:t>tenuī</a:t>
            </a:r>
            <a:r>
              <a:rPr lang="tr-TR" cap="none" dirty="0"/>
              <a:t>, </a:t>
            </a:r>
            <a:r>
              <a:rPr lang="tr-TR" cap="none" dirty="0" err="1"/>
              <a:t>tentum</a:t>
            </a:r>
            <a:r>
              <a:rPr lang="tr-TR" cap="none" dirty="0"/>
              <a:t>, -</a:t>
            </a:r>
            <a:r>
              <a:rPr lang="tr-TR" cap="none" dirty="0" err="1"/>
              <a:t>ēre</a:t>
            </a:r>
            <a:r>
              <a:rPr lang="tr-TR" cap="none" dirty="0"/>
              <a:t> : tutmak </a:t>
            </a:r>
          </a:p>
          <a:p>
            <a:r>
              <a:rPr lang="tr-TR" cap="none" dirty="0" err="1"/>
              <a:t>doceō</a:t>
            </a:r>
            <a:r>
              <a:rPr lang="tr-TR" cap="none" dirty="0"/>
              <a:t>, </a:t>
            </a:r>
            <a:r>
              <a:rPr lang="tr-TR" cap="none" dirty="0" err="1"/>
              <a:t>docuī</a:t>
            </a:r>
            <a:r>
              <a:rPr lang="tr-TR" cap="none" dirty="0"/>
              <a:t>, </a:t>
            </a:r>
            <a:r>
              <a:rPr lang="tr-TR" cap="none" dirty="0" err="1"/>
              <a:t>doctum</a:t>
            </a:r>
            <a:r>
              <a:rPr lang="tr-TR" cap="none" dirty="0"/>
              <a:t>, -</a:t>
            </a:r>
            <a:r>
              <a:rPr lang="tr-TR" cap="none" dirty="0" err="1"/>
              <a:t>ēre</a:t>
            </a:r>
            <a:r>
              <a:rPr lang="tr-TR" cap="none" dirty="0"/>
              <a:t>: öğretmek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9031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71152FA-F637-4A4A-9420-817440339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2. FİİL ÇEKİMİ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D71D2F9-633B-DA44-AF87-D875388847C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b="1" dirty="0"/>
              <a:t>Alıştırmalar</a:t>
            </a:r>
            <a:endParaRPr lang="tr-TR" dirty="0"/>
          </a:p>
          <a:p>
            <a:r>
              <a:rPr lang="tr-TR" b="1" dirty="0"/>
              <a:t>	</a:t>
            </a:r>
            <a:r>
              <a:rPr lang="tr-TR" b="1" dirty="0" err="1"/>
              <a:t>Latince’ye</a:t>
            </a:r>
            <a:r>
              <a:rPr lang="tr-TR" b="1" dirty="0"/>
              <a:t> Çevirin</a:t>
            </a:r>
            <a:endParaRPr lang="tr-TR" dirty="0"/>
          </a:p>
          <a:p>
            <a:pPr>
              <a:buNone/>
            </a:pPr>
            <a:endParaRPr lang="tr-TR" dirty="0"/>
          </a:p>
          <a:p>
            <a:pPr lvl="0"/>
            <a:r>
              <a:rPr lang="tr-TR" cap="none" dirty="0"/>
              <a:t>uyaracağım</a:t>
            </a:r>
          </a:p>
          <a:p>
            <a:pPr lvl="0"/>
            <a:r>
              <a:rPr lang="tr-TR" cap="none" dirty="0"/>
              <a:t>görüyorduk</a:t>
            </a:r>
          </a:p>
          <a:p>
            <a:r>
              <a:rPr lang="tr-TR" cap="none" dirty="0"/>
              <a:t>hareket edeceğiz</a:t>
            </a:r>
          </a:p>
          <a:p>
            <a:r>
              <a:rPr lang="tr-TR" cap="none" dirty="0"/>
              <a:t>tutuyorsun</a:t>
            </a:r>
          </a:p>
          <a:p>
            <a:r>
              <a:rPr lang="tr-TR" cap="none" dirty="0"/>
              <a:t>öğretir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13212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7918AEA-8D5A-F14C-A10E-AFE85E4CA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2. FİİL ÇEKİMİ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825D83C-6F86-D64C-B3F0-8A6D83BE01D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b="1" dirty="0" err="1"/>
              <a:t>Türkçe’ye</a:t>
            </a:r>
            <a:r>
              <a:rPr lang="tr-TR" b="1" dirty="0"/>
              <a:t> Çevirin</a:t>
            </a:r>
            <a:endParaRPr lang="tr-TR" dirty="0"/>
          </a:p>
          <a:p>
            <a:endParaRPr lang="tr-TR" cap="none" dirty="0"/>
          </a:p>
          <a:p>
            <a:r>
              <a:rPr lang="tr-TR" cap="none" dirty="0" err="1"/>
              <a:t>tenebant</a:t>
            </a:r>
            <a:endParaRPr lang="tr-TR" cap="none" dirty="0"/>
          </a:p>
          <a:p>
            <a:r>
              <a:rPr lang="tr-TR" cap="none" dirty="0" err="1"/>
              <a:t>monent</a:t>
            </a:r>
            <a:endParaRPr lang="tr-TR" cap="none" dirty="0"/>
          </a:p>
          <a:p>
            <a:r>
              <a:rPr lang="tr-TR" cap="none" dirty="0" err="1"/>
              <a:t>docebas</a:t>
            </a:r>
            <a:endParaRPr lang="tr-TR" cap="none" dirty="0"/>
          </a:p>
          <a:p>
            <a:r>
              <a:rPr lang="tr-TR" cap="none" dirty="0" err="1"/>
              <a:t>videt</a:t>
            </a:r>
            <a:endParaRPr lang="tr-TR" cap="none" dirty="0"/>
          </a:p>
          <a:p>
            <a:r>
              <a:rPr lang="tr-TR" cap="none" dirty="0" err="1"/>
              <a:t>movebatis</a:t>
            </a:r>
            <a:endParaRPr lang="tr-TR" cap="none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2130993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{1153939C-47DF-5543-AB9A-66107500EB64}tf10001073</Template>
  <TotalTime>13</TotalTime>
  <Words>383</Words>
  <Application>Microsoft Macintosh PowerPoint</Application>
  <PresentationFormat>Geniş ekran</PresentationFormat>
  <Paragraphs>110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Tw Cen MT</vt:lpstr>
      <vt:lpstr>Damla</vt:lpstr>
      <vt:lpstr>LATİN DİLİ I</vt:lpstr>
      <vt:lpstr>2. FİİL ÇEKİMİ</vt:lpstr>
      <vt:lpstr>2. FİİL ÇEKİMİ</vt:lpstr>
      <vt:lpstr>2. FİİL ÇEKİMİ</vt:lpstr>
      <vt:lpstr>PowerPoint Sunusu</vt:lpstr>
      <vt:lpstr>2. FİİL ÇEKİMİ</vt:lpstr>
      <vt:lpstr>2. FİİL ÇEKİMİ</vt:lpstr>
      <vt:lpstr>2. FİİL ÇEKİMİ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LATİN DİLİ I</dc:title>
  <dc:creator>rukiye ozturk</dc:creator>
  <cp:lastModifiedBy>rukiye ozturk</cp:lastModifiedBy>
  <cp:revision>4</cp:revision>
  <dcterms:created xsi:type="dcterms:W3CDTF">2020-02-06T17:30:23Z</dcterms:created>
  <dcterms:modified xsi:type="dcterms:W3CDTF">2020-02-13T18:10:09Z</dcterms:modified>
</cp:coreProperties>
</file>