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07" r:id="rId2"/>
    <p:sldId id="421" r:id="rId3"/>
    <p:sldId id="425" r:id="rId4"/>
    <p:sldId id="426" r:id="rId5"/>
    <p:sldId id="432" r:id="rId6"/>
    <p:sldId id="431" r:id="rId7"/>
    <p:sldId id="430" r:id="rId8"/>
    <p:sldId id="42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1"/>
    <p:restoredTop sz="94627"/>
  </p:normalViewPr>
  <p:slideViewPr>
    <p:cSldViewPr snapToGrid="0" snapToObjects="1">
      <p:cViewPr varScale="1">
        <p:scale>
          <a:sx n="88" d="100"/>
          <a:sy n="88" d="100"/>
        </p:scale>
        <p:origin x="2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14C95C-4754-3846-95C8-95008481E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7718EB0-EBB6-0745-9597-E2FB2A1F6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C25AAB-D505-EC41-85DD-81393A4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CEBFD32-0A11-BD4D-8924-7597BC182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E3F658-A83A-C44A-8217-74D3A0DB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94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043B8A1-B472-FE4D-8FB5-1E8EF89B0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F11FE95-F774-5E40-9E72-852E80005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DB85B1C-33B3-1041-9343-9085F6931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F76EE11-C72A-9E46-AA55-B637FC722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886E5E-2416-D74E-82B6-4BC18EDF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977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C3DEB83-3048-824B-87F3-CB983ED152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A0968B9-DEF9-2A4D-8071-9499EFB1B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0F68BED-E936-904A-9FFE-F1231B87E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51BFD9F-482B-FE42-A75A-AEFB38A83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2B3ED22-39DB-1748-ACD5-AF7DF9C7A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96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CFC03D-FCB0-844A-9E53-3425BEE6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39F377-5D61-1541-B9C6-866F68559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5EF6974-FD1E-F640-995B-37FC156F8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6624F7-83DC-8343-8F76-7908048C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ED5B8EE-78A3-554D-8002-598A2B93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29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3542460-34D9-C042-9475-06CAA4C3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79F26A-6C95-E345-A50E-5E32D968E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60AA4CA-EFAC-B44E-87CB-5DA9836C9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427EB7-F7FB-5F42-896A-C690DC0C8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EC1032D-13E9-564C-AA66-961179E76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474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AFD3033-A995-B140-99F4-6647AA46F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23C8BD-F12E-994A-8420-E1484A9D5F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9C3B8E7-3FD6-AE43-A9BB-3ACD3ACF9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254F43B-F002-DC47-9B15-D1E37721B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262B01F-5EE0-144A-9420-2EC132663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9A97FE9-0E27-C644-BD5E-D95B85B5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67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2A7B51F-6459-014D-88A8-F9965928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6057EE1-1A52-7A4A-BB10-A101C1E78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EF1D1FB-F5F2-1B4B-89AE-A8229D8E5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B6E7DB9-9ECD-DD49-A60B-7405C0BAB8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AC3B65D-CCD6-D04F-A8C8-42BF185772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C76958F-8B84-7345-96B2-4462BB53C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E92AECC-4D85-BE44-9A1E-3F23902A7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F03560E-0074-6849-8CF3-D3D46CCA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4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3949D89-45FC-704E-BD4C-511A14878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63E6B19-20AB-764E-B96C-FFBCFEB7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8E2AB5A-0A68-5240-A62E-26CCA9233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8CEA738-884B-454E-A1EA-3CF9B13D3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62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53116E5-73EA-E84C-B217-02EC9ACA8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AD2D85B-6EAB-7A4C-9B63-8862A302D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81EFB3F-2742-A24C-8A73-5B359B2E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768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36C408C-7743-5643-B41E-8BE269CAB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F2B54B-C020-B64C-8D9F-CF5A5803F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62E4D84-FDE6-0F44-A865-72D0098F1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22F66FF-38B6-A849-8B48-716CA7C2C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80413AE-8DD1-7340-BC33-54A45BC09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8788AC7-D4B6-B344-829C-F4266C5C2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32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03E1BF0-6BE1-334C-B08A-8A7FBA107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CD2F01A-2B55-6547-B7F7-FD28D1628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C7B17E4-5D1B-6D49-86D8-E9DBE1F31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BE08FF5-4969-0043-A216-63DD0DE12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69261B2-D478-454B-9AA2-802F9058A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7A4C2C8-2C4E-A24F-8F52-22399FE2F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94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339E14B-5062-FC45-AE61-B2D9FC9D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14D358F-AF5F-0440-9A74-511D0F25C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604B8A-6D3A-D042-82C1-8CA0CD9F8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129A09E-6494-0D4A-AF47-2D67E4F06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2D8B45-2B45-2147-9C4D-778AF7950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24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F484FFB-9EAF-D74D-961B-2D1E04AE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Örnek İncelemeler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F48B21-78ED-BC4E-8F62-EC41BA2DD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sz="3600" dirty="0"/>
              <a:t>Marka </a:t>
            </a:r>
            <a:r>
              <a:rPr lang="tr-TR" sz="3600" dirty="0" err="1"/>
              <a:t>hikayeleştirme</a:t>
            </a:r>
            <a:r>
              <a:rPr lang="tr-TR" sz="3600" dirty="0"/>
              <a:t> örnekleri</a:t>
            </a:r>
          </a:p>
        </p:txBody>
      </p:sp>
    </p:spTree>
    <p:extLst>
      <p:ext uri="{BB962C8B-B14F-4D97-AF65-F5344CB8AC3E}">
        <p14:creationId xmlns:p14="http://schemas.microsoft.com/office/powerpoint/2010/main" val="116452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425B78D-F97F-5946-BA61-67FF3CA26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Markalaşmada Halkla İlişkiler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38ABB79-07FA-2640-8569-44CB77872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Kurumsal liderlik</a:t>
            </a:r>
          </a:p>
          <a:p>
            <a:r>
              <a:rPr lang="tr-TR" dirty="0"/>
              <a:t>Paydaşlarla ilişkiler</a:t>
            </a:r>
          </a:p>
          <a:p>
            <a:r>
              <a:rPr lang="tr-TR" dirty="0"/>
              <a:t>Performans ve itibar</a:t>
            </a:r>
          </a:p>
          <a:p>
            <a:r>
              <a:rPr lang="tr-TR" dirty="0"/>
              <a:t>Değerler</a:t>
            </a:r>
          </a:p>
          <a:p>
            <a:r>
              <a:rPr lang="tr-TR" dirty="0"/>
              <a:t>Kurumsal sorumluluk</a:t>
            </a:r>
          </a:p>
          <a:p>
            <a:r>
              <a:rPr lang="tr-TR" dirty="0"/>
              <a:t>Güven</a:t>
            </a:r>
          </a:p>
        </p:txBody>
      </p:sp>
    </p:spTree>
    <p:extLst>
      <p:ext uri="{BB962C8B-B14F-4D97-AF65-F5344CB8AC3E}">
        <p14:creationId xmlns:p14="http://schemas.microsoft.com/office/powerpoint/2010/main" val="3227411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39F2C5B-E72B-2446-958D-8C85F68F1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Kişi ve Marka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FE7A23-D63D-FC49-949A-BECEC8EE9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Kişisel markalar</a:t>
            </a:r>
          </a:p>
          <a:p>
            <a:r>
              <a:rPr lang="tr-TR" dirty="0"/>
              <a:t>Kişilik markaları</a:t>
            </a:r>
          </a:p>
          <a:p>
            <a:r>
              <a:rPr lang="tr-TR" dirty="0"/>
              <a:t>Marka kişilikleri </a:t>
            </a:r>
          </a:p>
        </p:txBody>
      </p:sp>
    </p:spTree>
    <p:extLst>
      <p:ext uri="{BB962C8B-B14F-4D97-AF65-F5344CB8AC3E}">
        <p14:creationId xmlns:p14="http://schemas.microsoft.com/office/powerpoint/2010/main" val="3209358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6A5E1BA-EB4E-3346-A06E-1E6C0B9BF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Marka Sadakati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E62C11-D165-9F48-949F-5E8EA43F7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Bir markadan memnun kalanların aynı markayı tekrar satın alma niyetinin duygusal bir bağlantıya dönüşmesi.</a:t>
            </a:r>
          </a:p>
        </p:txBody>
      </p:sp>
    </p:spTree>
    <p:extLst>
      <p:ext uri="{BB962C8B-B14F-4D97-AF65-F5344CB8AC3E}">
        <p14:creationId xmlns:p14="http://schemas.microsoft.com/office/powerpoint/2010/main" val="1127801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6A5E1BA-EB4E-3346-A06E-1E6C0B9BF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Marka Sadakati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E62C11-D165-9F48-949F-5E8EA43F7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Marka sadakati kuşaklararasında farklılık göstermektedir. Araştırmalar X,Y ve Z kuşağının markadan beklentilerinin ve marka sadakatlerinin aynı olmadığını göstermektedir.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466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6A5E1BA-EB4E-3346-A06E-1E6C0B9BF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Sınıf Tartışması</a:t>
            </a: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E62C11-D165-9F48-949F-5E8EA43F7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Marka Sadakati nasıl sağlanır? 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Örnekler Üzerinden Tartışma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3220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0A73B4B-A7F8-124A-84D0-A3B873373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Kaynakça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138D87-A83D-5B41-BFA3-8834C719F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err="1"/>
              <a:t>Aaker</a:t>
            </a:r>
            <a:r>
              <a:rPr lang="tr-TR" dirty="0"/>
              <a:t>, A. D. (1996). </a:t>
            </a:r>
            <a:r>
              <a:rPr lang="tr-TR" dirty="0" err="1"/>
              <a:t>Building</a:t>
            </a:r>
            <a:r>
              <a:rPr lang="tr-TR" dirty="0"/>
              <a:t> </a:t>
            </a:r>
            <a:r>
              <a:rPr lang="tr-TR" dirty="0" err="1"/>
              <a:t>Strong</a:t>
            </a:r>
            <a:r>
              <a:rPr lang="tr-TR" dirty="0"/>
              <a:t> </a:t>
            </a:r>
            <a:r>
              <a:rPr lang="tr-TR" dirty="0" err="1"/>
              <a:t>Brands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Free</a:t>
            </a:r>
            <a:r>
              <a:rPr lang="tr-TR" dirty="0"/>
              <a:t> </a:t>
            </a:r>
            <a:r>
              <a:rPr lang="tr-TR" dirty="0" err="1"/>
              <a:t>Press</a:t>
            </a:r>
            <a:r>
              <a:rPr lang="tr-TR" dirty="0"/>
              <a:t>. </a:t>
            </a:r>
          </a:p>
          <a:p>
            <a:r>
              <a:rPr lang="tr-TR" dirty="0"/>
              <a:t>TURK PATENT, https://www.turkpatent.gov.tr/TURKPATENT/commonContent/MAbout</a:t>
            </a:r>
          </a:p>
          <a:p>
            <a:r>
              <a:rPr lang="tr-TR" dirty="0"/>
              <a:t>Hankinson, G. (2000). </a:t>
            </a:r>
            <a:r>
              <a:rPr lang="tr-TR" dirty="0" err="1"/>
              <a:t>Brand</a:t>
            </a:r>
            <a:r>
              <a:rPr lang="tr-TR" dirty="0"/>
              <a:t> Management. </a:t>
            </a:r>
            <a:r>
              <a:rPr lang="tr-TR" dirty="0" err="1"/>
              <a:t>Keith</a:t>
            </a:r>
            <a:r>
              <a:rPr lang="tr-TR" dirty="0"/>
              <a:t> </a:t>
            </a:r>
            <a:r>
              <a:rPr lang="tr-TR" dirty="0" err="1"/>
              <a:t>Blois</a:t>
            </a:r>
            <a:r>
              <a:rPr lang="tr-TR" dirty="0"/>
              <a:t> (</a:t>
            </a:r>
            <a:r>
              <a:rPr lang="tr-TR" dirty="0" err="1"/>
              <a:t>Ed</a:t>
            </a:r>
            <a:r>
              <a:rPr lang="tr-TR" dirty="0"/>
              <a:t>). </a:t>
            </a:r>
            <a:r>
              <a:rPr lang="tr-TR" dirty="0" err="1"/>
              <a:t>The</a:t>
            </a:r>
            <a:r>
              <a:rPr lang="tr-TR" dirty="0"/>
              <a:t> Oxford </a:t>
            </a:r>
            <a:r>
              <a:rPr lang="tr-TR" dirty="0" err="1"/>
              <a:t>Textbook</a:t>
            </a:r>
            <a:r>
              <a:rPr lang="tr-TR" dirty="0"/>
              <a:t> of Marketing. Oxford </a:t>
            </a:r>
            <a:r>
              <a:rPr lang="tr-TR" dirty="0" err="1"/>
              <a:t>University</a:t>
            </a:r>
            <a:r>
              <a:rPr lang="tr-TR" dirty="0"/>
              <a:t> </a:t>
            </a:r>
            <a:r>
              <a:rPr lang="tr-TR" dirty="0" err="1"/>
              <a:t>Press</a:t>
            </a:r>
            <a:r>
              <a:rPr lang="tr-TR" dirty="0"/>
              <a:t>.</a:t>
            </a:r>
          </a:p>
          <a:p>
            <a:r>
              <a:rPr lang="tr-TR" dirty="0"/>
              <a:t>Beckwith, H. (2010). Görünmeyeni Satmak. Ü. Şensoy (Çev.). Optimist. </a:t>
            </a:r>
          </a:p>
          <a:p>
            <a:r>
              <a:rPr lang="tr-TR" dirty="0"/>
              <a:t>Mazur, L. ve Miles, L. (2009). 12 Pazarlama Ustasından Pazarlama Dersleri. Z. </a:t>
            </a:r>
            <a:r>
              <a:rPr lang="tr-TR" dirty="0" err="1"/>
              <a:t>Kökkaya</a:t>
            </a:r>
            <a:r>
              <a:rPr lang="tr-TR" dirty="0"/>
              <a:t> </a:t>
            </a:r>
            <a:r>
              <a:rPr lang="tr-TR" dirty="0" err="1"/>
              <a:t>Chalar</a:t>
            </a:r>
            <a:r>
              <a:rPr lang="tr-TR" dirty="0"/>
              <a:t> (Çev.). </a:t>
            </a:r>
            <a:r>
              <a:rPr lang="tr-TR" dirty="0" err="1"/>
              <a:t>MediaCat</a:t>
            </a:r>
            <a:r>
              <a:rPr lang="tr-TR" dirty="0"/>
              <a:t>.</a:t>
            </a:r>
          </a:p>
          <a:p>
            <a:r>
              <a:rPr lang="tr-TR" dirty="0" err="1"/>
              <a:t>Kotler</a:t>
            </a:r>
            <a:r>
              <a:rPr lang="tr-TR" dirty="0"/>
              <a:t>, P. (2009). </a:t>
            </a:r>
            <a:r>
              <a:rPr lang="tr-TR" dirty="0" err="1"/>
              <a:t>Kotler</a:t>
            </a:r>
            <a:r>
              <a:rPr lang="tr-TR" dirty="0"/>
              <a:t> ve Pazarlama. A.O. Acar (Çev.). </a:t>
            </a:r>
            <a:r>
              <a:rPr lang="tr-TR" dirty="0" err="1"/>
              <a:t>Lifecycle</a:t>
            </a:r>
            <a:r>
              <a:rPr lang="tr-TR" dirty="0"/>
              <a:t> Yayıncılık. </a:t>
            </a:r>
          </a:p>
          <a:p>
            <a:r>
              <a:rPr lang="tr-TR" dirty="0" err="1"/>
              <a:t>Masterson</a:t>
            </a:r>
            <a:r>
              <a:rPr lang="tr-TR" dirty="0"/>
              <a:t>, R. </a:t>
            </a:r>
            <a:r>
              <a:rPr lang="tr-TR" dirty="0" err="1"/>
              <a:t>Phillips</a:t>
            </a:r>
            <a:r>
              <a:rPr lang="tr-TR" dirty="0"/>
              <a:t>, N. ve </a:t>
            </a:r>
            <a:r>
              <a:rPr lang="tr-TR" dirty="0" err="1"/>
              <a:t>Pickton</a:t>
            </a:r>
            <a:r>
              <a:rPr lang="tr-TR" dirty="0"/>
              <a:t>, D. (2017). Marketing. </a:t>
            </a:r>
            <a:r>
              <a:rPr lang="tr-TR" dirty="0" err="1"/>
              <a:t>Sage</a:t>
            </a:r>
            <a:r>
              <a:rPr lang="tr-TR" dirty="0"/>
              <a:t> </a:t>
            </a:r>
          </a:p>
          <a:p>
            <a:r>
              <a:rPr lang="tr-TR" dirty="0"/>
              <a:t>Trout, J. (2008). Pazarlamanın Sihirli Lambası. H. </a:t>
            </a:r>
            <a:r>
              <a:rPr lang="tr-TR" dirty="0" err="1"/>
              <a:t>Tunçel</a:t>
            </a:r>
            <a:r>
              <a:rPr lang="tr-TR" dirty="0"/>
              <a:t> (Çev.). </a:t>
            </a:r>
            <a:r>
              <a:rPr lang="tr-TR" dirty="0" err="1"/>
              <a:t>MediaCat</a:t>
            </a:r>
            <a:r>
              <a:rPr lang="tr-TR" dirty="0"/>
              <a:t>.</a:t>
            </a:r>
          </a:p>
          <a:p>
            <a:r>
              <a:rPr lang="tr-TR" dirty="0" err="1"/>
              <a:t>Gibbons</a:t>
            </a:r>
            <a:r>
              <a:rPr lang="tr-TR" dirty="0"/>
              <a:t>, G. (2014). Markaların Toplumsal Değeri. Rita </a:t>
            </a:r>
            <a:r>
              <a:rPr lang="tr-TR" dirty="0" err="1"/>
              <a:t>Clifton</a:t>
            </a:r>
            <a:r>
              <a:rPr lang="tr-TR" dirty="0"/>
              <a:t> (Ed.). Markalar ve Markalaşma. M. </a:t>
            </a:r>
            <a:r>
              <a:rPr lang="tr-TR" dirty="0" err="1"/>
              <a:t>Çiyan</a:t>
            </a:r>
            <a:r>
              <a:rPr lang="tr-TR" dirty="0"/>
              <a:t> </a:t>
            </a:r>
            <a:r>
              <a:rPr lang="tr-TR" dirty="0" err="1"/>
              <a:t>Şenerdi</a:t>
            </a:r>
            <a:r>
              <a:rPr lang="tr-TR" dirty="0"/>
              <a:t> (Çev.). Türkiye İş Bankası Kültür Yayınları (s. 61-84).</a:t>
            </a:r>
          </a:p>
          <a:p>
            <a:r>
              <a:rPr lang="tr-TR" dirty="0" err="1"/>
              <a:t>Frampton</a:t>
            </a:r>
            <a:r>
              <a:rPr lang="tr-TR" dirty="0"/>
              <a:t>, J. (2014). Markaları Büyük Yapan Nedir? Rita </a:t>
            </a:r>
            <a:r>
              <a:rPr lang="tr-TR" dirty="0" err="1"/>
              <a:t>Clifton</a:t>
            </a:r>
            <a:r>
              <a:rPr lang="tr-TR" dirty="0"/>
              <a:t> (Ed.). Markalar ve Markalaşma. M. </a:t>
            </a:r>
            <a:r>
              <a:rPr lang="tr-TR" dirty="0" err="1"/>
              <a:t>Çiyan</a:t>
            </a:r>
            <a:r>
              <a:rPr lang="tr-TR" dirty="0"/>
              <a:t> </a:t>
            </a:r>
            <a:r>
              <a:rPr lang="tr-TR" dirty="0" err="1"/>
              <a:t>Şenerdi</a:t>
            </a:r>
            <a:r>
              <a:rPr lang="tr-TR" dirty="0"/>
              <a:t> (Çev.). Türkiye İş Bankası Kültür Yayınları (s. 85-98).</a:t>
            </a:r>
          </a:p>
          <a:p>
            <a:r>
              <a:rPr lang="tr-TR" dirty="0"/>
              <a:t>Sülün, S. (2019). Markaların Hikayesi Neden Önemlidir? Harvard Business </a:t>
            </a:r>
            <a:r>
              <a:rPr lang="tr-TR" dirty="0" err="1"/>
              <a:t>Review</a:t>
            </a:r>
            <a:r>
              <a:rPr lang="tr-TR" dirty="0"/>
              <a:t> Türkiye, 6 Şubat 2019, https://</a:t>
            </a:r>
            <a:r>
              <a:rPr lang="tr-TR" dirty="0" err="1"/>
              <a:t>hbrturkiye.com</a:t>
            </a:r>
            <a:r>
              <a:rPr lang="tr-TR" dirty="0"/>
              <a:t>/</a:t>
            </a:r>
            <a:r>
              <a:rPr lang="tr-TR" dirty="0" err="1"/>
              <a:t>blog</a:t>
            </a:r>
            <a:r>
              <a:rPr lang="tr-TR" dirty="0"/>
              <a:t>/</a:t>
            </a:r>
            <a:r>
              <a:rPr lang="tr-TR" dirty="0" err="1"/>
              <a:t>markanin</a:t>
            </a:r>
            <a:r>
              <a:rPr lang="tr-TR" dirty="0"/>
              <a:t>-hikayesi-neden-</a:t>
            </a:r>
            <a:r>
              <a:rPr lang="tr-TR" dirty="0" err="1"/>
              <a:t>onemlidir</a:t>
            </a:r>
            <a:endParaRPr lang="tr-TR" dirty="0"/>
          </a:p>
          <a:p>
            <a:r>
              <a:rPr lang="tr-TR" dirty="0"/>
              <a:t>Mark M. ve </a:t>
            </a:r>
            <a:r>
              <a:rPr lang="tr-TR" dirty="0" err="1"/>
              <a:t>Pearson</a:t>
            </a:r>
            <a:r>
              <a:rPr lang="tr-TR" dirty="0"/>
              <a:t>, C. S. (2001). </a:t>
            </a:r>
            <a:r>
              <a:rPr lang="tr-TR" i="1" dirty="0" err="1"/>
              <a:t>Hero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outlaw</a:t>
            </a:r>
            <a:r>
              <a:rPr lang="tr-TR" i="1" dirty="0"/>
              <a:t>: </a:t>
            </a:r>
            <a:r>
              <a:rPr lang="tr-TR" i="1" dirty="0" err="1"/>
              <a:t>Building</a:t>
            </a:r>
            <a:r>
              <a:rPr lang="tr-TR" i="1" dirty="0"/>
              <a:t> </a:t>
            </a:r>
            <a:r>
              <a:rPr lang="tr-TR" i="1" dirty="0" err="1"/>
              <a:t>extraordinary</a:t>
            </a:r>
            <a:r>
              <a:rPr lang="tr-TR" i="1" dirty="0"/>
              <a:t> </a:t>
            </a:r>
            <a:r>
              <a:rPr lang="tr-TR" i="1" dirty="0" err="1"/>
              <a:t>brands</a:t>
            </a:r>
            <a:r>
              <a:rPr lang="tr-TR" i="1" dirty="0"/>
              <a:t>  </a:t>
            </a:r>
            <a:r>
              <a:rPr lang="tr-TR" i="1" dirty="0" err="1"/>
              <a:t>through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power</a:t>
            </a:r>
            <a:r>
              <a:rPr lang="tr-TR" i="1" dirty="0"/>
              <a:t> of </a:t>
            </a:r>
            <a:r>
              <a:rPr lang="tr-TR" i="1" dirty="0" err="1"/>
              <a:t>archetypes</a:t>
            </a:r>
            <a:r>
              <a:rPr lang="tr-TR" dirty="0"/>
              <a:t>. New York, NY: </a:t>
            </a:r>
            <a:r>
              <a:rPr lang="tr-TR" dirty="0" err="1"/>
              <a:t>McGraw-Hill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1485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67EC30F-8889-304C-B860-91E24AF20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38C664-95BF-1B4F-A029-99692E094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tr-TR" dirty="0" err="1"/>
              <a:t>Ellwood</a:t>
            </a:r>
            <a:r>
              <a:rPr lang="tr-TR" dirty="0"/>
              <a:t>, I. (2014). Marka Stratejisi. Rita </a:t>
            </a:r>
            <a:r>
              <a:rPr lang="tr-TR" dirty="0" err="1"/>
              <a:t>Clifton</a:t>
            </a:r>
            <a:r>
              <a:rPr lang="tr-TR" dirty="0"/>
              <a:t> (Ed.). Markalar ve Markalaşma. M. </a:t>
            </a:r>
            <a:r>
              <a:rPr lang="tr-TR" dirty="0" err="1"/>
              <a:t>Çiyan</a:t>
            </a:r>
            <a:r>
              <a:rPr lang="tr-TR" dirty="0"/>
              <a:t> </a:t>
            </a:r>
            <a:r>
              <a:rPr lang="tr-TR" dirty="0" err="1"/>
              <a:t>Şenerdi</a:t>
            </a:r>
            <a:r>
              <a:rPr lang="tr-TR" dirty="0"/>
              <a:t> (Çev.). Türkiye İş Bankası Kültür Yayınları. (s. 101-132).</a:t>
            </a:r>
          </a:p>
          <a:p>
            <a:r>
              <a:rPr lang="tr-TR" dirty="0"/>
              <a:t>Smith, S. (2014). Marka Deneyimi. Rita </a:t>
            </a:r>
            <a:r>
              <a:rPr lang="tr-TR" dirty="0" err="1"/>
              <a:t>Clifton</a:t>
            </a:r>
            <a:r>
              <a:rPr lang="tr-TR" dirty="0"/>
              <a:t> (Ed.). Markalar ve Markalaşma. M. </a:t>
            </a:r>
            <a:r>
              <a:rPr lang="tr-TR" dirty="0" err="1"/>
              <a:t>Çiyan</a:t>
            </a:r>
            <a:r>
              <a:rPr lang="tr-TR" dirty="0"/>
              <a:t> </a:t>
            </a:r>
            <a:r>
              <a:rPr lang="tr-TR" dirty="0" err="1"/>
              <a:t>Şenerdi</a:t>
            </a:r>
            <a:r>
              <a:rPr lang="tr-TR" dirty="0"/>
              <a:t> (Çev.). Türkiye İş Bankası Kültür Yayınları. (s. 133-152).</a:t>
            </a:r>
          </a:p>
          <a:p>
            <a:r>
              <a:rPr lang="tr-TR" dirty="0"/>
              <a:t>Feldwick, P. (2014). Marka İletişimleri. Rita </a:t>
            </a:r>
            <a:r>
              <a:rPr lang="tr-TR" dirty="0" err="1"/>
              <a:t>Clifton</a:t>
            </a:r>
            <a:r>
              <a:rPr lang="tr-TR" dirty="0"/>
              <a:t> (Ed.). Markalar ve Markalaşma. M. </a:t>
            </a:r>
            <a:r>
              <a:rPr lang="tr-TR" dirty="0" err="1"/>
              <a:t>Çiyan</a:t>
            </a:r>
            <a:r>
              <a:rPr lang="tr-TR" dirty="0"/>
              <a:t> </a:t>
            </a:r>
            <a:r>
              <a:rPr lang="tr-TR" dirty="0" err="1"/>
              <a:t>Şenerdi</a:t>
            </a:r>
            <a:r>
              <a:rPr lang="tr-TR" dirty="0"/>
              <a:t> (Çev.). Türkiye İş Bankası Kültür Yayınları. (s. 173-212).</a:t>
            </a:r>
          </a:p>
          <a:p>
            <a:r>
              <a:rPr lang="tr-TR" dirty="0" err="1"/>
              <a:t>Clifton</a:t>
            </a:r>
            <a:r>
              <a:rPr lang="tr-TR" dirty="0"/>
              <a:t>, R. (2014). Markaların Geleceği. Rita </a:t>
            </a:r>
            <a:r>
              <a:rPr lang="tr-TR" dirty="0" err="1"/>
              <a:t>Clifton</a:t>
            </a:r>
            <a:r>
              <a:rPr lang="tr-TR" dirty="0"/>
              <a:t> (Ed.). Markalar ve Markalaşma. M. </a:t>
            </a:r>
            <a:r>
              <a:rPr lang="tr-TR" dirty="0" err="1"/>
              <a:t>Çiyan</a:t>
            </a:r>
            <a:r>
              <a:rPr lang="tr-TR" dirty="0"/>
              <a:t> </a:t>
            </a:r>
            <a:r>
              <a:rPr lang="tr-TR" dirty="0" err="1"/>
              <a:t>Şenerdi</a:t>
            </a:r>
            <a:r>
              <a:rPr lang="tr-TR" dirty="0"/>
              <a:t> (Çev.). Türkiye İş Bankası Kültür Yayınları. (s. 349-370). </a:t>
            </a:r>
          </a:p>
          <a:p>
            <a:r>
              <a:rPr lang="tr-TR" dirty="0"/>
              <a:t>Batı, U. (2017). </a:t>
            </a:r>
            <a:r>
              <a:rPr lang="tr-TR" dirty="0" err="1"/>
              <a:t>Markethink</a:t>
            </a:r>
            <a:r>
              <a:rPr lang="tr-TR" dirty="0"/>
              <a:t> Ya da </a:t>
            </a:r>
            <a:r>
              <a:rPr lang="tr-TR" dirty="0" err="1"/>
              <a:t>Farkethink</a:t>
            </a:r>
            <a:r>
              <a:rPr lang="tr-TR" dirty="0"/>
              <a:t>: Deneyimsel Pazarlama ve Duyusal Markalama. Kitap Kulübü.</a:t>
            </a:r>
          </a:p>
          <a:p>
            <a:r>
              <a:rPr lang="tr-TR" dirty="0"/>
              <a:t>Babür Tosun, N. (2014). Marka Yönetimi. Beta Basım. </a:t>
            </a:r>
          </a:p>
          <a:p>
            <a:r>
              <a:rPr lang="tr-TR" dirty="0"/>
              <a:t>Ay, C. ve Yakın, V. (2017). Reklamlarla Marka </a:t>
            </a:r>
            <a:r>
              <a:rPr lang="tr-TR" dirty="0" err="1"/>
              <a:t>Kişiliği</a:t>
            </a:r>
            <a:r>
              <a:rPr lang="tr-TR" dirty="0"/>
              <a:t> </a:t>
            </a:r>
            <a:r>
              <a:rPr lang="tr-TR" dirty="0" err="1"/>
              <a:t>Geliştirmek</a:t>
            </a:r>
            <a:r>
              <a:rPr lang="tr-TR" dirty="0"/>
              <a:t>: Arketipler </a:t>
            </a:r>
            <a:r>
              <a:rPr lang="tr-TR" dirty="0" err="1"/>
              <a:t>Tüketicileri</a:t>
            </a:r>
            <a:r>
              <a:rPr lang="tr-TR" dirty="0"/>
              <a:t> Yakalayabiliyor Mu? </a:t>
            </a:r>
            <a:r>
              <a:rPr lang="tr-TR" dirty="0" err="1"/>
              <a:t>İstanbul</a:t>
            </a:r>
            <a:r>
              <a:rPr lang="tr-TR" dirty="0"/>
              <a:t> </a:t>
            </a:r>
            <a:r>
              <a:rPr lang="tr-TR" dirty="0" err="1"/>
              <a:t>Üniversitesi</a:t>
            </a:r>
            <a:r>
              <a:rPr lang="tr-TR" dirty="0"/>
              <a:t> </a:t>
            </a:r>
            <a:r>
              <a:rPr lang="tr-TR" dirty="0" err="1"/>
              <a:t>İşletme</a:t>
            </a:r>
            <a:r>
              <a:rPr lang="tr-TR" dirty="0"/>
              <a:t> </a:t>
            </a:r>
            <a:r>
              <a:rPr lang="tr-TR" dirty="0" err="1"/>
              <a:t>Fakültesi</a:t>
            </a:r>
            <a:r>
              <a:rPr lang="tr-TR" dirty="0"/>
              <a:t> Dergisi, </a:t>
            </a:r>
            <a:r>
              <a:rPr lang="tr-TR" dirty="0" err="1"/>
              <a:t>Vol</a:t>
            </a:r>
            <a:r>
              <a:rPr lang="tr-TR" dirty="0"/>
              <a:t>/Cilt: 46, No/Sayı:2, </a:t>
            </a:r>
            <a:r>
              <a:rPr lang="tr-TR" dirty="0" err="1"/>
              <a:t>November</a:t>
            </a:r>
            <a:r>
              <a:rPr lang="tr-TR" dirty="0"/>
              <a:t>/Kasım 2017, 161-178.</a:t>
            </a:r>
          </a:p>
          <a:p>
            <a:r>
              <a:rPr lang="tr-TR" dirty="0" err="1"/>
              <a:t>Denençli</a:t>
            </a:r>
            <a:r>
              <a:rPr lang="tr-TR" dirty="0"/>
              <a:t>, S. ve Babür Tosun, N. (2010). Kategori Genişlemesinin Marka Sadakatindeki Rolünün İncelenmesi, </a:t>
            </a:r>
            <a:r>
              <a:rPr lang="tr-TR" dirty="0" err="1"/>
              <a:t>iletişim:araştırmaları</a:t>
            </a:r>
            <a:r>
              <a:rPr lang="tr-TR" dirty="0"/>
              <a:t> Dergisi 8(1), 9-37.</a:t>
            </a:r>
          </a:p>
          <a:p>
            <a:r>
              <a:rPr lang="tr-TR" dirty="0"/>
              <a:t>Kurultay, B. A. (2017). Arketipler: Markaların Yeni Anlam Yaratıcıları, Global Media </a:t>
            </a:r>
            <a:r>
              <a:rPr lang="tr-TR" dirty="0" err="1"/>
              <a:t>Journal</a:t>
            </a:r>
            <a:r>
              <a:rPr lang="tr-TR" dirty="0"/>
              <a:t> TR Edition, 7(14) Bahar/Spring 2017,  35-370.</a:t>
            </a:r>
          </a:p>
          <a:p>
            <a:r>
              <a:rPr lang="tr-TR" dirty="0" err="1"/>
              <a:t>Lindstrom</a:t>
            </a:r>
            <a:r>
              <a:rPr lang="tr-TR" dirty="0"/>
              <a:t>, M. (2006). Duyular ve Markalar. Ü. Şensoy (Çev.). Optimist Yayınları</a:t>
            </a:r>
          </a:p>
          <a:p>
            <a:r>
              <a:rPr lang="tr-TR" dirty="0" err="1"/>
              <a:t>Blackett</a:t>
            </a:r>
            <a:r>
              <a:rPr lang="tr-TR" dirty="0"/>
              <a:t>, T. (2014). Marka Nedir? Rita </a:t>
            </a:r>
            <a:r>
              <a:rPr lang="tr-TR" dirty="0" err="1"/>
              <a:t>Clifton</a:t>
            </a:r>
            <a:r>
              <a:rPr lang="tr-TR" dirty="0"/>
              <a:t> (Ed.). Markalar ve Markalaşma. M. </a:t>
            </a:r>
            <a:r>
              <a:rPr lang="tr-TR" dirty="0" err="1"/>
              <a:t>Çiyan</a:t>
            </a:r>
            <a:r>
              <a:rPr lang="tr-TR" dirty="0"/>
              <a:t> </a:t>
            </a:r>
            <a:r>
              <a:rPr lang="tr-TR" dirty="0" err="1"/>
              <a:t>Şenerdi</a:t>
            </a:r>
            <a:r>
              <a:rPr lang="tr-TR" dirty="0"/>
              <a:t> (Çev.). Türkiye İş Bankası Kültür Yayınları. (s. 19-36).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0451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2091</TotalTime>
  <Words>713</Words>
  <Application>Microsoft Office PowerPoint</Application>
  <PresentationFormat>Geniş ekran</PresentationFormat>
  <Paragraphs>56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Örnek İncelemeler</vt:lpstr>
      <vt:lpstr>Markalaşmada Halkla İlişkiler</vt:lpstr>
      <vt:lpstr>Kişi ve Marka</vt:lpstr>
      <vt:lpstr>Marka Sadakati</vt:lpstr>
      <vt:lpstr>Marka Sadakati</vt:lpstr>
      <vt:lpstr>Sınıf Tartışması</vt:lpstr>
      <vt:lpstr>Kaynakça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ilaum</cp:lastModifiedBy>
  <cp:revision>94</cp:revision>
  <dcterms:created xsi:type="dcterms:W3CDTF">2020-07-05T09:05:55Z</dcterms:created>
  <dcterms:modified xsi:type="dcterms:W3CDTF">2020-07-10T10:00:15Z</dcterms:modified>
</cp:coreProperties>
</file>