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65" r:id="rId4"/>
    <p:sldId id="266" r:id="rId5"/>
    <p:sldId id="267" r:id="rId6"/>
    <p:sldId id="268" r:id="rId7"/>
    <p:sldId id="269" r:id="rId8"/>
    <p:sldId id="261" r:id="rId9"/>
    <p:sldId id="274" r:id="rId10"/>
    <p:sldId id="270" r:id="rId11"/>
    <p:sldId id="271" r:id="rId12"/>
    <p:sldId id="272" r:id="rId13"/>
    <p:sldId id="273" r:id="rId14"/>
    <p:sldId id="262" r:id="rId15"/>
    <p:sldId id="276" r:id="rId16"/>
    <p:sldId id="277" r:id="rId17"/>
    <p:sldId id="278" r:id="rId18"/>
    <p:sldId id="263" r:id="rId19"/>
    <p:sldId id="279" r:id="rId20"/>
    <p:sldId id="264" r:id="rId21"/>
    <p:sldId id="280" r:id="rId22"/>
    <p:sldId id="257" r:id="rId23"/>
    <p:sldId id="281" r:id="rId24"/>
    <p:sldId id="282" r:id="rId25"/>
    <p:sldId id="283" r:id="rId26"/>
    <p:sldId id="284" r:id="rId27"/>
    <p:sldId id="258" r:id="rId28"/>
    <p:sldId id="285" r:id="rId29"/>
    <p:sldId id="259" r:id="rId30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65" d="100"/>
          <a:sy n="65" d="100"/>
        </p:scale>
        <p:origin x="90" y="6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AAA4F-900D-4DC5-8DE2-0B153B3F8734}" type="datetimeFigureOut">
              <a:rPr lang="tr-TR" smtClean="0"/>
              <a:t>6.03.2018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C1C546-D653-48C3-BFCC-6AE4380697D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438607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AAA4F-900D-4DC5-8DE2-0B153B3F8734}" type="datetimeFigureOut">
              <a:rPr lang="tr-TR" smtClean="0"/>
              <a:t>6.03.2018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C1C546-D653-48C3-BFCC-6AE4380697D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537082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AAA4F-900D-4DC5-8DE2-0B153B3F8734}" type="datetimeFigureOut">
              <a:rPr lang="tr-TR" smtClean="0"/>
              <a:t>6.03.2018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C1C546-D653-48C3-BFCC-6AE4380697D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481545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AAA4F-900D-4DC5-8DE2-0B153B3F8734}" type="datetimeFigureOut">
              <a:rPr lang="tr-TR" smtClean="0"/>
              <a:t>6.03.2018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C1C546-D653-48C3-BFCC-6AE4380697D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885534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AAA4F-900D-4DC5-8DE2-0B153B3F8734}" type="datetimeFigureOut">
              <a:rPr lang="tr-TR" smtClean="0"/>
              <a:t>6.03.2018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C1C546-D653-48C3-BFCC-6AE4380697D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051489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AAA4F-900D-4DC5-8DE2-0B153B3F8734}" type="datetimeFigureOut">
              <a:rPr lang="tr-TR" smtClean="0"/>
              <a:t>6.03.2018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C1C546-D653-48C3-BFCC-6AE4380697D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006175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AAA4F-900D-4DC5-8DE2-0B153B3F8734}" type="datetimeFigureOut">
              <a:rPr lang="tr-TR" smtClean="0"/>
              <a:t>6.03.2018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C1C546-D653-48C3-BFCC-6AE4380697D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785915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AAA4F-900D-4DC5-8DE2-0B153B3F8734}" type="datetimeFigureOut">
              <a:rPr lang="tr-TR" smtClean="0"/>
              <a:t>6.03.2018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C1C546-D653-48C3-BFCC-6AE4380697D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505660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AAA4F-900D-4DC5-8DE2-0B153B3F8734}" type="datetimeFigureOut">
              <a:rPr lang="tr-TR" smtClean="0"/>
              <a:t>6.03.2018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C1C546-D653-48C3-BFCC-6AE4380697D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148325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AAA4F-900D-4DC5-8DE2-0B153B3F8734}" type="datetimeFigureOut">
              <a:rPr lang="tr-TR" smtClean="0"/>
              <a:t>6.03.2018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C1C546-D653-48C3-BFCC-6AE4380697D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72606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AAA4F-900D-4DC5-8DE2-0B153B3F8734}" type="datetimeFigureOut">
              <a:rPr lang="tr-TR" smtClean="0"/>
              <a:t>6.03.2018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C1C546-D653-48C3-BFCC-6AE4380697D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000056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2AAA4F-900D-4DC5-8DE2-0B153B3F8734}" type="datetimeFigureOut">
              <a:rPr lang="tr-TR" smtClean="0"/>
              <a:t>6.03.2018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C1C546-D653-48C3-BFCC-6AE4380697D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697266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Week-6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err="1" smtClean="0"/>
              <a:t>Other</a:t>
            </a:r>
            <a:r>
              <a:rPr lang="tr-TR" dirty="0" smtClean="0"/>
              <a:t> </a:t>
            </a:r>
            <a:r>
              <a:rPr lang="tr-TR" dirty="0" err="1" smtClean="0"/>
              <a:t>antibiotics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4149588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First </a:t>
            </a:r>
            <a:r>
              <a:rPr lang="tr-TR" dirty="0" err="1" smtClean="0"/>
              <a:t>generation</a:t>
            </a:r>
            <a:r>
              <a:rPr lang="tr-TR" dirty="0" smtClean="0"/>
              <a:t>- </a:t>
            </a:r>
            <a:r>
              <a:rPr lang="tr-TR" dirty="0" err="1" smtClean="0"/>
              <a:t>mainly</a:t>
            </a:r>
            <a:r>
              <a:rPr lang="tr-TR" dirty="0" smtClean="0"/>
              <a:t> </a:t>
            </a:r>
            <a:r>
              <a:rPr lang="tr-TR" dirty="0" err="1" smtClean="0"/>
              <a:t>Urinary</a:t>
            </a:r>
            <a:r>
              <a:rPr lang="tr-TR" dirty="0" smtClean="0"/>
              <a:t> </a:t>
            </a:r>
            <a:r>
              <a:rPr lang="tr-TR" dirty="0" err="1" smtClean="0"/>
              <a:t>tract</a:t>
            </a:r>
            <a:r>
              <a:rPr lang="tr-TR" dirty="0" smtClean="0"/>
              <a:t> </a:t>
            </a:r>
            <a:r>
              <a:rPr lang="tr-TR" dirty="0" err="1" smtClean="0"/>
              <a:t>infections</a:t>
            </a:r>
            <a:endParaRPr lang="tr-TR" dirty="0"/>
          </a:p>
          <a:p>
            <a:r>
              <a:rPr lang="tr-TR" dirty="0" err="1"/>
              <a:t>nalidixic</a:t>
            </a:r>
            <a:r>
              <a:rPr lang="tr-TR" dirty="0"/>
              <a:t> </a:t>
            </a:r>
            <a:r>
              <a:rPr lang="tr-TR" dirty="0" err="1"/>
              <a:t>acid</a:t>
            </a:r>
            <a:endParaRPr lang="tr-TR" dirty="0"/>
          </a:p>
          <a:p>
            <a:r>
              <a:rPr lang="tr-TR" dirty="0" err="1"/>
              <a:t>cinoxacin</a:t>
            </a:r>
            <a:endParaRPr lang="tr-TR" dirty="0"/>
          </a:p>
          <a:p>
            <a:r>
              <a:rPr lang="tr-TR" dirty="0" err="1"/>
              <a:t>enoxacin</a:t>
            </a:r>
            <a:endParaRPr lang="tr-TR" dirty="0"/>
          </a:p>
          <a:p>
            <a:r>
              <a:rPr lang="tr-TR" dirty="0" err="1"/>
              <a:t>norfloxacin</a:t>
            </a:r>
            <a:endParaRPr lang="tr-TR" dirty="0"/>
          </a:p>
          <a:p>
            <a:r>
              <a:rPr lang="tr-TR" dirty="0" err="1"/>
              <a:t>activity</a:t>
            </a:r>
            <a:r>
              <a:rPr lang="tr-TR" dirty="0"/>
              <a:t> </a:t>
            </a:r>
            <a:r>
              <a:rPr lang="tr-TR" dirty="0" err="1"/>
              <a:t>against</a:t>
            </a:r>
            <a:r>
              <a:rPr lang="tr-TR" dirty="0"/>
              <a:t> </a:t>
            </a:r>
            <a:r>
              <a:rPr lang="tr-TR" dirty="0" err="1" smtClean="0"/>
              <a:t>common</a:t>
            </a:r>
            <a:r>
              <a:rPr lang="tr-TR" dirty="0" smtClean="0"/>
              <a:t> </a:t>
            </a:r>
            <a:r>
              <a:rPr lang="tr-TR" dirty="0" err="1" smtClean="0"/>
              <a:t>Enterobacteriaceae</a:t>
            </a:r>
            <a:r>
              <a:rPr lang="tr-TR" dirty="0"/>
              <a:t>, </a:t>
            </a:r>
            <a:endParaRPr lang="tr-TR" dirty="0" smtClean="0"/>
          </a:p>
          <a:p>
            <a:r>
              <a:rPr lang="tr-TR" dirty="0" err="1" smtClean="0"/>
              <a:t>short</a:t>
            </a:r>
            <a:r>
              <a:rPr lang="tr-TR" dirty="0" smtClean="0"/>
              <a:t> serum </a:t>
            </a:r>
            <a:r>
              <a:rPr lang="tr-TR" dirty="0" err="1" smtClean="0"/>
              <a:t>half-lives</a:t>
            </a:r>
            <a:r>
              <a:rPr lang="tr-TR" dirty="0"/>
              <a:t>, </a:t>
            </a:r>
            <a:r>
              <a:rPr lang="tr-TR" dirty="0" err="1"/>
              <a:t>renal</a:t>
            </a:r>
            <a:r>
              <a:rPr lang="tr-TR" dirty="0"/>
              <a:t> </a:t>
            </a:r>
            <a:r>
              <a:rPr lang="tr-TR" dirty="0" err="1"/>
              <a:t>elimination</a:t>
            </a:r>
            <a:endParaRPr lang="tr-TR" dirty="0"/>
          </a:p>
          <a:p>
            <a:endParaRPr lang="tr-TR" dirty="0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34375" y="1690688"/>
            <a:ext cx="3019425" cy="14954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025690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dirty="0"/>
              <a:t>Gram-</a:t>
            </a:r>
            <a:r>
              <a:rPr lang="tr-TR" dirty="0" err="1"/>
              <a:t>negative</a:t>
            </a:r>
            <a:r>
              <a:rPr lang="tr-TR" dirty="0"/>
              <a:t> </a:t>
            </a:r>
            <a:r>
              <a:rPr lang="tr-TR" dirty="0" err="1"/>
              <a:t>systemic</a:t>
            </a:r>
            <a:r>
              <a:rPr lang="tr-TR" dirty="0"/>
              <a:t> </a:t>
            </a:r>
            <a:r>
              <a:rPr lang="tr-TR" dirty="0" err="1" smtClean="0"/>
              <a:t>agents</a:t>
            </a:r>
            <a:endParaRPr lang="tr-TR" dirty="0"/>
          </a:p>
          <a:p>
            <a:r>
              <a:rPr lang="tr-TR" dirty="0" err="1"/>
              <a:t>ciprofloxacin</a:t>
            </a:r>
            <a:endParaRPr lang="tr-TR" dirty="0"/>
          </a:p>
          <a:p>
            <a:r>
              <a:rPr lang="tr-TR" dirty="0" err="1"/>
              <a:t>ofloxacin</a:t>
            </a:r>
            <a:endParaRPr lang="tr-TR" dirty="0"/>
          </a:p>
          <a:p>
            <a:r>
              <a:rPr lang="tr-TR" dirty="0" err="1"/>
              <a:t>levofloxacin</a:t>
            </a:r>
            <a:endParaRPr lang="tr-TR" dirty="0"/>
          </a:p>
          <a:p>
            <a:r>
              <a:rPr lang="tr-TR" dirty="0" err="1" smtClean="0"/>
              <a:t>longer</a:t>
            </a:r>
            <a:r>
              <a:rPr lang="tr-TR" dirty="0" smtClean="0"/>
              <a:t> </a:t>
            </a:r>
            <a:r>
              <a:rPr lang="tr-TR" dirty="0"/>
              <a:t>serum </a:t>
            </a:r>
            <a:r>
              <a:rPr lang="tr-TR" dirty="0" err="1" smtClean="0"/>
              <a:t>half-lives</a:t>
            </a:r>
            <a:r>
              <a:rPr lang="tr-TR" dirty="0" smtClean="0"/>
              <a:t>, </a:t>
            </a:r>
            <a:r>
              <a:rPr lang="tr-TR" dirty="0" err="1" smtClean="0"/>
              <a:t>widely</a:t>
            </a:r>
            <a:r>
              <a:rPr lang="tr-TR" dirty="0" smtClean="0"/>
              <a:t> </a:t>
            </a:r>
            <a:r>
              <a:rPr lang="tr-TR" dirty="0" err="1"/>
              <a:t>used</a:t>
            </a:r>
            <a:r>
              <a:rPr lang="tr-TR" dirty="0"/>
              <a:t> </a:t>
            </a:r>
            <a:r>
              <a:rPr lang="tr-TR" dirty="0" err="1" smtClean="0"/>
              <a:t>against</a:t>
            </a:r>
            <a:r>
              <a:rPr lang="tr-TR" dirty="0" smtClean="0"/>
              <a:t> </a:t>
            </a:r>
            <a:r>
              <a:rPr lang="tr-TR" dirty="0" err="1" smtClean="0"/>
              <a:t>tissue-based</a:t>
            </a:r>
            <a:r>
              <a:rPr lang="tr-TR" dirty="0" smtClean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 smtClean="0"/>
              <a:t>urinary</a:t>
            </a:r>
            <a:r>
              <a:rPr lang="tr-TR" dirty="0" smtClean="0"/>
              <a:t> </a:t>
            </a:r>
            <a:r>
              <a:rPr lang="tr-TR" dirty="0" err="1" smtClean="0"/>
              <a:t>infections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9137872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err="1"/>
              <a:t>Broad</a:t>
            </a:r>
            <a:r>
              <a:rPr lang="tr-TR" dirty="0"/>
              <a:t> </a:t>
            </a:r>
            <a:r>
              <a:rPr lang="tr-TR" dirty="0" err="1"/>
              <a:t>spectrum</a:t>
            </a:r>
            <a:r>
              <a:rPr lang="tr-TR" dirty="0"/>
              <a:t> </a:t>
            </a:r>
            <a:r>
              <a:rPr lang="tr-TR" dirty="0" err="1"/>
              <a:t>systemic</a:t>
            </a:r>
            <a:r>
              <a:rPr lang="tr-TR" dirty="0"/>
              <a:t> </a:t>
            </a:r>
            <a:r>
              <a:rPr lang="tr-TR" dirty="0" err="1" smtClean="0"/>
              <a:t>agents</a:t>
            </a:r>
            <a:endParaRPr lang="tr-TR" dirty="0"/>
          </a:p>
          <a:p>
            <a:r>
              <a:rPr lang="tr-TR" dirty="0" err="1"/>
              <a:t>temafloxacin</a:t>
            </a:r>
            <a:endParaRPr lang="tr-TR" dirty="0"/>
          </a:p>
          <a:p>
            <a:r>
              <a:rPr lang="tr-TR" dirty="0" err="1"/>
              <a:t>clinafloxacin</a:t>
            </a:r>
            <a:endParaRPr lang="tr-TR" dirty="0"/>
          </a:p>
          <a:p>
            <a:r>
              <a:rPr lang="tr-TR" dirty="0" err="1"/>
              <a:t>trovafloxacin</a:t>
            </a:r>
            <a:endParaRPr lang="tr-TR" dirty="0"/>
          </a:p>
          <a:p>
            <a:r>
              <a:rPr lang="tr-TR" dirty="0" smtClean="0"/>
              <a:t>Gram-</a:t>
            </a:r>
            <a:r>
              <a:rPr lang="tr-TR" dirty="0" err="1" smtClean="0"/>
              <a:t>negatives</a:t>
            </a:r>
            <a:r>
              <a:rPr lang="tr-TR" dirty="0" smtClean="0"/>
              <a:t>, </a:t>
            </a:r>
            <a:r>
              <a:rPr lang="tr-TR" dirty="0" err="1"/>
              <a:t>and</a:t>
            </a:r>
            <a:r>
              <a:rPr lang="tr-TR" dirty="0"/>
              <a:t> Gram-</a:t>
            </a:r>
            <a:r>
              <a:rPr lang="tr-TR" dirty="0" err="1"/>
              <a:t>positives</a:t>
            </a:r>
            <a:r>
              <a:rPr lang="tr-TR" dirty="0"/>
              <a:t>, </a:t>
            </a:r>
            <a:r>
              <a:rPr lang="tr-TR" dirty="0" err="1" smtClean="0"/>
              <a:t>some</a:t>
            </a:r>
            <a:r>
              <a:rPr lang="tr-TR" dirty="0" smtClean="0"/>
              <a:t> </a:t>
            </a:r>
            <a:r>
              <a:rPr lang="tr-TR" dirty="0" err="1" smtClean="0"/>
              <a:t>anaerobes</a:t>
            </a:r>
            <a:endParaRPr lang="tr-TR" dirty="0"/>
          </a:p>
          <a:p>
            <a:r>
              <a:rPr lang="tr-TR" dirty="0" err="1" smtClean="0"/>
              <a:t>Tissuebased</a:t>
            </a:r>
            <a:r>
              <a:rPr lang="tr-TR" dirty="0" smtClean="0"/>
              <a:t> </a:t>
            </a:r>
            <a:r>
              <a:rPr lang="tr-TR" dirty="0" err="1" smtClean="0"/>
              <a:t>infections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3913157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tr-TR" dirty="0" err="1"/>
              <a:t>Respiratory</a:t>
            </a:r>
            <a:r>
              <a:rPr lang="tr-TR" dirty="0"/>
              <a:t> </a:t>
            </a:r>
            <a:r>
              <a:rPr lang="tr-TR" dirty="0" err="1"/>
              <a:t>agents</a:t>
            </a:r>
            <a:r>
              <a:rPr lang="tr-TR" dirty="0"/>
              <a:t> </a:t>
            </a:r>
            <a:r>
              <a:rPr lang="tr-TR" dirty="0" err="1" smtClean="0"/>
              <a:t>levofloxacin</a:t>
            </a:r>
            <a:endParaRPr lang="tr-TR" dirty="0"/>
          </a:p>
          <a:p>
            <a:r>
              <a:rPr lang="tr-TR" dirty="0" err="1"/>
              <a:t>sparfloxacin</a:t>
            </a:r>
            <a:endParaRPr lang="tr-TR" dirty="0"/>
          </a:p>
          <a:p>
            <a:r>
              <a:rPr lang="tr-TR" dirty="0" err="1"/>
              <a:t>grepafloxacin</a:t>
            </a:r>
            <a:endParaRPr lang="tr-TR" dirty="0"/>
          </a:p>
          <a:p>
            <a:r>
              <a:rPr lang="tr-TR" dirty="0" err="1"/>
              <a:t>moxifloxacin</a:t>
            </a:r>
            <a:endParaRPr lang="tr-TR" dirty="0"/>
          </a:p>
          <a:p>
            <a:r>
              <a:rPr lang="tr-TR" dirty="0" err="1"/>
              <a:t>gatifloxacin</a:t>
            </a:r>
            <a:endParaRPr lang="tr-TR" dirty="0"/>
          </a:p>
          <a:p>
            <a:r>
              <a:rPr lang="tr-TR" dirty="0" err="1"/>
              <a:t>gemifloxacin</a:t>
            </a:r>
            <a:endParaRPr lang="tr-TR" dirty="0"/>
          </a:p>
          <a:p>
            <a:r>
              <a:rPr lang="tr-TR" dirty="0" err="1" smtClean="0"/>
              <a:t>Garenoxacin</a:t>
            </a:r>
            <a:endParaRPr lang="tr-TR" dirty="0" smtClean="0"/>
          </a:p>
          <a:p>
            <a:endParaRPr lang="tr-TR" dirty="0"/>
          </a:p>
          <a:p>
            <a:r>
              <a:rPr lang="tr-TR" dirty="0" err="1"/>
              <a:t>wide</a:t>
            </a:r>
            <a:r>
              <a:rPr lang="tr-TR" dirty="0"/>
              <a:t> </a:t>
            </a:r>
            <a:r>
              <a:rPr lang="tr-TR" dirty="0" err="1"/>
              <a:t>activity</a:t>
            </a:r>
            <a:r>
              <a:rPr lang="tr-TR" dirty="0"/>
              <a:t> </a:t>
            </a:r>
            <a:r>
              <a:rPr lang="tr-TR" dirty="0" err="1" smtClean="0"/>
              <a:t>against</a:t>
            </a:r>
            <a:r>
              <a:rPr lang="tr-TR" dirty="0" smtClean="0"/>
              <a:t> </a:t>
            </a:r>
            <a:r>
              <a:rPr lang="tr-TR" dirty="0" err="1" smtClean="0"/>
              <a:t>Enterobacteriaceae</a:t>
            </a:r>
            <a:r>
              <a:rPr lang="tr-TR" dirty="0"/>
              <a:t>, </a:t>
            </a:r>
            <a:r>
              <a:rPr lang="tr-TR" dirty="0" err="1"/>
              <a:t>active</a:t>
            </a:r>
            <a:r>
              <a:rPr lang="tr-TR" dirty="0"/>
              <a:t> </a:t>
            </a:r>
            <a:r>
              <a:rPr lang="tr-TR" dirty="0" err="1" smtClean="0"/>
              <a:t>against</a:t>
            </a:r>
            <a:r>
              <a:rPr lang="tr-TR" dirty="0" smtClean="0"/>
              <a:t> Gram-</a:t>
            </a:r>
            <a:r>
              <a:rPr lang="tr-TR" dirty="0" err="1" smtClean="0"/>
              <a:t>positives</a:t>
            </a:r>
            <a:endParaRPr lang="tr-TR" dirty="0" smtClean="0"/>
          </a:p>
          <a:p>
            <a:r>
              <a:rPr lang="tr-TR" dirty="0" err="1" smtClean="0"/>
              <a:t>long</a:t>
            </a:r>
            <a:r>
              <a:rPr lang="tr-TR" dirty="0" smtClean="0"/>
              <a:t> </a:t>
            </a:r>
            <a:r>
              <a:rPr lang="tr-TR" dirty="0"/>
              <a:t>serum </a:t>
            </a:r>
            <a:r>
              <a:rPr lang="tr-TR" dirty="0" err="1"/>
              <a:t>half</a:t>
            </a:r>
            <a:r>
              <a:rPr lang="tr-TR" dirty="0"/>
              <a:t>-life</a:t>
            </a:r>
          </a:p>
          <a:p>
            <a:r>
              <a:rPr lang="tr-TR" dirty="0"/>
              <a:t>main </a:t>
            </a:r>
            <a:r>
              <a:rPr lang="tr-TR" dirty="0" err="1"/>
              <a:t>use</a:t>
            </a:r>
            <a:r>
              <a:rPr lang="tr-TR" dirty="0"/>
              <a:t> in </a:t>
            </a:r>
            <a:r>
              <a:rPr lang="tr-TR" dirty="0" err="1" smtClean="0"/>
              <a:t>respiratory</a:t>
            </a:r>
            <a:r>
              <a:rPr lang="tr-TR" dirty="0" smtClean="0"/>
              <a:t>  </a:t>
            </a:r>
            <a:r>
              <a:rPr lang="tr-TR" dirty="0" err="1"/>
              <a:t>tract</a:t>
            </a:r>
            <a:r>
              <a:rPr lang="tr-TR" dirty="0"/>
              <a:t> </a:t>
            </a:r>
            <a:r>
              <a:rPr lang="tr-TR" dirty="0" err="1"/>
              <a:t>infection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2409484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Nitrofurans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err="1"/>
              <a:t>synthetic</a:t>
            </a:r>
            <a:r>
              <a:rPr lang="tr-TR" dirty="0"/>
              <a:t> </a:t>
            </a:r>
            <a:r>
              <a:rPr lang="tr-TR" dirty="0" err="1"/>
              <a:t>chemotherapeutic</a:t>
            </a:r>
            <a:r>
              <a:rPr lang="tr-TR" dirty="0"/>
              <a:t> </a:t>
            </a:r>
            <a:r>
              <a:rPr lang="tr-TR" dirty="0" err="1" smtClean="0"/>
              <a:t>agents</a:t>
            </a:r>
            <a:r>
              <a:rPr lang="tr-TR" dirty="0" smtClean="0"/>
              <a:t>, </a:t>
            </a:r>
            <a:r>
              <a:rPr lang="tr-TR" dirty="0" err="1" smtClean="0"/>
              <a:t>containing</a:t>
            </a:r>
            <a:r>
              <a:rPr lang="tr-TR" dirty="0" smtClean="0"/>
              <a:t> </a:t>
            </a:r>
            <a:r>
              <a:rPr lang="tr-TR" dirty="0" err="1" smtClean="0"/>
              <a:t>nitro</a:t>
            </a:r>
            <a:r>
              <a:rPr lang="tr-TR" dirty="0" smtClean="0"/>
              <a:t> </a:t>
            </a:r>
            <a:r>
              <a:rPr lang="tr-TR" dirty="0" err="1" smtClean="0"/>
              <a:t>group</a:t>
            </a:r>
            <a:r>
              <a:rPr lang="tr-TR" dirty="0" smtClean="0"/>
              <a:t> in C5 of </a:t>
            </a:r>
            <a:r>
              <a:rPr lang="tr-TR" dirty="0" err="1" smtClean="0"/>
              <a:t>furan</a:t>
            </a:r>
            <a:r>
              <a:rPr lang="tr-TR" dirty="0" smtClean="0"/>
              <a:t> ring</a:t>
            </a:r>
          </a:p>
          <a:p>
            <a:r>
              <a:rPr lang="tr-TR" dirty="0" err="1" smtClean="0"/>
              <a:t>broad</a:t>
            </a:r>
            <a:r>
              <a:rPr lang="tr-TR" dirty="0" smtClean="0"/>
              <a:t> </a:t>
            </a:r>
            <a:r>
              <a:rPr lang="tr-TR" dirty="0" err="1"/>
              <a:t>antimicrobial</a:t>
            </a:r>
            <a:r>
              <a:rPr lang="tr-TR" dirty="0"/>
              <a:t> </a:t>
            </a:r>
            <a:r>
              <a:rPr lang="tr-TR" dirty="0" err="1" smtClean="0"/>
              <a:t>spectrum</a:t>
            </a:r>
            <a:endParaRPr lang="tr-TR" dirty="0" smtClean="0"/>
          </a:p>
          <a:p>
            <a:r>
              <a:rPr lang="en-US" dirty="0"/>
              <a:t>bacteriostatic, but at high doses they are also bactericidal</a:t>
            </a:r>
            <a:endParaRPr lang="tr-TR" dirty="0" smtClean="0"/>
          </a:p>
          <a:p>
            <a:r>
              <a:rPr lang="tr-TR" dirty="0" err="1" smtClean="0"/>
              <a:t>active</a:t>
            </a:r>
            <a:r>
              <a:rPr lang="tr-TR" dirty="0" smtClean="0"/>
              <a:t> </a:t>
            </a:r>
            <a:r>
              <a:rPr lang="tr-TR" dirty="0" err="1"/>
              <a:t>against</a:t>
            </a:r>
            <a:r>
              <a:rPr lang="tr-TR" dirty="0"/>
              <a:t> </a:t>
            </a:r>
            <a:r>
              <a:rPr lang="tr-TR" dirty="0" err="1"/>
              <a:t>both</a:t>
            </a:r>
            <a:r>
              <a:rPr lang="tr-TR" dirty="0"/>
              <a:t> gram-</a:t>
            </a:r>
            <a:r>
              <a:rPr lang="tr-TR" dirty="0" err="1"/>
              <a:t>positive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gram-</a:t>
            </a:r>
            <a:r>
              <a:rPr lang="tr-TR" dirty="0" err="1"/>
              <a:t>negative</a:t>
            </a:r>
            <a:r>
              <a:rPr lang="tr-TR" dirty="0"/>
              <a:t> </a:t>
            </a:r>
            <a:r>
              <a:rPr lang="tr-TR" dirty="0" err="1"/>
              <a:t>bacteria</a:t>
            </a:r>
            <a:r>
              <a:rPr lang="tr-TR" dirty="0"/>
              <a:t>, </a:t>
            </a:r>
            <a:r>
              <a:rPr lang="tr-TR" dirty="0" smtClean="0"/>
              <a:t>(</a:t>
            </a:r>
            <a:r>
              <a:rPr lang="tr-TR" i="1" dirty="0" err="1" smtClean="0"/>
              <a:t>Salmonella</a:t>
            </a:r>
            <a:r>
              <a:rPr lang="tr-TR" dirty="0"/>
              <a:t> </a:t>
            </a:r>
            <a:r>
              <a:rPr lang="tr-TR" dirty="0" err="1"/>
              <a:t>and</a:t>
            </a:r>
            <a:r>
              <a:rPr lang="tr-TR" dirty="0"/>
              <a:t> </a:t>
            </a:r>
            <a:r>
              <a:rPr lang="tr-TR" i="1" dirty="0" err="1"/>
              <a:t>Giardia</a:t>
            </a:r>
            <a:r>
              <a:rPr lang="tr-TR" dirty="0"/>
              <a:t> </a:t>
            </a:r>
            <a:r>
              <a:rPr lang="tr-TR" dirty="0" err="1"/>
              <a:t>spp</a:t>
            </a:r>
            <a:r>
              <a:rPr lang="tr-TR" dirty="0"/>
              <a:t>, </a:t>
            </a:r>
            <a:r>
              <a:rPr lang="tr-TR" dirty="0" err="1"/>
              <a:t>trichomonads</a:t>
            </a:r>
            <a:r>
              <a:rPr lang="tr-TR" dirty="0"/>
              <a:t>, </a:t>
            </a:r>
            <a:r>
              <a:rPr lang="tr-TR" dirty="0" err="1"/>
              <a:t>amebae</a:t>
            </a:r>
            <a:r>
              <a:rPr lang="tr-TR" dirty="0"/>
              <a:t>,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some</a:t>
            </a:r>
            <a:r>
              <a:rPr lang="tr-TR" dirty="0"/>
              <a:t> </a:t>
            </a:r>
            <a:r>
              <a:rPr lang="tr-TR" dirty="0" err="1"/>
              <a:t>coccidial</a:t>
            </a:r>
            <a:r>
              <a:rPr lang="tr-TR" dirty="0"/>
              <a:t> </a:t>
            </a:r>
            <a:r>
              <a:rPr lang="tr-TR" dirty="0" err="1" smtClean="0"/>
              <a:t>species</a:t>
            </a:r>
            <a:r>
              <a:rPr lang="tr-TR" dirty="0" smtClean="0"/>
              <a:t>)</a:t>
            </a:r>
          </a:p>
          <a:p>
            <a:r>
              <a:rPr lang="tr-TR" dirty="0" smtClean="0"/>
              <a:t>MUTAGENIC </a:t>
            </a:r>
            <a:r>
              <a:rPr lang="tr-TR" dirty="0" err="1" smtClean="0"/>
              <a:t>and</a:t>
            </a:r>
            <a:r>
              <a:rPr lang="tr-TR" dirty="0" smtClean="0"/>
              <a:t> CARCINOGENIC</a:t>
            </a:r>
          </a:p>
          <a:p>
            <a:r>
              <a:rPr lang="en-US" dirty="0" err="1" smtClean="0"/>
              <a:t>nitrofurans</a:t>
            </a:r>
            <a:r>
              <a:rPr lang="en-US" dirty="0" smtClean="0"/>
              <a:t> </a:t>
            </a:r>
            <a:r>
              <a:rPr lang="en-US" dirty="0"/>
              <a:t>were banned from use in livestock production in the European Union (Commission Regulation, 1995)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60649940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Nitrofurantoin</a:t>
            </a:r>
            <a:endParaRPr lang="tr-TR" dirty="0" smtClean="0"/>
          </a:p>
          <a:p>
            <a:r>
              <a:rPr lang="tr-TR" dirty="0" err="1" smtClean="0"/>
              <a:t>Nitrofurazon</a:t>
            </a:r>
            <a:endParaRPr lang="tr-TR" dirty="0" smtClean="0"/>
          </a:p>
          <a:p>
            <a:r>
              <a:rPr lang="tr-TR" dirty="0" err="1" smtClean="0"/>
              <a:t>Furazolidone</a:t>
            </a:r>
            <a:endParaRPr lang="tr-TR" dirty="0" smtClean="0"/>
          </a:p>
          <a:p>
            <a:r>
              <a:rPr lang="tr-TR" dirty="0" err="1" smtClean="0"/>
              <a:t>Nifuroxime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5658642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tr-TR" dirty="0" err="1" smtClean="0"/>
              <a:t>Nitrofurantioin</a:t>
            </a:r>
            <a:endParaRPr lang="tr-TR" dirty="0" smtClean="0"/>
          </a:p>
          <a:p>
            <a:r>
              <a:rPr lang="tr-TR" dirty="0" err="1" smtClean="0"/>
              <a:t>Reduced</a:t>
            </a:r>
            <a:r>
              <a:rPr lang="tr-TR" dirty="0" smtClean="0"/>
              <a:t> </a:t>
            </a:r>
            <a:r>
              <a:rPr lang="tr-TR" dirty="0" err="1"/>
              <a:t>by</a:t>
            </a:r>
            <a:r>
              <a:rPr lang="tr-TR" dirty="0"/>
              <a:t> </a:t>
            </a:r>
            <a:r>
              <a:rPr lang="tr-TR" dirty="0" err="1"/>
              <a:t>bacterial</a:t>
            </a:r>
            <a:r>
              <a:rPr lang="tr-TR" dirty="0"/>
              <a:t> </a:t>
            </a:r>
            <a:r>
              <a:rPr lang="tr-TR" dirty="0" err="1"/>
              <a:t>flavoproteins</a:t>
            </a:r>
            <a:r>
              <a:rPr lang="tr-TR" dirty="0"/>
              <a:t> </a:t>
            </a:r>
            <a:r>
              <a:rPr lang="tr-TR" dirty="0" smtClean="0"/>
              <a:t>-</a:t>
            </a:r>
            <a:r>
              <a:rPr lang="tr-TR" dirty="0" err="1" smtClean="0"/>
              <a:t>reactive</a:t>
            </a:r>
            <a:r>
              <a:rPr lang="tr-TR" dirty="0" smtClean="0"/>
              <a:t> </a:t>
            </a:r>
            <a:r>
              <a:rPr lang="tr-TR" dirty="0" err="1"/>
              <a:t>intermediates</a:t>
            </a:r>
            <a:r>
              <a:rPr lang="tr-TR" dirty="0"/>
              <a:t> </a:t>
            </a:r>
            <a:r>
              <a:rPr lang="tr-TR" dirty="0" smtClean="0"/>
              <a:t>–</a:t>
            </a:r>
            <a:r>
              <a:rPr lang="tr-TR" dirty="0" err="1" smtClean="0"/>
              <a:t>inhibition</a:t>
            </a:r>
            <a:r>
              <a:rPr lang="tr-TR" dirty="0" smtClean="0"/>
              <a:t> of </a:t>
            </a:r>
            <a:r>
              <a:rPr lang="tr-TR" dirty="0" err="1"/>
              <a:t>bacterial</a:t>
            </a:r>
            <a:r>
              <a:rPr lang="tr-TR" dirty="0"/>
              <a:t> </a:t>
            </a:r>
            <a:r>
              <a:rPr lang="tr-TR" dirty="0" err="1"/>
              <a:t>ribosomes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other</a:t>
            </a:r>
            <a:r>
              <a:rPr lang="tr-TR" dirty="0"/>
              <a:t> </a:t>
            </a:r>
            <a:r>
              <a:rPr lang="tr-TR" dirty="0" err="1"/>
              <a:t>macromolecules</a:t>
            </a:r>
            <a:r>
              <a:rPr lang="tr-TR" dirty="0"/>
              <a:t>. </a:t>
            </a:r>
            <a:endParaRPr lang="tr-TR" dirty="0" smtClean="0"/>
          </a:p>
          <a:p>
            <a:r>
              <a:rPr lang="tr-TR" dirty="0" smtClean="0"/>
              <a:t>Protein </a:t>
            </a:r>
            <a:r>
              <a:rPr lang="tr-TR" dirty="0" err="1"/>
              <a:t>synthesis</a:t>
            </a:r>
            <a:r>
              <a:rPr lang="tr-TR" dirty="0"/>
              <a:t>, </a:t>
            </a:r>
            <a:r>
              <a:rPr lang="tr-TR" dirty="0" err="1"/>
              <a:t>aerobic</a:t>
            </a:r>
            <a:r>
              <a:rPr lang="tr-TR" dirty="0"/>
              <a:t> </a:t>
            </a:r>
            <a:r>
              <a:rPr lang="tr-TR" dirty="0" err="1"/>
              <a:t>energy</a:t>
            </a:r>
            <a:r>
              <a:rPr lang="tr-TR" dirty="0"/>
              <a:t> </a:t>
            </a:r>
            <a:r>
              <a:rPr lang="tr-TR" dirty="0" err="1"/>
              <a:t>metabolism</a:t>
            </a:r>
            <a:r>
              <a:rPr lang="tr-TR" dirty="0"/>
              <a:t>, DNA </a:t>
            </a:r>
            <a:r>
              <a:rPr lang="tr-TR" dirty="0" err="1"/>
              <a:t>and</a:t>
            </a:r>
            <a:r>
              <a:rPr lang="tr-TR" dirty="0"/>
              <a:t> RNA </a:t>
            </a:r>
            <a:r>
              <a:rPr lang="tr-TR" dirty="0" err="1"/>
              <a:t>synthesis</a:t>
            </a:r>
            <a:r>
              <a:rPr lang="tr-TR" dirty="0"/>
              <a:t>,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cell</a:t>
            </a:r>
            <a:r>
              <a:rPr lang="tr-TR" dirty="0"/>
              <a:t> </a:t>
            </a:r>
            <a:r>
              <a:rPr lang="tr-TR" dirty="0" err="1"/>
              <a:t>wall</a:t>
            </a:r>
            <a:r>
              <a:rPr lang="tr-TR" dirty="0"/>
              <a:t> </a:t>
            </a:r>
            <a:r>
              <a:rPr lang="tr-TR" dirty="0" err="1"/>
              <a:t>synthesis</a:t>
            </a:r>
            <a:r>
              <a:rPr lang="tr-TR" dirty="0"/>
              <a:t> </a:t>
            </a:r>
            <a:r>
              <a:rPr lang="tr-TR" dirty="0" err="1"/>
              <a:t>are</a:t>
            </a:r>
            <a:r>
              <a:rPr lang="tr-TR" dirty="0"/>
              <a:t> </a:t>
            </a:r>
            <a:r>
              <a:rPr lang="tr-TR" dirty="0" err="1"/>
              <a:t>inhibited</a:t>
            </a:r>
            <a:r>
              <a:rPr lang="tr-TR" dirty="0"/>
              <a:t>. </a:t>
            </a:r>
            <a:endParaRPr lang="tr-TR" dirty="0" smtClean="0"/>
          </a:p>
          <a:p>
            <a:r>
              <a:rPr lang="tr-TR" dirty="0" err="1"/>
              <a:t>Nitrofurantoin</a:t>
            </a:r>
            <a:r>
              <a:rPr lang="tr-TR" dirty="0"/>
              <a:t> has </a:t>
            </a:r>
            <a:r>
              <a:rPr lang="tr-TR" dirty="0" err="1"/>
              <a:t>activity</a:t>
            </a:r>
            <a:r>
              <a:rPr lang="tr-TR" dirty="0"/>
              <a:t> </a:t>
            </a:r>
            <a:r>
              <a:rPr lang="tr-TR" dirty="0" err="1"/>
              <a:t>against</a:t>
            </a:r>
            <a:r>
              <a:rPr lang="tr-TR" dirty="0"/>
              <a:t> </a:t>
            </a:r>
            <a:r>
              <a:rPr lang="tr-TR" dirty="0" err="1"/>
              <a:t>several</a:t>
            </a:r>
            <a:r>
              <a:rPr lang="tr-TR" dirty="0"/>
              <a:t> Gram-</a:t>
            </a:r>
            <a:r>
              <a:rPr lang="tr-TR" dirty="0" err="1"/>
              <a:t>negative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some</a:t>
            </a:r>
            <a:r>
              <a:rPr lang="tr-TR" dirty="0"/>
              <a:t> Gram-</a:t>
            </a:r>
            <a:r>
              <a:rPr lang="tr-TR" dirty="0" err="1"/>
              <a:t>positive</a:t>
            </a:r>
            <a:r>
              <a:rPr lang="tr-TR" dirty="0"/>
              <a:t> </a:t>
            </a:r>
            <a:r>
              <a:rPr lang="tr-TR" dirty="0" err="1"/>
              <a:t>aerobic</a:t>
            </a:r>
            <a:r>
              <a:rPr lang="tr-TR" dirty="0"/>
              <a:t> </a:t>
            </a:r>
            <a:r>
              <a:rPr lang="tr-TR" dirty="0" err="1"/>
              <a:t>bacteria</a:t>
            </a:r>
            <a:r>
              <a:rPr lang="tr-TR" dirty="0"/>
              <a:t> </a:t>
            </a:r>
            <a:r>
              <a:rPr lang="tr-TR" dirty="0" err="1"/>
              <a:t>including</a:t>
            </a:r>
            <a:r>
              <a:rPr lang="tr-TR" dirty="0"/>
              <a:t> </a:t>
            </a:r>
            <a:r>
              <a:rPr lang="tr-TR" dirty="0" err="1"/>
              <a:t>many</a:t>
            </a:r>
            <a:r>
              <a:rPr lang="tr-TR" dirty="0"/>
              <a:t> </a:t>
            </a:r>
            <a:r>
              <a:rPr lang="tr-TR" dirty="0" err="1"/>
              <a:t>isolates</a:t>
            </a:r>
            <a:r>
              <a:rPr lang="tr-TR" dirty="0"/>
              <a:t> of </a:t>
            </a:r>
            <a:r>
              <a:rPr lang="tr-TR" i="1" dirty="0" err="1"/>
              <a:t>Escherichia</a:t>
            </a:r>
            <a:r>
              <a:rPr lang="tr-TR" i="1" dirty="0"/>
              <a:t>, </a:t>
            </a:r>
            <a:r>
              <a:rPr lang="tr-TR" i="1" dirty="0" err="1"/>
              <a:t>Klebsiella</a:t>
            </a:r>
            <a:r>
              <a:rPr lang="tr-TR" i="1" dirty="0"/>
              <a:t>, </a:t>
            </a:r>
            <a:r>
              <a:rPr lang="tr-TR" i="1" dirty="0" err="1"/>
              <a:t>Enterobacter</a:t>
            </a:r>
            <a:r>
              <a:rPr lang="tr-TR" i="1" dirty="0"/>
              <a:t>, </a:t>
            </a:r>
            <a:r>
              <a:rPr lang="tr-TR" i="1" dirty="0" err="1"/>
              <a:t>Enterococcus</a:t>
            </a:r>
            <a:r>
              <a:rPr lang="tr-TR" i="1" dirty="0"/>
              <a:t>, </a:t>
            </a:r>
            <a:r>
              <a:rPr lang="tr-TR" i="1" dirty="0" err="1"/>
              <a:t>Staphylococcus</a:t>
            </a:r>
            <a:r>
              <a:rPr lang="tr-TR" dirty="0"/>
              <a:t> </a:t>
            </a:r>
            <a:r>
              <a:rPr lang="tr-TR" dirty="0" err="1"/>
              <a:t>and</a:t>
            </a:r>
            <a:r>
              <a:rPr lang="tr-TR" dirty="0"/>
              <a:t> </a:t>
            </a:r>
            <a:r>
              <a:rPr lang="tr-TR" i="1" dirty="0" err="1"/>
              <a:t>Salmonella</a:t>
            </a:r>
            <a:r>
              <a:rPr lang="tr-TR" i="1" dirty="0"/>
              <a:t>.</a:t>
            </a:r>
            <a:endParaRPr lang="tr-TR" dirty="0" smtClean="0"/>
          </a:p>
          <a:p>
            <a:r>
              <a:rPr lang="tr-TR" dirty="0" err="1" smtClean="0"/>
              <a:t>Bactericidal</a:t>
            </a:r>
            <a:r>
              <a:rPr lang="tr-TR" dirty="0" smtClean="0"/>
              <a:t> </a:t>
            </a:r>
            <a:r>
              <a:rPr lang="tr-TR" dirty="0"/>
              <a:t>in </a:t>
            </a:r>
            <a:r>
              <a:rPr lang="tr-TR" dirty="0" err="1"/>
              <a:t>urine</a:t>
            </a:r>
            <a:r>
              <a:rPr lang="tr-TR" dirty="0"/>
              <a:t> at </a:t>
            </a:r>
            <a:r>
              <a:rPr lang="tr-TR" dirty="0" err="1"/>
              <a:t>therapeutic</a:t>
            </a:r>
            <a:r>
              <a:rPr lang="tr-TR" dirty="0"/>
              <a:t> </a:t>
            </a:r>
            <a:r>
              <a:rPr lang="tr-TR" dirty="0" err="1"/>
              <a:t>doses</a:t>
            </a:r>
            <a:r>
              <a:rPr lang="tr-TR" dirty="0" smtClean="0"/>
              <a:t>.</a:t>
            </a:r>
          </a:p>
          <a:p>
            <a:r>
              <a:rPr lang="en-US" dirty="0"/>
              <a:t>Adverse effects </a:t>
            </a:r>
            <a:r>
              <a:rPr lang="tr-TR" dirty="0" smtClean="0"/>
              <a:t>- GI</a:t>
            </a:r>
            <a:r>
              <a:rPr lang="en-US" dirty="0" smtClean="0"/>
              <a:t> </a:t>
            </a:r>
            <a:r>
              <a:rPr lang="en-US" dirty="0"/>
              <a:t>disturbances and </a:t>
            </a:r>
            <a:r>
              <a:rPr lang="en-US" dirty="0" err="1"/>
              <a:t>hepatopathy</a:t>
            </a:r>
            <a:r>
              <a:rPr lang="en-US" dirty="0"/>
              <a:t>.</a:t>
            </a:r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56769145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dirty="0" err="1" smtClean="0"/>
              <a:t>Nitrofurazone</a:t>
            </a: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T</a:t>
            </a:r>
            <a:r>
              <a:rPr lang="en-US" dirty="0" err="1" smtClean="0"/>
              <a:t>reatment</a:t>
            </a:r>
            <a:r>
              <a:rPr lang="en-US" dirty="0" smtClean="0"/>
              <a:t> </a:t>
            </a:r>
            <a:r>
              <a:rPr lang="en-US" dirty="0"/>
              <a:t>of bovine mastitis, bovine metritis, and wounds</a:t>
            </a:r>
            <a:endParaRPr lang="tr-TR" dirty="0" smtClean="0"/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tr-TR" dirty="0" err="1" smtClean="0"/>
              <a:t>Furazolidone</a:t>
            </a:r>
            <a:endParaRPr lang="tr-TR" dirty="0" smtClean="0"/>
          </a:p>
          <a:p>
            <a:r>
              <a:rPr lang="en-US" dirty="0" err="1"/>
              <a:t>Furazolidone</a:t>
            </a:r>
            <a:r>
              <a:rPr lang="en-US" dirty="0"/>
              <a:t> has antiprotozoal and antibacterial activity. </a:t>
            </a:r>
            <a:endParaRPr lang="tr-TR" dirty="0" smtClean="0"/>
          </a:p>
          <a:p>
            <a:r>
              <a:rPr lang="tr-TR" dirty="0" err="1" smtClean="0"/>
              <a:t>Enteric</a:t>
            </a:r>
            <a:r>
              <a:rPr lang="tr-TR" dirty="0" smtClean="0"/>
              <a:t> </a:t>
            </a:r>
            <a:r>
              <a:rPr lang="tr-TR" dirty="0" err="1" smtClean="0"/>
              <a:t>infections</a:t>
            </a:r>
            <a:r>
              <a:rPr lang="tr-TR" dirty="0" smtClean="0"/>
              <a:t>- A</a:t>
            </a:r>
            <a:r>
              <a:rPr lang="en-US" dirty="0" err="1" smtClean="0"/>
              <a:t>ctive</a:t>
            </a:r>
            <a:r>
              <a:rPr lang="en-US" dirty="0" smtClean="0"/>
              <a:t> </a:t>
            </a:r>
            <a:r>
              <a:rPr lang="en-US" dirty="0"/>
              <a:t>against Giardia, Trichomonas and many </a:t>
            </a:r>
            <a:r>
              <a:rPr lang="en-US" dirty="0" err="1"/>
              <a:t>coccidia</a:t>
            </a:r>
            <a:r>
              <a:rPr lang="en-US" dirty="0"/>
              <a:t> as well as several Gram-negative aerobic bacteria.</a:t>
            </a:r>
          </a:p>
          <a:p>
            <a:r>
              <a:rPr lang="en-US" dirty="0" smtClean="0"/>
              <a:t>Adverse effects</a:t>
            </a:r>
            <a:r>
              <a:rPr lang="tr-TR" dirty="0" smtClean="0"/>
              <a:t>-</a:t>
            </a:r>
            <a:r>
              <a:rPr lang="en-US" dirty="0" smtClean="0"/>
              <a:t> </a:t>
            </a:r>
            <a:r>
              <a:rPr lang="en-US" dirty="0"/>
              <a:t>anorexia, vomiting, abdominal cramps and diarrhea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368133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Imidazoles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Imidazole </a:t>
            </a:r>
            <a:r>
              <a:rPr lang="en-US" dirty="0" smtClean="0"/>
              <a:t>five-membered </a:t>
            </a:r>
            <a:r>
              <a:rPr lang="en-US" dirty="0"/>
              <a:t>aromatic molecule containing two annular nitrogen </a:t>
            </a:r>
            <a:r>
              <a:rPr lang="en-US" dirty="0" smtClean="0"/>
              <a:t>atoms</a:t>
            </a:r>
            <a:endParaRPr lang="tr-TR" dirty="0" smtClean="0"/>
          </a:p>
          <a:p>
            <a:pPr marL="0" indent="0">
              <a:buNone/>
            </a:pPr>
            <a:r>
              <a:rPr lang="tr-TR" dirty="0" err="1" smtClean="0"/>
              <a:t>According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ring </a:t>
            </a:r>
            <a:r>
              <a:rPr lang="tr-TR" dirty="0" err="1"/>
              <a:t>structures</a:t>
            </a:r>
            <a:r>
              <a:rPr lang="tr-TR" dirty="0"/>
              <a:t>: </a:t>
            </a:r>
            <a:endParaRPr lang="tr-TR" dirty="0" smtClean="0"/>
          </a:p>
          <a:p>
            <a:pPr lvl="1"/>
            <a:r>
              <a:rPr lang="tr-TR" dirty="0" err="1" smtClean="0"/>
              <a:t>imidazole</a:t>
            </a:r>
            <a:r>
              <a:rPr lang="tr-TR" dirty="0"/>
              <a:t>  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benzimidazole</a:t>
            </a:r>
            <a:r>
              <a:rPr lang="tr-TR" dirty="0"/>
              <a:t> </a:t>
            </a:r>
            <a:endParaRPr lang="tr-TR" dirty="0" smtClean="0"/>
          </a:p>
          <a:p>
            <a:pPr lvl="1"/>
            <a:r>
              <a:rPr lang="tr-TR" dirty="0" smtClean="0"/>
              <a:t>2</a:t>
            </a:r>
            <a:r>
              <a:rPr lang="tr-TR" i="1" dirty="0" smtClean="0"/>
              <a:t>H</a:t>
            </a:r>
            <a:r>
              <a:rPr lang="tr-TR" dirty="0" smtClean="0"/>
              <a:t>-</a:t>
            </a:r>
            <a:r>
              <a:rPr lang="tr-TR" dirty="0"/>
              <a:t> </a:t>
            </a:r>
            <a:r>
              <a:rPr lang="tr-TR" b="1" dirty="0"/>
              <a:t>3</a:t>
            </a:r>
            <a:r>
              <a:rPr lang="tr-TR" dirty="0"/>
              <a:t> </a:t>
            </a:r>
            <a:r>
              <a:rPr lang="tr-TR" dirty="0" err="1"/>
              <a:t>and</a:t>
            </a:r>
            <a:r>
              <a:rPr lang="tr-TR" dirty="0"/>
              <a:t> 4</a:t>
            </a:r>
            <a:r>
              <a:rPr lang="tr-TR" i="1" dirty="0"/>
              <a:t>H</a:t>
            </a:r>
            <a:r>
              <a:rPr lang="tr-TR" dirty="0"/>
              <a:t>-imidazole </a:t>
            </a:r>
            <a:endParaRPr lang="tr-TR" dirty="0" smtClean="0"/>
          </a:p>
          <a:p>
            <a:pPr lvl="1"/>
            <a:r>
              <a:rPr lang="tr-TR" dirty="0" err="1" smtClean="0"/>
              <a:t>imidazolines</a:t>
            </a:r>
            <a:r>
              <a:rPr lang="tr-TR" dirty="0"/>
              <a:t> </a:t>
            </a:r>
            <a:endParaRPr lang="tr-TR" dirty="0" smtClean="0"/>
          </a:p>
          <a:p>
            <a:pPr lvl="1"/>
            <a:r>
              <a:rPr lang="tr-TR" dirty="0" err="1" smtClean="0"/>
              <a:t>imidazolidine</a:t>
            </a:r>
            <a:r>
              <a:rPr lang="tr-TR" dirty="0"/>
              <a:t> </a:t>
            </a:r>
            <a:endParaRPr lang="tr-TR" dirty="0" smtClean="0"/>
          </a:p>
          <a:p>
            <a:pPr lvl="1"/>
            <a:r>
              <a:rPr lang="tr-TR" dirty="0" smtClean="0"/>
              <a:t>imidazo-2-yldiene</a:t>
            </a:r>
            <a:r>
              <a:rPr lang="tr-TR" dirty="0"/>
              <a:t> </a:t>
            </a:r>
            <a:endParaRPr lang="tr-TR" dirty="0" smtClean="0"/>
          </a:p>
          <a:p>
            <a:pPr lvl="1"/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/>
              <a:t>imidazolidin-2-ylidene </a:t>
            </a:r>
            <a:endParaRPr lang="tr-TR" dirty="0" smtClean="0"/>
          </a:p>
          <a:p>
            <a:r>
              <a:rPr lang="tr-TR" dirty="0" err="1"/>
              <a:t>Metronidazol-teratogenic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22548601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734961" y="202893"/>
            <a:ext cx="10515600" cy="1325563"/>
          </a:xfrm>
        </p:spPr>
        <p:txBody>
          <a:bodyPr/>
          <a:lstStyle/>
          <a:p>
            <a:r>
              <a:rPr lang="tr-TR" dirty="0" err="1" smtClean="0"/>
              <a:t>Imidazole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734961" y="1265186"/>
            <a:ext cx="10515600" cy="4351338"/>
          </a:xfrm>
        </p:spPr>
        <p:txBody>
          <a:bodyPr/>
          <a:lstStyle/>
          <a:p>
            <a:r>
              <a:rPr lang="tr-TR" dirty="0" err="1"/>
              <a:t>antibacterial</a:t>
            </a:r>
            <a:r>
              <a:rPr lang="tr-TR" dirty="0"/>
              <a:t>, </a:t>
            </a:r>
            <a:r>
              <a:rPr lang="tr-TR" dirty="0" err="1"/>
              <a:t>antifungal</a:t>
            </a:r>
            <a:r>
              <a:rPr lang="tr-TR" dirty="0"/>
              <a:t>, </a:t>
            </a:r>
            <a:r>
              <a:rPr lang="tr-TR" dirty="0" err="1"/>
              <a:t>antiprotozoal</a:t>
            </a:r>
            <a:r>
              <a:rPr lang="tr-TR" dirty="0"/>
              <a:t>,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anthelmintic</a:t>
            </a:r>
            <a:r>
              <a:rPr lang="tr-TR" dirty="0"/>
              <a:t> </a:t>
            </a:r>
            <a:endParaRPr lang="tr-TR" dirty="0" smtClean="0"/>
          </a:p>
          <a:p>
            <a:r>
              <a:rPr lang="en-US" dirty="0"/>
              <a:t>alter the cell membrane permeability of susceptible yeasts and fungi by blocking the synthesis of </a:t>
            </a:r>
            <a:r>
              <a:rPr lang="en-US" dirty="0" err="1"/>
              <a:t>ergosterol</a:t>
            </a:r>
            <a:r>
              <a:rPr lang="en-US" dirty="0"/>
              <a:t> (demethylation of </a:t>
            </a:r>
            <a:r>
              <a:rPr lang="en-US" dirty="0" err="1"/>
              <a:t>lanosterol</a:t>
            </a:r>
            <a:r>
              <a:rPr lang="en-US" dirty="0"/>
              <a:t> is inhibited), the primary cell sterol of </a:t>
            </a:r>
            <a:r>
              <a:rPr lang="en-US" dirty="0" smtClean="0"/>
              <a:t>fungi</a:t>
            </a:r>
            <a:endParaRPr lang="tr-TR" dirty="0" smtClean="0"/>
          </a:p>
          <a:p>
            <a:r>
              <a:rPr lang="en-US" dirty="0" smtClean="0"/>
              <a:t>systemic </a:t>
            </a:r>
            <a:r>
              <a:rPr lang="en-US" dirty="0"/>
              <a:t>fungal diseases, dermatophyte infections </a:t>
            </a:r>
            <a:r>
              <a:rPr lang="tr-TR" dirty="0" smtClean="0"/>
              <a:t>(not </a:t>
            </a:r>
            <a:r>
              <a:rPr lang="tr-TR" dirty="0" err="1" smtClean="0"/>
              <a:t>responding</a:t>
            </a:r>
            <a:r>
              <a:rPr lang="tr-TR" dirty="0" smtClean="0"/>
              <a:t> </a:t>
            </a:r>
            <a:r>
              <a:rPr lang="en-US" dirty="0" err="1" smtClean="0"/>
              <a:t>griseofulvin</a:t>
            </a:r>
            <a:r>
              <a:rPr lang="en-US" dirty="0"/>
              <a:t> or topical </a:t>
            </a:r>
            <a:r>
              <a:rPr lang="en-US" dirty="0" smtClean="0"/>
              <a:t>therapy</a:t>
            </a:r>
            <a:r>
              <a:rPr lang="tr-TR" dirty="0" smtClean="0"/>
              <a:t>)</a:t>
            </a:r>
            <a:r>
              <a:rPr lang="en-US" dirty="0"/>
              <a:t> </a:t>
            </a:r>
            <a:endParaRPr lang="tr-TR" dirty="0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48781" y="3740150"/>
            <a:ext cx="6248400" cy="2571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09715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Polypeptides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Cytoplasmic</a:t>
            </a:r>
            <a:r>
              <a:rPr lang="tr-TR" dirty="0" smtClean="0"/>
              <a:t> </a:t>
            </a:r>
            <a:r>
              <a:rPr lang="en-US" dirty="0" smtClean="0"/>
              <a:t>cell membrane</a:t>
            </a:r>
            <a:r>
              <a:rPr lang="tr-TR" dirty="0" smtClean="0"/>
              <a:t> </a:t>
            </a:r>
            <a:r>
              <a:rPr lang="tr-TR" dirty="0" err="1" smtClean="0"/>
              <a:t>disruption-cause</a:t>
            </a:r>
            <a:r>
              <a:rPr lang="tr-TR" dirty="0" smtClean="0"/>
              <a:t> </a:t>
            </a:r>
            <a:r>
              <a:rPr lang="en-US" dirty="0" smtClean="0"/>
              <a:t>cell death</a:t>
            </a:r>
            <a:endParaRPr lang="tr-TR" dirty="0" smtClean="0"/>
          </a:p>
          <a:p>
            <a:r>
              <a:rPr lang="tr-TR" dirty="0" err="1" smtClean="0"/>
              <a:t>Polymyxins</a:t>
            </a:r>
            <a:endParaRPr lang="tr-TR" dirty="0" smtClean="0"/>
          </a:p>
          <a:p>
            <a:r>
              <a:rPr lang="tr-TR" dirty="0" err="1" smtClean="0"/>
              <a:t>Bacitracin</a:t>
            </a:r>
            <a:endParaRPr lang="tr-TR" dirty="0" smtClean="0"/>
          </a:p>
          <a:p>
            <a:r>
              <a:rPr lang="tr-TR" dirty="0" err="1" smtClean="0"/>
              <a:t>Avoparcin</a:t>
            </a:r>
            <a:endParaRPr lang="tr-TR" dirty="0" smtClean="0"/>
          </a:p>
          <a:p>
            <a:r>
              <a:rPr lang="tr-TR" dirty="0" err="1" smtClean="0"/>
              <a:t>Tirotrisin</a:t>
            </a:r>
            <a:endParaRPr lang="tr-TR" dirty="0" smtClean="0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01312" y="4565924"/>
            <a:ext cx="3009900" cy="5429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0543780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Rifamycin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Bactericidal</a:t>
            </a:r>
            <a:endParaRPr lang="tr-TR" dirty="0" smtClean="0"/>
          </a:p>
          <a:p>
            <a:r>
              <a:rPr lang="tr-TR" dirty="0" err="1" smtClean="0"/>
              <a:t>Subclass</a:t>
            </a:r>
            <a:r>
              <a:rPr lang="tr-TR" dirty="0" smtClean="0"/>
              <a:t> </a:t>
            </a:r>
            <a:r>
              <a:rPr lang="tr-TR" dirty="0"/>
              <a:t>of </a:t>
            </a:r>
            <a:r>
              <a:rPr lang="tr-TR" dirty="0" err="1" smtClean="0"/>
              <a:t>ansamycins-derived</a:t>
            </a:r>
            <a:r>
              <a:rPr lang="tr-TR" dirty="0" smtClean="0"/>
              <a:t> </a:t>
            </a:r>
            <a:r>
              <a:rPr lang="tr-TR" dirty="0" err="1"/>
              <a:t>from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acylpolymalonate</a:t>
            </a:r>
            <a:r>
              <a:rPr lang="tr-TR" dirty="0"/>
              <a:t> (</a:t>
            </a:r>
            <a:r>
              <a:rPr lang="tr-TR" dirty="0" err="1"/>
              <a:t>acetate-malonate</a:t>
            </a:r>
            <a:r>
              <a:rPr lang="tr-TR" dirty="0"/>
              <a:t>) </a:t>
            </a:r>
            <a:endParaRPr lang="tr-TR" dirty="0" smtClean="0"/>
          </a:p>
          <a:p>
            <a:r>
              <a:rPr lang="tr-TR" dirty="0" err="1" smtClean="0"/>
              <a:t>Act</a:t>
            </a:r>
            <a:r>
              <a:rPr lang="tr-TR" dirty="0" smtClean="0"/>
              <a:t> </a:t>
            </a:r>
            <a:r>
              <a:rPr lang="tr-TR" dirty="0" err="1"/>
              <a:t>by</a:t>
            </a:r>
            <a:r>
              <a:rPr lang="tr-TR" dirty="0"/>
              <a:t> </a:t>
            </a:r>
            <a:r>
              <a:rPr lang="tr-TR" dirty="0" err="1"/>
              <a:t>inhibiting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bacterial</a:t>
            </a:r>
            <a:r>
              <a:rPr lang="tr-TR" dirty="0"/>
              <a:t> DNA-</a:t>
            </a:r>
            <a:r>
              <a:rPr lang="tr-TR" dirty="0" err="1"/>
              <a:t>dependent</a:t>
            </a:r>
            <a:r>
              <a:rPr lang="tr-TR" dirty="0"/>
              <a:t> RNA </a:t>
            </a:r>
            <a:r>
              <a:rPr lang="tr-TR" dirty="0" err="1"/>
              <a:t>polymerase</a:t>
            </a:r>
            <a:r>
              <a:rPr lang="tr-TR" dirty="0"/>
              <a:t> (DDRP). </a:t>
            </a:r>
            <a:endParaRPr lang="tr-TR" dirty="0" smtClean="0"/>
          </a:p>
          <a:p>
            <a:r>
              <a:rPr lang="tr-TR" dirty="0"/>
              <a:t>S</a:t>
            </a:r>
            <a:r>
              <a:rPr lang="en-US" dirty="0" smtClean="0"/>
              <a:t>how </a:t>
            </a:r>
            <a:r>
              <a:rPr lang="en-US" dirty="0"/>
              <a:t>a long </a:t>
            </a:r>
            <a:r>
              <a:rPr lang="en-US" dirty="0" err="1"/>
              <a:t>postantibiotic</a:t>
            </a:r>
            <a:r>
              <a:rPr lang="en-US" dirty="0"/>
              <a:t> effect because of the irreversible character of their </a:t>
            </a:r>
            <a:r>
              <a:rPr lang="en-US" dirty="0" smtClean="0"/>
              <a:t>binding</a:t>
            </a:r>
            <a:endParaRPr lang="tr-TR" dirty="0" smtClean="0"/>
          </a:p>
          <a:p>
            <a:r>
              <a:rPr lang="en-US" dirty="0"/>
              <a:t>inducer of cytochrome P450 3A4 isoform (CYP3A4</a:t>
            </a:r>
            <a:r>
              <a:rPr lang="en-US" dirty="0" smtClean="0"/>
              <a:t>)</a:t>
            </a:r>
            <a:endParaRPr lang="tr-TR" dirty="0" smtClean="0"/>
          </a:p>
          <a:p>
            <a:r>
              <a:rPr lang="en-US" dirty="0"/>
              <a:t>gram-positive organisms, some mycobacteria, a few strains of gram-negative bacteria (mostly cocci; bacilli are more resistant), some anaerobes, and </a:t>
            </a:r>
            <a:r>
              <a:rPr lang="en-US" dirty="0" err="1" smtClean="0"/>
              <a:t>chlamydiae</a:t>
            </a:r>
            <a:r>
              <a:rPr lang="tr-TR" dirty="0" smtClean="0"/>
              <a:t> (</a:t>
            </a:r>
            <a:r>
              <a:rPr lang="tr-TR" dirty="0" err="1" smtClean="0"/>
              <a:t>high</a:t>
            </a:r>
            <a:r>
              <a:rPr lang="tr-TR" dirty="0" smtClean="0"/>
              <a:t> </a:t>
            </a:r>
            <a:r>
              <a:rPr lang="tr-TR" dirty="0" err="1" smtClean="0"/>
              <a:t>con</a:t>
            </a:r>
            <a:r>
              <a:rPr lang="tr-TR" dirty="0" smtClean="0"/>
              <a:t>. </a:t>
            </a:r>
            <a:r>
              <a:rPr lang="tr-TR" dirty="0" err="1" smtClean="0"/>
              <a:t>virus</a:t>
            </a:r>
            <a:r>
              <a:rPr lang="tr-TR" dirty="0" smtClean="0"/>
              <a:t>)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9119943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Rifamycin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First-</a:t>
            </a:r>
            <a:r>
              <a:rPr lang="tr-TR" dirty="0" err="1" smtClean="0"/>
              <a:t>line</a:t>
            </a:r>
            <a:r>
              <a:rPr lang="tr-TR" dirty="0" smtClean="0"/>
              <a:t> </a:t>
            </a:r>
            <a:r>
              <a:rPr lang="tr-TR" dirty="0" err="1"/>
              <a:t>tuberculosis</a:t>
            </a:r>
            <a:r>
              <a:rPr lang="tr-TR" dirty="0"/>
              <a:t> (TB) </a:t>
            </a:r>
            <a:r>
              <a:rPr lang="tr-TR" dirty="0" err="1"/>
              <a:t>treatments</a:t>
            </a:r>
            <a:r>
              <a:rPr lang="tr-TR" dirty="0"/>
              <a:t> </a:t>
            </a:r>
            <a:r>
              <a:rPr lang="tr-TR" dirty="0" err="1"/>
              <a:t>with</a:t>
            </a:r>
            <a:r>
              <a:rPr lang="tr-TR" dirty="0"/>
              <a:t> </a:t>
            </a:r>
            <a:r>
              <a:rPr lang="tr-TR" dirty="0" err="1"/>
              <a:t>rifamycin</a:t>
            </a:r>
            <a:r>
              <a:rPr lang="tr-TR" dirty="0"/>
              <a:t> SV, </a:t>
            </a:r>
            <a:r>
              <a:rPr lang="tr-TR" dirty="0" err="1"/>
              <a:t>rifampicin</a:t>
            </a:r>
            <a:r>
              <a:rPr lang="tr-TR" dirty="0"/>
              <a:t> (</a:t>
            </a:r>
            <a:r>
              <a:rPr lang="tr-TR" dirty="0" err="1"/>
              <a:t>or</a:t>
            </a:r>
            <a:r>
              <a:rPr lang="tr-TR" dirty="0"/>
              <a:t> </a:t>
            </a:r>
            <a:r>
              <a:rPr lang="tr-TR" dirty="0" err="1"/>
              <a:t>rifampin</a:t>
            </a:r>
            <a:r>
              <a:rPr lang="tr-TR" dirty="0"/>
              <a:t>, RMP), </a:t>
            </a:r>
            <a:r>
              <a:rPr lang="tr-TR" dirty="0" err="1"/>
              <a:t>rifaximin</a:t>
            </a:r>
            <a:r>
              <a:rPr lang="tr-TR" dirty="0"/>
              <a:t>, </a:t>
            </a:r>
            <a:r>
              <a:rPr lang="tr-TR" dirty="0" err="1"/>
              <a:t>rifabutin</a:t>
            </a:r>
            <a:r>
              <a:rPr lang="tr-TR" dirty="0"/>
              <a:t> (RBT),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rifapentine</a:t>
            </a:r>
            <a:r>
              <a:rPr lang="tr-TR" dirty="0"/>
              <a:t> (RPT) </a:t>
            </a:r>
            <a:endParaRPr lang="tr-TR" dirty="0" smtClean="0"/>
          </a:p>
          <a:p>
            <a:r>
              <a:rPr lang="tr-TR" dirty="0" err="1" smtClean="0"/>
              <a:t>Foal-</a:t>
            </a:r>
            <a:r>
              <a:rPr lang="tr-TR" i="1" dirty="0" err="1"/>
              <a:t>Rhodococcus</a:t>
            </a:r>
            <a:r>
              <a:rPr lang="tr-TR" i="1" dirty="0"/>
              <a:t> </a:t>
            </a:r>
            <a:r>
              <a:rPr lang="tr-TR" i="1" dirty="0" err="1"/>
              <a:t>equi</a:t>
            </a:r>
            <a:r>
              <a:rPr lang="tr-TR" dirty="0"/>
              <a:t> </a:t>
            </a:r>
            <a:r>
              <a:rPr lang="tr-TR" dirty="0" err="1" smtClean="0"/>
              <a:t>pneumonia</a:t>
            </a:r>
            <a:endParaRPr lang="tr-TR" dirty="0" smtClean="0"/>
          </a:p>
          <a:p>
            <a:r>
              <a:rPr lang="tr-TR" dirty="0" err="1" smtClean="0"/>
              <a:t>Brucella</a:t>
            </a:r>
            <a:r>
              <a:rPr lang="tr-TR" dirty="0" smtClean="0"/>
              <a:t>, </a:t>
            </a:r>
            <a:r>
              <a:rPr lang="tr-TR" dirty="0" err="1" smtClean="0"/>
              <a:t>legionella</a:t>
            </a:r>
            <a:endParaRPr lang="tr-TR" dirty="0" smtClean="0"/>
          </a:p>
          <a:p>
            <a:r>
              <a:rPr lang="tr-TR" dirty="0" err="1" smtClean="0"/>
              <a:t>Cont</a:t>
            </a:r>
            <a:r>
              <a:rPr lang="tr-TR" dirty="0" smtClean="0"/>
              <a:t>’- </a:t>
            </a:r>
            <a:r>
              <a:rPr lang="tr-TR" dirty="0" err="1" smtClean="0"/>
              <a:t>pregnancy</a:t>
            </a:r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4843873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Sulfonamide</a:t>
            </a:r>
            <a:r>
              <a:rPr lang="tr-TR" dirty="0" smtClean="0"/>
              <a:t/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tr-TR" dirty="0" err="1" smtClean="0"/>
              <a:t>Oldest</a:t>
            </a:r>
            <a:r>
              <a:rPr lang="tr-TR" dirty="0" smtClean="0"/>
              <a:t> </a:t>
            </a:r>
            <a:r>
              <a:rPr lang="tr-TR" dirty="0" err="1" smtClean="0"/>
              <a:t>antim</a:t>
            </a:r>
            <a:r>
              <a:rPr lang="tr-TR" dirty="0" smtClean="0"/>
              <a:t>. </a:t>
            </a:r>
            <a:r>
              <a:rPr lang="tr-TR" dirty="0" err="1" smtClean="0"/>
              <a:t>Group</a:t>
            </a:r>
            <a:r>
              <a:rPr lang="tr-TR" dirty="0" smtClean="0"/>
              <a:t>- </a:t>
            </a:r>
            <a:r>
              <a:rPr lang="tr-TR" dirty="0" err="1" smtClean="0"/>
              <a:t>most</a:t>
            </a:r>
            <a:r>
              <a:rPr lang="tr-TR" dirty="0" smtClean="0"/>
              <a:t> </a:t>
            </a:r>
            <a:r>
              <a:rPr lang="tr-TR" dirty="0" err="1" smtClean="0"/>
              <a:t>widely</a:t>
            </a:r>
            <a:r>
              <a:rPr lang="tr-TR" dirty="0" smtClean="0"/>
              <a:t> </a:t>
            </a:r>
            <a:r>
              <a:rPr lang="tr-TR" dirty="0" err="1" smtClean="0"/>
              <a:t>used</a:t>
            </a:r>
            <a:endParaRPr lang="tr-TR" dirty="0" smtClean="0"/>
          </a:p>
          <a:p>
            <a:r>
              <a:rPr lang="en-US" dirty="0"/>
              <a:t>4-aminobenzene sulfonamide </a:t>
            </a:r>
            <a:r>
              <a:rPr lang="en-US" dirty="0" smtClean="0"/>
              <a:t>backbone</a:t>
            </a:r>
            <a:r>
              <a:rPr lang="tr-TR" dirty="0" smtClean="0"/>
              <a:t>-</a:t>
            </a:r>
            <a:r>
              <a:rPr lang="en-US" dirty="0" smtClean="0"/>
              <a:t>used </a:t>
            </a:r>
            <a:r>
              <a:rPr lang="en-US" dirty="0"/>
              <a:t>in agriculture, aquaculture, animal husbandry, and also as human medicines</a:t>
            </a:r>
            <a:endParaRPr lang="tr-TR" dirty="0" smtClean="0"/>
          </a:p>
          <a:p>
            <a:r>
              <a:rPr lang="tr-TR" dirty="0" smtClean="0"/>
              <a:t>B</a:t>
            </a:r>
            <a:r>
              <a:rPr lang="en-US" dirty="0" smtClean="0"/>
              <a:t>road-spectrum </a:t>
            </a:r>
            <a:endParaRPr lang="tr-TR" dirty="0" smtClean="0"/>
          </a:p>
          <a:p>
            <a:r>
              <a:rPr lang="en-US" dirty="0" smtClean="0"/>
              <a:t>Bacteriostatic</a:t>
            </a:r>
            <a:endParaRPr lang="tr-TR" dirty="0" smtClean="0"/>
          </a:p>
          <a:p>
            <a:r>
              <a:rPr lang="tr-TR" dirty="0" err="1" smtClean="0"/>
              <a:t>Efffective</a:t>
            </a:r>
            <a:r>
              <a:rPr lang="tr-TR" dirty="0" smtClean="0"/>
              <a:t> </a:t>
            </a:r>
            <a:r>
              <a:rPr lang="en-US" dirty="0" smtClean="0"/>
              <a:t>both gram</a:t>
            </a:r>
            <a:r>
              <a:rPr lang="tr-TR" dirty="0" smtClean="0"/>
              <a:t> </a:t>
            </a:r>
            <a:r>
              <a:rPr lang="en-US" dirty="0" smtClean="0"/>
              <a:t>positive </a:t>
            </a:r>
            <a:r>
              <a:rPr lang="en-US" dirty="0"/>
              <a:t>and gram-negative bacteria, as well as some </a:t>
            </a:r>
            <a:r>
              <a:rPr lang="en-US" dirty="0" smtClean="0"/>
              <a:t>protozoa</a:t>
            </a:r>
            <a:r>
              <a:rPr lang="tr-TR" dirty="0" smtClean="0"/>
              <a:t> (</a:t>
            </a:r>
            <a:r>
              <a:rPr lang="en-US" dirty="0" err="1" smtClean="0"/>
              <a:t>coccidia</a:t>
            </a:r>
            <a:r>
              <a:rPr lang="tr-TR" dirty="0" smtClean="0"/>
              <a:t>)</a:t>
            </a:r>
          </a:p>
          <a:p>
            <a:pPr marL="0" indent="0">
              <a:buNone/>
            </a:pPr>
            <a:r>
              <a:rPr lang="tr-TR" dirty="0" smtClean="0"/>
              <a:t>MAO:</a:t>
            </a:r>
            <a:r>
              <a:rPr lang="en-US" dirty="0" smtClean="0"/>
              <a:t> </a:t>
            </a:r>
            <a:r>
              <a:rPr lang="en-US" dirty="0"/>
              <a:t>interfere with the biosynthesis of folic acid in bacterial </a:t>
            </a:r>
            <a:r>
              <a:rPr lang="en-US" dirty="0" smtClean="0"/>
              <a:t>cells</a:t>
            </a:r>
            <a:endParaRPr lang="tr-TR" dirty="0" smtClean="0"/>
          </a:p>
          <a:p>
            <a:r>
              <a:rPr lang="en-US" dirty="0" smtClean="0"/>
              <a:t>compete </a:t>
            </a:r>
            <a:r>
              <a:rPr lang="en-US" dirty="0"/>
              <a:t>with para-</a:t>
            </a:r>
            <a:r>
              <a:rPr lang="en-US" dirty="0" err="1"/>
              <a:t>aminobenzoic</a:t>
            </a:r>
            <a:r>
              <a:rPr lang="en-US" dirty="0"/>
              <a:t> acid (PABA) for incorporation in the folic acid molecule. </a:t>
            </a:r>
            <a:endParaRPr lang="tr-TR" dirty="0" smtClean="0"/>
          </a:p>
          <a:p>
            <a:r>
              <a:rPr lang="tr-TR" dirty="0" err="1" smtClean="0"/>
              <a:t>Bacterial</a:t>
            </a:r>
            <a:r>
              <a:rPr lang="tr-TR" dirty="0" smtClean="0"/>
              <a:t> </a:t>
            </a:r>
            <a:r>
              <a:rPr lang="tr-TR" dirty="0" err="1" smtClean="0"/>
              <a:t>cell</a:t>
            </a:r>
            <a:r>
              <a:rPr lang="tr-TR" dirty="0" smtClean="0"/>
              <a:t> </a:t>
            </a:r>
            <a:r>
              <a:rPr lang="tr-TR" dirty="0" err="1" smtClean="0"/>
              <a:t>multiplication</a:t>
            </a:r>
            <a:r>
              <a:rPr lang="tr-TR" dirty="0" smtClean="0"/>
              <a:t> </a:t>
            </a:r>
            <a:r>
              <a:rPr lang="tr-TR" dirty="0" err="1" smtClean="0"/>
              <a:t>altered</a:t>
            </a:r>
            <a:r>
              <a:rPr lang="tr-TR" dirty="0" smtClean="0"/>
              <a:t> – </a:t>
            </a:r>
            <a:r>
              <a:rPr lang="tr-TR" dirty="0" err="1" smtClean="0"/>
              <a:t>altered</a:t>
            </a:r>
            <a:r>
              <a:rPr lang="tr-TR" dirty="0" smtClean="0"/>
              <a:t> DNA </a:t>
            </a:r>
            <a:r>
              <a:rPr lang="tr-TR" dirty="0" err="1" smtClean="0"/>
              <a:t>synt</a:t>
            </a:r>
            <a:r>
              <a:rPr lang="tr-TR" dirty="0" smtClean="0"/>
              <a:t>- </a:t>
            </a:r>
            <a:r>
              <a:rPr lang="tr-TR" dirty="0" err="1" smtClean="0"/>
              <a:t>prevention</a:t>
            </a:r>
            <a:r>
              <a:rPr lang="tr-TR" dirty="0" smtClean="0"/>
              <a:t> of </a:t>
            </a:r>
            <a:r>
              <a:rPr lang="tr-TR" dirty="0" err="1" smtClean="0"/>
              <a:t>folic</a:t>
            </a:r>
            <a:r>
              <a:rPr lang="tr-TR" dirty="0" smtClean="0"/>
              <a:t> </a:t>
            </a:r>
            <a:r>
              <a:rPr lang="tr-TR" dirty="0" err="1" smtClean="0"/>
              <a:t>acid</a:t>
            </a:r>
            <a:r>
              <a:rPr lang="tr-TR" dirty="0" smtClean="0"/>
              <a:t> </a:t>
            </a:r>
            <a:r>
              <a:rPr lang="tr-TR" dirty="0" err="1" smtClean="0"/>
              <a:t>formation</a:t>
            </a:r>
            <a:endParaRPr lang="tr-TR" dirty="0"/>
          </a:p>
          <a:p>
            <a:endParaRPr lang="tr-TR" dirty="0" smtClean="0"/>
          </a:p>
          <a:p>
            <a:r>
              <a:rPr lang="tr-TR" dirty="0" smtClean="0"/>
              <a:t>O</a:t>
            </a:r>
            <a:r>
              <a:rPr lang="en-US" dirty="0" err="1" smtClean="0"/>
              <a:t>rganisms</a:t>
            </a:r>
            <a:r>
              <a:rPr lang="en-US" dirty="0" smtClean="0"/>
              <a:t> </a:t>
            </a:r>
            <a:r>
              <a:rPr lang="en-US" dirty="0"/>
              <a:t>that synthesize their own folic acid </a:t>
            </a:r>
            <a:r>
              <a:rPr lang="tr-TR" dirty="0" smtClean="0"/>
              <a:t>– </a:t>
            </a:r>
            <a:r>
              <a:rPr lang="en-US" dirty="0" smtClean="0"/>
              <a:t>susceptible</a:t>
            </a:r>
            <a:endParaRPr lang="tr-TR" dirty="0" smtClean="0"/>
          </a:p>
          <a:p>
            <a:r>
              <a:rPr lang="en-US" dirty="0" smtClean="0"/>
              <a:t>mammalian </a:t>
            </a:r>
            <a:r>
              <a:rPr lang="en-US" dirty="0"/>
              <a:t>cells use preformed folic acid and, therefore, are not susceptible. </a:t>
            </a:r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9167442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/>
              <a:t>Highly Soluble </a:t>
            </a:r>
            <a:r>
              <a:rPr lang="en-US" b="1" dirty="0" smtClean="0"/>
              <a:t>Sulfonamides</a:t>
            </a:r>
            <a:r>
              <a:rPr lang="tr-TR" b="1" dirty="0" smtClean="0"/>
              <a:t> (</a:t>
            </a:r>
            <a:r>
              <a:rPr lang="tr-TR" b="1" dirty="0" err="1" smtClean="0"/>
              <a:t>fast</a:t>
            </a:r>
            <a:r>
              <a:rPr lang="tr-TR" b="1" dirty="0" smtClean="0"/>
              <a:t> </a:t>
            </a:r>
            <a:r>
              <a:rPr lang="tr-TR" b="1" dirty="0" err="1" smtClean="0"/>
              <a:t>absorbed</a:t>
            </a:r>
            <a:r>
              <a:rPr lang="tr-TR" b="1" dirty="0" smtClean="0"/>
              <a:t>, </a:t>
            </a:r>
            <a:r>
              <a:rPr lang="tr-TR" b="1" dirty="0" err="1" smtClean="0"/>
              <a:t>fast</a:t>
            </a:r>
            <a:r>
              <a:rPr lang="tr-TR" b="1" dirty="0" smtClean="0"/>
              <a:t> </a:t>
            </a:r>
            <a:r>
              <a:rPr lang="tr-TR" b="1" dirty="0" err="1" smtClean="0"/>
              <a:t>excreted</a:t>
            </a:r>
            <a:r>
              <a:rPr lang="tr-TR" b="1" dirty="0" smtClean="0"/>
              <a:t>)</a:t>
            </a:r>
            <a:endParaRPr lang="en-US" b="1" dirty="0"/>
          </a:p>
          <a:p>
            <a:pPr marL="0" indent="0">
              <a:buNone/>
            </a:pPr>
            <a:r>
              <a:rPr lang="en-US" dirty="0" err="1" smtClean="0"/>
              <a:t>sulfisoxazole</a:t>
            </a:r>
            <a:r>
              <a:rPr lang="en-US" dirty="0" smtClean="0"/>
              <a:t> </a:t>
            </a:r>
            <a:r>
              <a:rPr lang="en-US" dirty="0"/>
              <a:t>(</a:t>
            </a:r>
            <a:r>
              <a:rPr lang="en-US" dirty="0" err="1"/>
              <a:t>sulfafurazole</a:t>
            </a:r>
            <a:r>
              <a:rPr lang="en-US" dirty="0"/>
              <a:t>) and </a:t>
            </a:r>
            <a:r>
              <a:rPr lang="en-US" dirty="0" err="1" smtClean="0"/>
              <a:t>sulfasomidine</a:t>
            </a:r>
            <a:endParaRPr lang="tr-TR" dirty="0" smtClean="0"/>
          </a:p>
          <a:p>
            <a:pPr marL="0" indent="0">
              <a:buNone/>
            </a:pPr>
            <a:r>
              <a:rPr lang="en-US" dirty="0" smtClean="0"/>
              <a:t>rapidly </a:t>
            </a:r>
            <a:r>
              <a:rPr lang="en-US" dirty="0"/>
              <a:t>excreted via the urinary tract </a:t>
            </a:r>
            <a:r>
              <a:rPr lang="tr-TR" dirty="0" smtClean="0"/>
              <a:t> (</a:t>
            </a:r>
            <a:r>
              <a:rPr lang="en-US" dirty="0" smtClean="0"/>
              <a:t>unchanged</a:t>
            </a:r>
            <a:r>
              <a:rPr lang="tr-TR" dirty="0" smtClean="0"/>
              <a:t>)</a:t>
            </a:r>
          </a:p>
          <a:p>
            <a:pPr marL="0" indent="0">
              <a:buNone/>
            </a:pPr>
            <a:r>
              <a:rPr lang="tr-TR" dirty="0" err="1" smtClean="0"/>
              <a:t>Urinary</a:t>
            </a:r>
            <a:r>
              <a:rPr lang="tr-TR" dirty="0" smtClean="0"/>
              <a:t> </a:t>
            </a:r>
            <a:r>
              <a:rPr lang="tr-TR" dirty="0" err="1" smtClean="0"/>
              <a:t>ph</a:t>
            </a:r>
            <a:r>
              <a:rPr lang="tr-TR" dirty="0" smtClean="0"/>
              <a:t> (</a:t>
            </a:r>
            <a:r>
              <a:rPr lang="tr-TR" dirty="0" err="1" smtClean="0"/>
              <a:t>lowered</a:t>
            </a:r>
            <a:r>
              <a:rPr lang="tr-TR" dirty="0" smtClean="0"/>
              <a:t>), </a:t>
            </a:r>
            <a:r>
              <a:rPr lang="tr-TR" dirty="0" err="1" smtClean="0"/>
              <a:t>tubulary</a:t>
            </a:r>
            <a:r>
              <a:rPr lang="tr-TR" dirty="0" smtClean="0"/>
              <a:t> </a:t>
            </a:r>
            <a:r>
              <a:rPr lang="tr-TR" dirty="0" err="1" smtClean="0"/>
              <a:t>precipitation</a:t>
            </a:r>
            <a:r>
              <a:rPr lang="tr-TR" dirty="0" smtClean="0"/>
              <a:t> (</a:t>
            </a:r>
            <a:r>
              <a:rPr lang="tr-TR" dirty="0" err="1" smtClean="0"/>
              <a:t>increased</a:t>
            </a:r>
            <a:r>
              <a:rPr lang="tr-TR" dirty="0" smtClean="0"/>
              <a:t>)</a:t>
            </a:r>
          </a:p>
          <a:p>
            <a:pPr marL="0" indent="0">
              <a:buNone/>
            </a:pPr>
            <a:r>
              <a:rPr lang="tr-TR" dirty="0"/>
              <a:t>T</a:t>
            </a:r>
            <a:r>
              <a:rPr lang="en-US" dirty="0" err="1" smtClean="0"/>
              <a:t>reat</a:t>
            </a:r>
            <a:r>
              <a:rPr lang="en-US" dirty="0" smtClean="0"/>
              <a:t> </a:t>
            </a:r>
            <a:r>
              <a:rPr lang="en-US" dirty="0"/>
              <a:t>urinary tract infections.</a:t>
            </a:r>
          </a:p>
          <a:p>
            <a:r>
              <a:rPr lang="tr-TR" dirty="0" err="1" smtClean="0"/>
              <a:t>Sulfanilamide</a:t>
            </a:r>
            <a:endParaRPr lang="tr-TR" dirty="0" smtClean="0"/>
          </a:p>
          <a:p>
            <a:r>
              <a:rPr lang="tr-TR" dirty="0" err="1" smtClean="0"/>
              <a:t>Sulfadiazine</a:t>
            </a:r>
            <a:endParaRPr lang="tr-TR" dirty="0" smtClean="0"/>
          </a:p>
          <a:p>
            <a:r>
              <a:rPr lang="tr-TR" dirty="0" err="1" smtClean="0"/>
              <a:t>Sulfadimidine</a:t>
            </a:r>
            <a:endParaRPr lang="tr-TR" dirty="0" smtClean="0"/>
          </a:p>
          <a:p>
            <a:r>
              <a:rPr lang="tr-TR" dirty="0" err="1" smtClean="0"/>
              <a:t>Sulfamerazine</a:t>
            </a:r>
            <a:r>
              <a:rPr lang="tr-TR" dirty="0" smtClean="0"/>
              <a:t> </a:t>
            </a:r>
            <a:endParaRPr lang="tr-TR" dirty="0"/>
          </a:p>
        </p:txBody>
      </p:sp>
      <p:sp>
        <p:nvSpPr>
          <p:cNvPr id="4" name="Satır Belirtme Çizgisi 1 3"/>
          <p:cNvSpPr/>
          <p:nvPr/>
        </p:nvSpPr>
        <p:spPr>
          <a:xfrm>
            <a:off x="5515896" y="4085303"/>
            <a:ext cx="5633885" cy="1489588"/>
          </a:xfrm>
          <a:prstGeom prst="borderCallout1">
            <a:avLst>
              <a:gd name="adj1" fmla="val 53715"/>
              <a:gd name="adj2" fmla="val 426"/>
              <a:gd name="adj3" fmla="val 57954"/>
              <a:gd name="adj4" fmla="val -41253"/>
            </a:avLst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dirty="0" err="1" smtClean="0"/>
              <a:t>Triple</a:t>
            </a:r>
            <a:r>
              <a:rPr lang="tr-TR" dirty="0" smtClean="0"/>
              <a:t> </a:t>
            </a:r>
            <a:r>
              <a:rPr lang="tr-TR" dirty="0" err="1" smtClean="0"/>
              <a:t>combination</a:t>
            </a:r>
            <a:r>
              <a:rPr lang="tr-TR" dirty="0" smtClean="0"/>
              <a:t> (1/3)= </a:t>
            </a:r>
            <a:r>
              <a:rPr lang="tr-TR" dirty="0" err="1" smtClean="0"/>
              <a:t>effect</a:t>
            </a:r>
            <a:r>
              <a:rPr lang="tr-TR" dirty="0" smtClean="0"/>
              <a:t> </a:t>
            </a:r>
            <a:r>
              <a:rPr lang="tr-TR" dirty="0" err="1" smtClean="0"/>
              <a:t>similar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sulfadiazin</a:t>
            </a:r>
            <a:endParaRPr lang="tr-TR" dirty="0" smtClean="0"/>
          </a:p>
          <a:p>
            <a:pPr algn="ctr"/>
            <a:r>
              <a:rPr lang="tr-TR" dirty="0" err="1" smtClean="0"/>
              <a:t>Presipitation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kidney</a:t>
            </a:r>
            <a:r>
              <a:rPr lang="tr-TR" dirty="0" smtClean="0"/>
              <a:t> </a:t>
            </a:r>
            <a:r>
              <a:rPr lang="tr-TR" dirty="0" err="1" smtClean="0"/>
              <a:t>tubules</a:t>
            </a:r>
            <a:r>
              <a:rPr lang="tr-TR" dirty="0" smtClean="0"/>
              <a:t> </a:t>
            </a:r>
            <a:r>
              <a:rPr lang="tr-TR" dirty="0" err="1" smtClean="0"/>
              <a:t>are</a:t>
            </a:r>
            <a:r>
              <a:rPr lang="tr-TR" dirty="0" smtClean="0"/>
              <a:t> </a:t>
            </a:r>
            <a:r>
              <a:rPr lang="tr-TR" dirty="0" err="1" smtClean="0"/>
              <a:t>lowered</a:t>
            </a:r>
            <a:r>
              <a:rPr lang="tr-TR" dirty="0" smtClean="0"/>
              <a:t> </a:t>
            </a:r>
            <a:r>
              <a:rPr lang="tr-TR" dirty="0" err="1" smtClean="0"/>
              <a:t>compared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single</a:t>
            </a:r>
            <a:r>
              <a:rPr lang="tr-TR" dirty="0" smtClean="0"/>
              <a:t> </a:t>
            </a:r>
            <a:r>
              <a:rPr lang="tr-TR" dirty="0" err="1" smtClean="0"/>
              <a:t>administration</a:t>
            </a:r>
            <a:endParaRPr lang="tr-TR" dirty="0"/>
          </a:p>
        </p:txBody>
      </p:sp>
      <p:cxnSp>
        <p:nvCxnSpPr>
          <p:cNvPr id="6" name="Düz Ok Bağlayıcısı 5"/>
          <p:cNvCxnSpPr/>
          <p:nvPr/>
        </p:nvCxnSpPr>
        <p:spPr>
          <a:xfrm flipH="1">
            <a:off x="3227438" y="4907706"/>
            <a:ext cx="2288458" cy="22473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Düz Ok Bağlayıcısı 6"/>
          <p:cNvCxnSpPr/>
          <p:nvPr/>
        </p:nvCxnSpPr>
        <p:spPr>
          <a:xfrm flipH="1">
            <a:off x="3436374" y="5042643"/>
            <a:ext cx="2079522" cy="61205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5768604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Highly Soluble Sulfonamides</a:t>
            </a:r>
            <a:r>
              <a:rPr lang="tr-TR" b="1" dirty="0"/>
              <a:t> (</a:t>
            </a:r>
            <a:r>
              <a:rPr lang="tr-TR" b="1" dirty="0" err="1"/>
              <a:t>fast</a:t>
            </a:r>
            <a:r>
              <a:rPr lang="tr-TR" b="1" dirty="0"/>
              <a:t> </a:t>
            </a:r>
            <a:r>
              <a:rPr lang="tr-TR" b="1" dirty="0" err="1"/>
              <a:t>absorbed</a:t>
            </a:r>
            <a:r>
              <a:rPr lang="tr-TR" b="1" dirty="0"/>
              <a:t>, </a:t>
            </a:r>
            <a:r>
              <a:rPr lang="tr-TR" b="1" dirty="0" err="1" smtClean="0"/>
              <a:t>slow</a:t>
            </a:r>
            <a:r>
              <a:rPr lang="tr-TR" b="1" dirty="0" smtClean="0"/>
              <a:t> </a:t>
            </a:r>
            <a:r>
              <a:rPr lang="tr-TR" b="1" dirty="0" err="1" smtClean="0"/>
              <a:t>excreted</a:t>
            </a:r>
            <a:r>
              <a:rPr lang="tr-TR" b="1" dirty="0" smtClean="0"/>
              <a:t>)</a:t>
            </a:r>
          </a:p>
          <a:p>
            <a:r>
              <a:rPr lang="tr-TR" dirty="0" err="1" smtClean="0"/>
              <a:t>Sulfadimethozin</a:t>
            </a:r>
            <a:endParaRPr lang="tr-TR" dirty="0" smtClean="0"/>
          </a:p>
          <a:p>
            <a:r>
              <a:rPr lang="tr-TR" dirty="0" err="1" smtClean="0"/>
              <a:t>Sulfadoxin</a:t>
            </a:r>
            <a:endParaRPr lang="tr-TR" dirty="0" smtClean="0"/>
          </a:p>
          <a:p>
            <a:pPr marL="0" indent="0">
              <a:buNone/>
            </a:pPr>
            <a:r>
              <a:rPr lang="tr-TR" b="1" dirty="0" err="1"/>
              <a:t>Poorly</a:t>
            </a:r>
            <a:r>
              <a:rPr lang="tr-TR" b="1" dirty="0"/>
              <a:t> </a:t>
            </a:r>
            <a:r>
              <a:rPr lang="tr-TR" b="1" dirty="0" err="1"/>
              <a:t>Soluble</a:t>
            </a:r>
            <a:r>
              <a:rPr lang="tr-TR" b="1" dirty="0"/>
              <a:t> </a:t>
            </a:r>
            <a:r>
              <a:rPr lang="tr-TR" b="1" dirty="0" err="1" smtClean="0"/>
              <a:t>Sulfonamides</a:t>
            </a:r>
            <a:endParaRPr lang="tr-TR" b="1" dirty="0" smtClean="0"/>
          </a:p>
          <a:p>
            <a:r>
              <a:rPr lang="tr-TR" dirty="0" err="1" smtClean="0"/>
              <a:t>Sulfaguanidine</a:t>
            </a:r>
            <a:r>
              <a:rPr lang="tr-TR" dirty="0" smtClean="0"/>
              <a:t>, </a:t>
            </a:r>
            <a:r>
              <a:rPr lang="tr-TR" dirty="0" err="1"/>
              <a:t>Salicylazosulfapyridine</a:t>
            </a:r>
            <a:r>
              <a:rPr lang="tr-TR" dirty="0"/>
              <a:t> (</a:t>
            </a:r>
            <a:r>
              <a:rPr lang="tr-TR" dirty="0" err="1" smtClean="0"/>
              <a:t>sulfasalazine</a:t>
            </a:r>
            <a:r>
              <a:rPr lang="tr-TR" dirty="0" smtClean="0"/>
              <a:t>- </a:t>
            </a:r>
            <a:r>
              <a:rPr lang="tr-TR" dirty="0" err="1" smtClean="0"/>
              <a:t>hydrolyzed</a:t>
            </a:r>
            <a:r>
              <a:rPr lang="tr-TR" dirty="0" smtClean="0"/>
              <a:t> </a:t>
            </a:r>
            <a:r>
              <a:rPr lang="tr-TR" dirty="0" err="1" smtClean="0"/>
              <a:t>into</a:t>
            </a:r>
            <a:r>
              <a:rPr lang="tr-TR" dirty="0" smtClean="0"/>
              <a:t> </a:t>
            </a:r>
            <a:r>
              <a:rPr lang="tr-TR" dirty="0" err="1" smtClean="0"/>
              <a:t>sulfapyridine</a:t>
            </a:r>
            <a:r>
              <a:rPr lang="tr-TR" dirty="0" smtClean="0"/>
              <a:t> </a:t>
            </a:r>
            <a:r>
              <a:rPr lang="tr-TR" dirty="0" err="1"/>
              <a:t>and</a:t>
            </a:r>
            <a:r>
              <a:rPr lang="tr-TR" dirty="0"/>
              <a:t> 5-aminosalicylic </a:t>
            </a:r>
            <a:r>
              <a:rPr lang="tr-TR" dirty="0" err="1" smtClean="0"/>
              <a:t>acid-ulcerative</a:t>
            </a:r>
            <a:r>
              <a:rPr lang="tr-TR" dirty="0" smtClean="0"/>
              <a:t> </a:t>
            </a:r>
            <a:r>
              <a:rPr lang="tr-TR" dirty="0" err="1" smtClean="0"/>
              <a:t>colitis</a:t>
            </a:r>
            <a:r>
              <a:rPr lang="tr-TR" dirty="0" smtClean="0"/>
              <a:t>)</a:t>
            </a:r>
            <a:r>
              <a:rPr lang="tr-TR" dirty="0"/>
              <a:t> </a:t>
            </a:r>
            <a:endParaRPr lang="tr-TR" dirty="0" smtClean="0"/>
          </a:p>
          <a:p>
            <a:r>
              <a:rPr lang="tr-TR" dirty="0" err="1" smtClean="0"/>
              <a:t>Phthalylsulfathiazole</a:t>
            </a:r>
            <a:r>
              <a:rPr lang="tr-TR" dirty="0" smtClean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succinylsulfathiazole</a:t>
            </a:r>
            <a:r>
              <a:rPr lang="tr-TR" dirty="0"/>
              <a:t> </a:t>
            </a:r>
            <a:r>
              <a:rPr lang="tr-TR" dirty="0" smtClean="0"/>
              <a:t>- </a:t>
            </a:r>
            <a:r>
              <a:rPr lang="tr-TR" dirty="0" err="1"/>
              <a:t>bacterial</a:t>
            </a:r>
            <a:r>
              <a:rPr lang="tr-TR" dirty="0"/>
              <a:t> </a:t>
            </a:r>
            <a:r>
              <a:rPr lang="tr-TR" dirty="0" smtClean="0"/>
              <a:t>–</a:t>
            </a:r>
            <a:r>
              <a:rPr lang="tr-TR" dirty="0" err="1" smtClean="0"/>
              <a:t>sulfathiazole</a:t>
            </a:r>
            <a:r>
              <a:rPr lang="tr-TR" dirty="0" smtClean="0"/>
              <a:t> (</a:t>
            </a:r>
            <a:r>
              <a:rPr lang="tr-TR" dirty="0" err="1" smtClean="0"/>
              <a:t>active</a:t>
            </a:r>
            <a:r>
              <a:rPr lang="tr-TR" dirty="0" smtClean="0"/>
              <a:t>)</a:t>
            </a:r>
          </a:p>
          <a:p>
            <a:r>
              <a:rPr lang="tr-TR" dirty="0" smtClean="0"/>
              <a:t>Not </a:t>
            </a:r>
            <a:r>
              <a:rPr lang="tr-TR" dirty="0" err="1" smtClean="0"/>
              <a:t>absorbed</a:t>
            </a:r>
            <a:r>
              <a:rPr lang="tr-TR" dirty="0" smtClean="0"/>
              <a:t> </a:t>
            </a:r>
            <a:r>
              <a:rPr lang="tr-TR" dirty="0" err="1"/>
              <a:t>from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GI </a:t>
            </a:r>
            <a:r>
              <a:rPr lang="tr-TR" dirty="0" err="1" smtClean="0"/>
              <a:t>tract</a:t>
            </a:r>
            <a:r>
              <a:rPr lang="tr-TR" dirty="0" smtClean="0"/>
              <a:t>- </a:t>
            </a:r>
            <a:r>
              <a:rPr lang="tr-TR" dirty="0" err="1" smtClean="0"/>
              <a:t>Used</a:t>
            </a:r>
            <a:r>
              <a:rPr lang="tr-TR" dirty="0" smtClean="0"/>
              <a:t> </a:t>
            </a:r>
            <a:r>
              <a:rPr lang="tr-TR" dirty="0" err="1"/>
              <a:t>for</a:t>
            </a:r>
            <a:r>
              <a:rPr lang="tr-TR" dirty="0"/>
              <a:t> </a:t>
            </a:r>
            <a:r>
              <a:rPr lang="tr-TR" dirty="0" err="1"/>
              <a:t>Intestinal</a:t>
            </a:r>
            <a:r>
              <a:rPr lang="tr-TR" dirty="0"/>
              <a:t> </a:t>
            </a:r>
            <a:r>
              <a:rPr lang="tr-TR" dirty="0" err="1"/>
              <a:t>Infections</a:t>
            </a:r>
            <a:endParaRPr lang="en-US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2262109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err="1" smtClean="0"/>
              <a:t>Local</a:t>
            </a:r>
            <a:r>
              <a:rPr lang="tr-TR" dirty="0" smtClean="0"/>
              <a:t> </a:t>
            </a:r>
            <a:r>
              <a:rPr lang="tr-TR" dirty="0" err="1" smtClean="0"/>
              <a:t>acting</a:t>
            </a:r>
            <a:endParaRPr lang="tr-TR" dirty="0" smtClean="0"/>
          </a:p>
          <a:p>
            <a:r>
              <a:rPr lang="tr-TR" dirty="0" err="1" smtClean="0"/>
              <a:t>Sulfadiazine</a:t>
            </a:r>
            <a:r>
              <a:rPr lang="tr-TR" dirty="0" smtClean="0"/>
              <a:t> (</a:t>
            </a:r>
            <a:r>
              <a:rPr lang="tr-TR" dirty="0" err="1" smtClean="0"/>
              <a:t>silver</a:t>
            </a:r>
            <a:r>
              <a:rPr lang="tr-TR" dirty="0" smtClean="0"/>
              <a:t> </a:t>
            </a:r>
            <a:r>
              <a:rPr lang="tr-TR" dirty="0" err="1" smtClean="0"/>
              <a:t>sulfadiazine-burn</a:t>
            </a:r>
            <a:r>
              <a:rPr lang="tr-TR" dirty="0" smtClean="0"/>
              <a:t> </a:t>
            </a:r>
            <a:r>
              <a:rPr lang="tr-TR" dirty="0" err="1" smtClean="0"/>
              <a:t>wounds</a:t>
            </a:r>
            <a:r>
              <a:rPr lang="tr-TR" dirty="0" smtClean="0"/>
              <a:t>)</a:t>
            </a:r>
          </a:p>
          <a:p>
            <a:r>
              <a:rPr lang="tr-TR" dirty="0" err="1" smtClean="0"/>
              <a:t>Sulfapyridine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952933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Potentiated</a:t>
            </a:r>
            <a:r>
              <a:rPr lang="tr-TR" dirty="0"/>
              <a:t> </a:t>
            </a:r>
            <a:r>
              <a:rPr lang="tr-TR" dirty="0" err="1"/>
              <a:t>Sulfonamides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tr-TR" b="1" dirty="0" err="1" smtClean="0"/>
              <a:t>Diaminopyrimidines</a:t>
            </a:r>
            <a:r>
              <a:rPr lang="tr-TR" dirty="0"/>
              <a:t> </a:t>
            </a:r>
            <a:r>
              <a:rPr lang="tr-TR" dirty="0" smtClean="0"/>
              <a:t>- </a:t>
            </a:r>
            <a:r>
              <a:rPr lang="tr-TR" dirty="0" err="1" smtClean="0"/>
              <a:t>used</a:t>
            </a:r>
            <a:r>
              <a:rPr lang="tr-TR" dirty="0" smtClean="0"/>
              <a:t> </a:t>
            </a:r>
            <a:r>
              <a:rPr lang="tr-TR" dirty="0" err="1" smtClean="0"/>
              <a:t>alone</a:t>
            </a:r>
            <a:r>
              <a:rPr lang="tr-TR" dirty="0" smtClean="0"/>
              <a:t>- </a:t>
            </a:r>
            <a:r>
              <a:rPr lang="tr-TR" dirty="0" err="1" smtClean="0"/>
              <a:t>no</a:t>
            </a:r>
            <a:r>
              <a:rPr lang="tr-TR" dirty="0" smtClean="0"/>
              <a:t> </a:t>
            </a:r>
            <a:r>
              <a:rPr lang="tr-TR" dirty="0" err="1" smtClean="0"/>
              <a:t>effect</a:t>
            </a:r>
            <a:r>
              <a:rPr lang="tr-TR" dirty="0" smtClean="0"/>
              <a:t>, but </a:t>
            </a:r>
            <a:r>
              <a:rPr lang="tr-TR" dirty="0" err="1" smtClean="0"/>
              <a:t>resistance</a:t>
            </a:r>
            <a:endParaRPr lang="tr-TR" dirty="0" smtClean="0"/>
          </a:p>
          <a:p>
            <a:r>
              <a:rPr lang="tr-TR" dirty="0" err="1" smtClean="0"/>
              <a:t>trimethoprim</a:t>
            </a:r>
            <a:r>
              <a:rPr lang="tr-TR" dirty="0"/>
              <a:t>, </a:t>
            </a:r>
            <a:r>
              <a:rPr lang="tr-TR" dirty="0" err="1"/>
              <a:t>methoprim</a:t>
            </a:r>
            <a:r>
              <a:rPr lang="tr-TR" dirty="0"/>
              <a:t>, </a:t>
            </a:r>
            <a:r>
              <a:rPr lang="tr-TR" dirty="0" err="1"/>
              <a:t>ormetoprim</a:t>
            </a:r>
            <a:r>
              <a:rPr lang="tr-TR" dirty="0"/>
              <a:t>, </a:t>
            </a:r>
            <a:r>
              <a:rPr lang="tr-TR" dirty="0" err="1"/>
              <a:t>aditoprim</a:t>
            </a:r>
            <a:r>
              <a:rPr lang="tr-TR" dirty="0"/>
              <a:t>, </a:t>
            </a:r>
            <a:r>
              <a:rPr lang="tr-TR" dirty="0" err="1" smtClean="0"/>
              <a:t>pyrimethamine</a:t>
            </a:r>
            <a:endParaRPr lang="tr-TR" dirty="0" smtClean="0"/>
          </a:p>
          <a:p>
            <a:r>
              <a:rPr lang="tr-TR" dirty="0" err="1" smtClean="0"/>
              <a:t>Inhibit</a:t>
            </a:r>
            <a:r>
              <a:rPr lang="tr-TR" dirty="0" smtClean="0"/>
              <a:t> </a:t>
            </a:r>
            <a:r>
              <a:rPr lang="tr-TR" dirty="0" err="1"/>
              <a:t>dihydrofolate</a:t>
            </a:r>
            <a:r>
              <a:rPr lang="tr-TR" dirty="0"/>
              <a:t> </a:t>
            </a:r>
            <a:r>
              <a:rPr lang="tr-TR" dirty="0" err="1"/>
              <a:t>reductase</a:t>
            </a:r>
            <a:r>
              <a:rPr lang="tr-TR" dirty="0"/>
              <a:t> in </a:t>
            </a:r>
            <a:r>
              <a:rPr lang="tr-TR" dirty="0" err="1"/>
              <a:t>bacteria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protozoa</a:t>
            </a:r>
            <a:r>
              <a:rPr lang="tr-TR" dirty="0"/>
              <a:t> far </a:t>
            </a:r>
            <a:r>
              <a:rPr lang="tr-TR" dirty="0" err="1"/>
              <a:t>more</a:t>
            </a:r>
            <a:r>
              <a:rPr lang="tr-TR" dirty="0"/>
              <a:t> </a:t>
            </a:r>
            <a:r>
              <a:rPr lang="tr-TR" dirty="0" err="1"/>
              <a:t>efficiently</a:t>
            </a:r>
            <a:r>
              <a:rPr lang="tr-TR" dirty="0"/>
              <a:t> </a:t>
            </a:r>
            <a:r>
              <a:rPr lang="tr-TR" dirty="0" err="1"/>
              <a:t>than</a:t>
            </a:r>
            <a:r>
              <a:rPr lang="tr-TR" dirty="0"/>
              <a:t> in </a:t>
            </a:r>
            <a:r>
              <a:rPr lang="tr-TR" dirty="0" err="1"/>
              <a:t>mammalian</a:t>
            </a:r>
            <a:r>
              <a:rPr lang="tr-TR" dirty="0"/>
              <a:t> </a:t>
            </a:r>
            <a:r>
              <a:rPr lang="tr-TR" dirty="0" err="1"/>
              <a:t>cells</a:t>
            </a:r>
            <a:r>
              <a:rPr lang="tr-TR" dirty="0"/>
              <a:t>. </a:t>
            </a:r>
            <a:endParaRPr lang="tr-TR" dirty="0" smtClean="0"/>
          </a:p>
          <a:p>
            <a:endParaRPr lang="tr-TR" dirty="0" smtClean="0"/>
          </a:p>
          <a:p>
            <a:r>
              <a:rPr lang="tr-TR" dirty="0" smtClean="0"/>
              <a:t>Combination-</a:t>
            </a:r>
            <a:r>
              <a:rPr lang="tr-TR" dirty="0" err="1" smtClean="0"/>
              <a:t>bacteriocidal</a:t>
            </a:r>
            <a:r>
              <a:rPr lang="tr-TR" dirty="0" smtClean="0"/>
              <a:t> </a:t>
            </a:r>
            <a:r>
              <a:rPr lang="tr-TR" dirty="0" err="1" smtClean="0"/>
              <a:t>effects</a:t>
            </a:r>
            <a:r>
              <a:rPr lang="tr-TR" dirty="0" smtClean="0"/>
              <a:t> </a:t>
            </a:r>
            <a:r>
              <a:rPr lang="tr-TR" dirty="0" err="1" smtClean="0"/>
              <a:t>enhanced</a:t>
            </a:r>
            <a:r>
              <a:rPr lang="tr-TR" dirty="0" smtClean="0"/>
              <a:t> </a:t>
            </a:r>
            <a:r>
              <a:rPr lang="tr-TR" dirty="0" err="1" smtClean="0"/>
              <a:t>also</a:t>
            </a:r>
            <a:r>
              <a:rPr lang="tr-TR" dirty="0" smtClean="0"/>
              <a:t> </a:t>
            </a:r>
            <a:r>
              <a:rPr lang="tr-TR" dirty="0" err="1" smtClean="0"/>
              <a:t>leishmaniasis</a:t>
            </a:r>
            <a:r>
              <a:rPr lang="tr-TR" dirty="0" smtClean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toxoplasmosis</a:t>
            </a:r>
            <a:endParaRPr lang="tr-TR" dirty="0"/>
          </a:p>
          <a:p>
            <a:endParaRPr lang="tr-TR" dirty="0" smtClean="0"/>
          </a:p>
          <a:p>
            <a:r>
              <a:rPr lang="tr-TR" dirty="0" err="1" smtClean="0"/>
              <a:t>trimethoprim</a:t>
            </a:r>
            <a:r>
              <a:rPr lang="tr-TR" dirty="0" smtClean="0"/>
              <a:t>/</a:t>
            </a:r>
            <a:r>
              <a:rPr lang="tr-TR" dirty="0" err="1" smtClean="0"/>
              <a:t>sulfadiazine</a:t>
            </a:r>
            <a:r>
              <a:rPr lang="tr-TR" dirty="0"/>
              <a:t> (</a:t>
            </a:r>
            <a:r>
              <a:rPr lang="tr-TR" dirty="0" err="1"/>
              <a:t>co-trimazine</a:t>
            </a:r>
            <a:r>
              <a:rPr lang="tr-TR" dirty="0"/>
              <a:t>), </a:t>
            </a:r>
            <a:endParaRPr lang="tr-TR" dirty="0" smtClean="0"/>
          </a:p>
          <a:p>
            <a:r>
              <a:rPr lang="tr-TR" dirty="0" err="1" smtClean="0"/>
              <a:t>trimethoprim</a:t>
            </a:r>
            <a:r>
              <a:rPr lang="tr-TR" dirty="0" smtClean="0"/>
              <a:t>/</a:t>
            </a:r>
            <a:r>
              <a:rPr lang="tr-TR" dirty="0" err="1" smtClean="0"/>
              <a:t>sulfamethoxazole</a:t>
            </a:r>
            <a:r>
              <a:rPr lang="tr-TR" dirty="0" smtClean="0"/>
              <a:t> </a:t>
            </a:r>
            <a:r>
              <a:rPr lang="tr-TR" dirty="0"/>
              <a:t>(</a:t>
            </a:r>
            <a:r>
              <a:rPr lang="tr-TR" dirty="0" err="1" smtClean="0"/>
              <a:t>co-trimoxazole</a:t>
            </a:r>
            <a:r>
              <a:rPr lang="tr-TR" dirty="0"/>
              <a:t>), </a:t>
            </a:r>
            <a:endParaRPr lang="tr-TR" dirty="0" smtClean="0"/>
          </a:p>
          <a:p>
            <a:r>
              <a:rPr lang="tr-TR" dirty="0" err="1" smtClean="0"/>
              <a:t>trimethoprim</a:t>
            </a:r>
            <a:r>
              <a:rPr lang="tr-TR" dirty="0" smtClean="0"/>
              <a:t>/</a:t>
            </a:r>
            <a:r>
              <a:rPr lang="tr-TR" dirty="0" err="1" smtClean="0"/>
              <a:t>sulfadoxine</a:t>
            </a:r>
            <a:r>
              <a:rPr lang="tr-TR" dirty="0" smtClean="0"/>
              <a:t> </a:t>
            </a:r>
            <a:r>
              <a:rPr lang="tr-TR" dirty="0"/>
              <a:t>(</a:t>
            </a:r>
            <a:r>
              <a:rPr lang="tr-TR" dirty="0" err="1"/>
              <a:t>co-trimoxine</a:t>
            </a:r>
            <a:r>
              <a:rPr lang="tr-TR" dirty="0"/>
              <a:t>), </a:t>
            </a:r>
            <a:endParaRPr lang="tr-TR" dirty="0" smtClean="0"/>
          </a:p>
          <a:p>
            <a:r>
              <a:rPr lang="tr-TR" dirty="0" err="1" smtClean="0"/>
              <a:t>ormetoprim</a:t>
            </a:r>
            <a:r>
              <a:rPr lang="tr-TR" dirty="0" smtClean="0"/>
              <a:t>/</a:t>
            </a:r>
            <a:r>
              <a:rPr lang="tr-TR" dirty="0" err="1" smtClean="0"/>
              <a:t>sulfadimethoxine</a:t>
            </a:r>
            <a:r>
              <a:rPr lang="tr-TR" dirty="0"/>
              <a:t>. </a:t>
            </a:r>
            <a:endParaRPr lang="tr-TR" dirty="0" smtClean="0"/>
          </a:p>
          <a:p>
            <a:r>
              <a:rPr lang="tr-TR" dirty="0" err="1" smtClean="0"/>
              <a:t>Trimethoprim</a:t>
            </a:r>
            <a:r>
              <a:rPr lang="tr-TR" dirty="0" smtClean="0"/>
              <a:t>/</a:t>
            </a:r>
            <a:r>
              <a:rPr lang="tr-TR" dirty="0" err="1" smtClean="0"/>
              <a:t>sulfacloropridazine</a:t>
            </a:r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56510623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dirty="0" err="1" smtClean="0"/>
              <a:t>Other</a:t>
            </a:r>
            <a:endParaRPr lang="tr-TR" dirty="0" smtClean="0"/>
          </a:p>
          <a:p>
            <a:r>
              <a:rPr lang="tr-TR" dirty="0" err="1" smtClean="0"/>
              <a:t>Tiamulin</a:t>
            </a:r>
            <a:endParaRPr lang="tr-TR" dirty="0" smtClean="0"/>
          </a:p>
          <a:p>
            <a:r>
              <a:rPr lang="tr-TR" dirty="0" err="1" smtClean="0"/>
              <a:t>Novobiosin</a:t>
            </a:r>
            <a:endParaRPr lang="tr-TR" dirty="0" smtClean="0"/>
          </a:p>
          <a:p>
            <a:r>
              <a:rPr lang="tr-TR" dirty="0" err="1" smtClean="0"/>
              <a:t>Flavomycin</a:t>
            </a:r>
            <a:endParaRPr lang="tr-TR" dirty="0" smtClean="0"/>
          </a:p>
          <a:p>
            <a:r>
              <a:rPr lang="tr-TR" dirty="0" err="1" smtClean="0"/>
              <a:t>Vancomycin</a:t>
            </a:r>
            <a:endParaRPr lang="tr-TR" dirty="0" smtClean="0"/>
          </a:p>
          <a:p>
            <a:r>
              <a:rPr lang="tr-TR" dirty="0" err="1" smtClean="0"/>
              <a:t>Metenamine</a:t>
            </a:r>
            <a:endParaRPr lang="tr-TR" dirty="0" smtClean="0"/>
          </a:p>
          <a:p>
            <a:r>
              <a:rPr lang="tr-TR" dirty="0" err="1" smtClean="0"/>
              <a:t>Fumagillin</a:t>
            </a:r>
            <a:endParaRPr lang="tr-TR" dirty="0" smtClean="0"/>
          </a:p>
          <a:p>
            <a:r>
              <a:rPr lang="tr-TR" dirty="0" err="1" smtClean="0"/>
              <a:t>Isoniazide</a:t>
            </a:r>
            <a:endParaRPr lang="tr-TR" dirty="0" smtClean="0"/>
          </a:p>
          <a:p>
            <a:r>
              <a:rPr lang="tr-TR" dirty="0" err="1" smtClean="0"/>
              <a:t>Etembutol</a:t>
            </a:r>
            <a:endParaRPr lang="tr-TR" dirty="0" smtClean="0"/>
          </a:p>
          <a:p>
            <a:r>
              <a:rPr lang="tr-TR" dirty="0" err="1" smtClean="0"/>
              <a:t>Cycloserine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7453997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err="1" smtClean="0"/>
              <a:t>Discussion</a:t>
            </a:r>
            <a:r>
              <a:rPr lang="tr-TR" dirty="0" smtClean="0"/>
              <a:t> </a:t>
            </a:r>
            <a:r>
              <a:rPr lang="tr-TR" dirty="0" err="1" smtClean="0"/>
              <a:t>topics</a:t>
            </a:r>
            <a:endParaRPr lang="tr-TR" dirty="0" smtClean="0"/>
          </a:p>
          <a:p>
            <a:r>
              <a:rPr lang="tr-TR" dirty="0" err="1" smtClean="0"/>
              <a:t>Antibiotic</a:t>
            </a:r>
            <a:r>
              <a:rPr lang="tr-TR" dirty="0" smtClean="0"/>
              <a:t> </a:t>
            </a:r>
            <a:r>
              <a:rPr lang="tr-TR" dirty="0" err="1" smtClean="0"/>
              <a:t>combinations</a:t>
            </a:r>
            <a:r>
              <a:rPr lang="tr-TR" dirty="0" smtClean="0"/>
              <a:t> in </a:t>
            </a:r>
            <a:r>
              <a:rPr lang="tr-TR" dirty="0" err="1" smtClean="0"/>
              <a:t>mammary</a:t>
            </a:r>
            <a:r>
              <a:rPr lang="tr-TR" dirty="0" smtClean="0"/>
              <a:t> </a:t>
            </a:r>
            <a:r>
              <a:rPr lang="tr-TR" dirty="0" err="1" smtClean="0"/>
              <a:t>diseases</a:t>
            </a:r>
            <a:r>
              <a:rPr lang="tr-TR" dirty="0" smtClean="0"/>
              <a:t> (</a:t>
            </a:r>
            <a:r>
              <a:rPr lang="tr-TR" dirty="0" err="1" smtClean="0"/>
              <a:t>mastitis</a:t>
            </a:r>
            <a:r>
              <a:rPr lang="tr-TR" dirty="0" smtClean="0"/>
              <a:t>)</a:t>
            </a:r>
          </a:p>
          <a:p>
            <a:r>
              <a:rPr lang="tr-TR" dirty="0" err="1"/>
              <a:t>Antibiotic</a:t>
            </a:r>
            <a:r>
              <a:rPr lang="tr-TR" dirty="0"/>
              <a:t> </a:t>
            </a:r>
            <a:r>
              <a:rPr lang="tr-TR" dirty="0" err="1" smtClean="0"/>
              <a:t>combinations</a:t>
            </a:r>
            <a:r>
              <a:rPr lang="tr-TR" dirty="0" smtClean="0"/>
              <a:t> in </a:t>
            </a:r>
            <a:r>
              <a:rPr lang="tr-TR" dirty="0" err="1" smtClean="0"/>
              <a:t>tuberculosis</a:t>
            </a:r>
            <a:endParaRPr lang="tr-TR" dirty="0" smtClean="0"/>
          </a:p>
          <a:p>
            <a:r>
              <a:rPr lang="tr-TR" dirty="0" err="1"/>
              <a:t>Antibiotic</a:t>
            </a:r>
            <a:r>
              <a:rPr lang="tr-TR" dirty="0"/>
              <a:t> </a:t>
            </a:r>
            <a:r>
              <a:rPr lang="tr-TR" dirty="0" err="1" smtClean="0"/>
              <a:t>combinations</a:t>
            </a:r>
            <a:r>
              <a:rPr lang="tr-TR" dirty="0" smtClean="0"/>
              <a:t> in </a:t>
            </a:r>
            <a:r>
              <a:rPr lang="tr-TR" dirty="0" err="1" smtClean="0"/>
              <a:t>pneumonia</a:t>
            </a:r>
            <a:endParaRPr lang="tr-TR" dirty="0" smtClean="0"/>
          </a:p>
          <a:p>
            <a:r>
              <a:rPr lang="tr-TR" dirty="0" err="1"/>
              <a:t>Antibiotic</a:t>
            </a:r>
            <a:r>
              <a:rPr lang="tr-TR" dirty="0"/>
              <a:t> </a:t>
            </a:r>
            <a:r>
              <a:rPr lang="tr-TR" dirty="0" err="1" smtClean="0"/>
              <a:t>combinations</a:t>
            </a:r>
            <a:r>
              <a:rPr lang="tr-TR" dirty="0" smtClean="0"/>
              <a:t> in </a:t>
            </a:r>
            <a:r>
              <a:rPr lang="tr-TR" dirty="0" err="1" smtClean="0"/>
              <a:t>brucellozis</a:t>
            </a:r>
            <a:endParaRPr lang="tr-TR" dirty="0" smtClean="0"/>
          </a:p>
          <a:p>
            <a:r>
              <a:rPr lang="tr-TR" dirty="0" err="1" smtClean="0"/>
              <a:t>Antibiotic</a:t>
            </a:r>
            <a:r>
              <a:rPr lang="tr-TR" dirty="0" smtClean="0"/>
              <a:t> </a:t>
            </a:r>
            <a:r>
              <a:rPr lang="tr-TR" dirty="0" err="1" smtClean="0"/>
              <a:t>use</a:t>
            </a:r>
            <a:r>
              <a:rPr lang="tr-TR" dirty="0" smtClean="0"/>
              <a:t> in </a:t>
            </a:r>
            <a:r>
              <a:rPr lang="tr-TR" dirty="0" err="1" smtClean="0"/>
              <a:t>pregnancy</a:t>
            </a:r>
            <a:endParaRPr lang="tr-TR" dirty="0" smtClean="0"/>
          </a:p>
          <a:p>
            <a:r>
              <a:rPr lang="tr-TR" dirty="0" err="1" smtClean="0"/>
              <a:t>Antibiotic</a:t>
            </a:r>
            <a:r>
              <a:rPr lang="tr-TR" dirty="0" smtClean="0"/>
              <a:t> </a:t>
            </a:r>
            <a:r>
              <a:rPr lang="tr-TR" dirty="0" err="1" smtClean="0"/>
              <a:t>use</a:t>
            </a:r>
            <a:r>
              <a:rPr lang="tr-TR" dirty="0" smtClean="0"/>
              <a:t> in </a:t>
            </a:r>
            <a:r>
              <a:rPr lang="tr-TR" smtClean="0"/>
              <a:t>lactation</a:t>
            </a:r>
            <a:endParaRPr lang="tr-TR" dirty="0" smtClean="0"/>
          </a:p>
          <a:p>
            <a:r>
              <a:rPr lang="tr-TR" dirty="0" err="1"/>
              <a:t>Antibiotic</a:t>
            </a:r>
            <a:r>
              <a:rPr lang="tr-TR" dirty="0"/>
              <a:t> </a:t>
            </a:r>
            <a:r>
              <a:rPr lang="tr-TR" dirty="0" err="1" smtClean="0"/>
              <a:t>use</a:t>
            </a:r>
            <a:r>
              <a:rPr lang="tr-TR" dirty="0" smtClean="0"/>
              <a:t> in </a:t>
            </a:r>
            <a:r>
              <a:rPr lang="tr-TR" dirty="0" err="1" smtClean="0"/>
              <a:t>premature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infants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52565091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01501" y="1519640"/>
            <a:ext cx="8306176" cy="49633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237471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Polymyxins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Disrupt the structure of cell membrane phospholipids and increase cell permeability by a detergent-like action, causing cell death. </a:t>
            </a:r>
            <a:endParaRPr lang="tr-TR" dirty="0" smtClean="0"/>
          </a:p>
          <a:p>
            <a:r>
              <a:rPr lang="tr-TR" dirty="0" smtClean="0"/>
              <a:t>B</a:t>
            </a:r>
            <a:r>
              <a:rPr lang="en-US" dirty="0" err="1" smtClean="0"/>
              <a:t>actericidal</a:t>
            </a:r>
            <a:endParaRPr lang="tr-TR" dirty="0" smtClean="0"/>
          </a:p>
          <a:p>
            <a:r>
              <a:rPr lang="tr-TR" dirty="0" smtClean="0"/>
              <a:t>C</a:t>
            </a:r>
            <a:r>
              <a:rPr lang="en-US" dirty="0" err="1" smtClean="0"/>
              <a:t>ompetitive</a:t>
            </a:r>
            <a:r>
              <a:rPr lang="en-US" dirty="0" smtClean="0"/>
              <a:t> with calcium and magnesium. </a:t>
            </a:r>
            <a:endParaRPr lang="tr-TR" dirty="0" smtClean="0"/>
          </a:p>
          <a:p>
            <a:r>
              <a:rPr lang="tr-TR" dirty="0" smtClean="0"/>
              <a:t>N</a:t>
            </a:r>
            <a:r>
              <a:rPr lang="en-US" dirty="0" err="1" smtClean="0"/>
              <a:t>eutralize</a:t>
            </a:r>
            <a:r>
              <a:rPr lang="en-US" dirty="0" smtClean="0"/>
              <a:t> endotoxins. </a:t>
            </a:r>
            <a:endParaRPr lang="tr-TR" dirty="0" smtClean="0"/>
          </a:p>
          <a:p>
            <a:r>
              <a:rPr lang="en-US" dirty="0" err="1"/>
              <a:t>polymyxin</a:t>
            </a:r>
            <a:r>
              <a:rPr lang="en-US" dirty="0"/>
              <a:t> B and </a:t>
            </a:r>
            <a:r>
              <a:rPr lang="en-US" dirty="0" err="1"/>
              <a:t>polymyxin</a:t>
            </a:r>
            <a:r>
              <a:rPr lang="en-US" dirty="0"/>
              <a:t> E, or </a:t>
            </a:r>
            <a:r>
              <a:rPr lang="en-US" dirty="0" err="1"/>
              <a:t>colistin</a:t>
            </a:r>
            <a:r>
              <a:rPr lang="en-US" dirty="0"/>
              <a:t>. </a:t>
            </a:r>
            <a:endParaRPr lang="tr-TR" dirty="0" smtClean="0"/>
          </a:p>
          <a:p>
            <a:r>
              <a:rPr lang="tr-TR" dirty="0" smtClean="0"/>
              <a:t>T</a:t>
            </a:r>
            <a:r>
              <a:rPr lang="en-US" dirty="0" err="1" smtClean="0"/>
              <a:t>oxicity</a:t>
            </a:r>
            <a:r>
              <a:rPr lang="tr-TR" dirty="0" smtClean="0"/>
              <a:t>-</a:t>
            </a:r>
            <a:r>
              <a:rPr lang="en-US" dirty="0" smtClean="0"/>
              <a:t>used </a:t>
            </a:r>
            <a:r>
              <a:rPr lang="en-US" dirty="0"/>
              <a:t>topically, or PO for treatment of intestinal infections. </a:t>
            </a:r>
            <a:endParaRPr lang="tr-TR" dirty="0" smtClean="0"/>
          </a:p>
          <a:p>
            <a:r>
              <a:rPr lang="en-US" dirty="0" smtClean="0"/>
              <a:t>parenteral </a:t>
            </a:r>
            <a:r>
              <a:rPr lang="tr-TR" dirty="0" smtClean="0"/>
              <a:t>(</a:t>
            </a:r>
            <a:r>
              <a:rPr lang="en-US" dirty="0" err="1" smtClean="0"/>
              <a:t>Colistimethate</a:t>
            </a:r>
            <a:r>
              <a:rPr lang="tr-TR" dirty="0" smtClean="0"/>
              <a:t>)</a:t>
            </a:r>
          </a:p>
          <a:p>
            <a:r>
              <a:rPr lang="tr-TR" dirty="0" smtClean="0"/>
              <a:t>s</a:t>
            </a:r>
            <a:r>
              <a:rPr lang="en-US" dirty="0" err="1" smtClean="0"/>
              <a:t>ynergistically</a:t>
            </a:r>
            <a:r>
              <a:rPr lang="en-US" dirty="0" smtClean="0"/>
              <a:t> </a:t>
            </a:r>
            <a:r>
              <a:rPr lang="tr-TR" dirty="0" smtClean="0"/>
              <a:t>-</a:t>
            </a:r>
            <a:r>
              <a:rPr lang="en-US" dirty="0" smtClean="0"/>
              <a:t>potentiated </a:t>
            </a:r>
            <a:r>
              <a:rPr lang="en-US" dirty="0"/>
              <a:t>sulfonamides, </a:t>
            </a:r>
            <a:r>
              <a:rPr lang="en-US" dirty="0" err="1" smtClean="0"/>
              <a:t>tetracyclines</a:t>
            </a:r>
            <a:endParaRPr lang="tr-TR" dirty="0" smtClean="0"/>
          </a:p>
          <a:p>
            <a:r>
              <a:rPr lang="en-US" dirty="0" err="1"/>
              <a:t>Polymyxin</a:t>
            </a:r>
            <a:r>
              <a:rPr lang="en-US" dirty="0"/>
              <a:t> B </a:t>
            </a:r>
            <a:r>
              <a:rPr lang="tr-TR" dirty="0" smtClean="0"/>
              <a:t>-</a:t>
            </a:r>
            <a:r>
              <a:rPr lang="en-US" dirty="0" smtClean="0"/>
              <a:t> </a:t>
            </a:r>
            <a:r>
              <a:rPr lang="en-US" dirty="0"/>
              <a:t>potent histamine </a:t>
            </a:r>
            <a:r>
              <a:rPr lang="en-US" dirty="0" smtClean="0"/>
              <a:t>releaser</a:t>
            </a:r>
            <a:r>
              <a:rPr lang="tr-TR" dirty="0" smtClean="0"/>
              <a:t>- </a:t>
            </a:r>
            <a:r>
              <a:rPr lang="tr-TR" dirty="0" err="1" smtClean="0"/>
              <a:t>hypersensitivity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1540491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Bacitracin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dirty="0" smtClean="0"/>
              <a:t>D</a:t>
            </a:r>
            <a:r>
              <a:rPr lang="en-US" dirty="0" err="1" smtClean="0"/>
              <a:t>ecapeptide</a:t>
            </a:r>
            <a:r>
              <a:rPr lang="en-US" dirty="0" smtClean="0"/>
              <a:t> antibiotics</a:t>
            </a:r>
            <a:endParaRPr lang="tr-TR" dirty="0" smtClean="0"/>
          </a:p>
          <a:p>
            <a:r>
              <a:rPr lang="en-US" dirty="0" smtClean="0"/>
              <a:t>Bacitracin</a:t>
            </a:r>
            <a:r>
              <a:rPr lang="en-US" dirty="0"/>
              <a:t> </a:t>
            </a:r>
            <a:r>
              <a:rPr lang="en-US" dirty="0" smtClean="0"/>
              <a:t>A</a:t>
            </a:r>
            <a:r>
              <a:rPr lang="tr-TR" dirty="0" smtClean="0"/>
              <a:t>-</a:t>
            </a:r>
            <a:r>
              <a:rPr lang="en-US" dirty="0" smtClean="0"/>
              <a:t> </a:t>
            </a:r>
            <a:r>
              <a:rPr lang="en-US" dirty="0"/>
              <a:t>most active of the </a:t>
            </a:r>
            <a:r>
              <a:rPr lang="en-US" dirty="0" smtClean="0"/>
              <a:t>group</a:t>
            </a:r>
            <a:endParaRPr lang="tr-TR" dirty="0" smtClean="0"/>
          </a:p>
          <a:p>
            <a:r>
              <a:rPr lang="tr-TR" dirty="0" smtClean="0"/>
              <a:t>B</a:t>
            </a:r>
            <a:r>
              <a:rPr lang="en-US" dirty="0" err="1" smtClean="0"/>
              <a:t>actericidal</a:t>
            </a:r>
            <a:r>
              <a:rPr lang="tr-TR" dirty="0" smtClean="0"/>
              <a:t>- </a:t>
            </a:r>
            <a:r>
              <a:rPr lang="en-US" dirty="0" smtClean="0"/>
              <a:t>suppress cell wall formation </a:t>
            </a:r>
            <a:r>
              <a:rPr lang="tr-TR" dirty="0" smtClean="0"/>
              <a:t>-</a:t>
            </a:r>
            <a:r>
              <a:rPr lang="en-US" dirty="0" smtClean="0"/>
              <a:t> preventing the formation of peptidoglycan strands, and inhibit protein synthesis</a:t>
            </a:r>
            <a:endParaRPr lang="tr-TR" dirty="0" smtClean="0"/>
          </a:p>
          <a:p>
            <a:r>
              <a:rPr lang="tr-TR" dirty="0"/>
              <a:t>T</a:t>
            </a:r>
            <a:r>
              <a:rPr lang="en-US" dirty="0" err="1" smtClean="0"/>
              <a:t>opically</a:t>
            </a:r>
            <a:r>
              <a:rPr lang="tr-TR" dirty="0" smtClean="0"/>
              <a:t> (</a:t>
            </a:r>
            <a:r>
              <a:rPr lang="en-US" dirty="0" smtClean="0"/>
              <a:t>wound powders and ointments, dermatologic preparations, eye and ear ointments</a:t>
            </a:r>
            <a:r>
              <a:rPr lang="tr-TR" dirty="0" smtClean="0"/>
              <a:t>)</a:t>
            </a:r>
            <a:r>
              <a:rPr lang="en-US" dirty="0" smtClean="0"/>
              <a:t> </a:t>
            </a:r>
            <a:r>
              <a:rPr lang="en-US" dirty="0"/>
              <a:t>or PO. </a:t>
            </a:r>
            <a:endParaRPr lang="tr-TR" dirty="0" smtClean="0"/>
          </a:p>
          <a:p>
            <a:r>
              <a:rPr lang="tr-TR" dirty="0" smtClean="0"/>
              <a:t>B</a:t>
            </a:r>
            <a:r>
              <a:rPr lang="en-US" dirty="0" smtClean="0"/>
              <a:t>road</a:t>
            </a:r>
            <a:r>
              <a:rPr lang="tr-TR" dirty="0" smtClean="0"/>
              <a:t> </a:t>
            </a:r>
            <a:r>
              <a:rPr lang="tr-TR" dirty="0" err="1" smtClean="0"/>
              <a:t>spectrum</a:t>
            </a:r>
            <a:r>
              <a:rPr lang="tr-TR" dirty="0" smtClean="0"/>
              <a:t>- </a:t>
            </a:r>
            <a:r>
              <a:rPr lang="tr-TR" dirty="0" err="1" smtClean="0"/>
              <a:t>mainly</a:t>
            </a:r>
            <a:r>
              <a:rPr lang="en-US" dirty="0" smtClean="0"/>
              <a:t> </a:t>
            </a:r>
            <a:r>
              <a:rPr lang="en-US" dirty="0"/>
              <a:t>gram-positive infections. </a:t>
            </a:r>
            <a:endParaRPr lang="tr-TR" dirty="0" smtClean="0"/>
          </a:p>
          <a:p>
            <a:r>
              <a:rPr lang="tr-TR" dirty="0" smtClean="0"/>
              <a:t>C</a:t>
            </a:r>
            <a:r>
              <a:rPr lang="en-US" dirty="0" err="1" smtClean="0"/>
              <a:t>omb</a:t>
            </a:r>
            <a:r>
              <a:rPr lang="tr-TR" dirty="0" smtClean="0"/>
              <a:t>o-</a:t>
            </a:r>
            <a:r>
              <a:rPr lang="en-US" dirty="0"/>
              <a:t> neomycin and </a:t>
            </a:r>
            <a:r>
              <a:rPr lang="en-US" dirty="0" err="1" smtClean="0"/>
              <a:t>polymyxins</a:t>
            </a:r>
            <a:endParaRPr lang="tr-TR" dirty="0" smtClean="0"/>
          </a:p>
          <a:p>
            <a:r>
              <a:rPr lang="tr-TR" dirty="0" smtClean="0"/>
              <a:t>N</a:t>
            </a:r>
            <a:r>
              <a:rPr lang="en-US" dirty="0" err="1" smtClean="0"/>
              <a:t>ephrotoxicity</a:t>
            </a:r>
            <a:r>
              <a:rPr lang="en-US" dirty="0"/>
              <a:t>. </a:t>
            </a:r>
            <a:endParaRPr lang="tr-TR" dirty="0" smtClean="0"/>
          </a:p>
          <a:p>
            <a:r>
              <a:rPr lang="en-US" dirty="0" smtClean="0"/>
              <a:t>antibiotic-associated </a:t>
            </a:r>
            <a:r>
              <a:rPr lang="en-US" dirty="0"/>
              <a:t>pseudomembranous colitis caused by </a:t>
            </a:r>
            <a:r>
              <a:rPr lang="en-US" i="1" dirty="0"/>
              <a:t>Clostridium difficile</a:t>
            </a:r>
            <a:r>
              <a:rPr lang="en-US" dirty="0"/>
              <a:t> </a:t>
            </a:r>
            <a:r>
              <a:rPr lang="en-US" dirty="0" err="1" smtClean="0"/>
              <a:t>cytotoxin</a:t>
            </a:r>
            <a:r>
              <a:rPr lang="tr-TR" dirty="0" smtClean="0"/>
              <a:t>-</a:t>
            </a:r>
            <a:r>
              <a:rPr lang="en-US" dirty="0"/>
              <a:t> bacitracin (given PO</a:t>
            </a:r>
            <a:r>
              <a:rPr lang="en-US" dirty="0" smtClean="0"/>
              <a:t>)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452451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Avoparcin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Previously</a:t>
            </a:r>
            <a:r>
              <a:rPr lang="tr-TR" dirty="0" smtClean="0"/>
              <a:t> </a:t>
            </a:r>
            <a:r>
              <a:rPr lang="tr-TR" dirty="0" err="1" smtClean="0"/>
              <a:t>growth</a:t>
            </a:r>
            <a:r>
              <a:rPr lang="tr-TR" dirty="0" smtClean="0"/>
              <a:t> </a:t>
            </a:r>
            <a:r>
              <a:rPr lang="tr-TR" dirty="0" err="1" smtClean="0"/>
              <a:t>promoter</a:t>
            </a:r>
            <a:r>
              <a:rPr lang="tr-TR" dirty="0" smtClean="0"/>
              <a:t> </a:t>
            </a:r>
            <a:r>
              <a:rPr lang="tr-TR" dirty="0" err="1" smtClean="0"/>
              <a:t>use</a:t>
            </a:r>
            <a:r>
              <a:rPr lang="tr-TR" dirty="0" smtClean="0"/>
              <a:t>- </a:t>
            </a:r>
            <a:r>
              <a:rPr lang="en-US" dirty="0" smtClean="0"/>
              <a:t>resistance the </a:t>
            </a:r>
            <a:r>
              <a:rPr lang="en-US" dirty="0" err="1"/>
              <a:t>glycopeptide</a:t>
            </a:r>
            <a:r>
              <a:rPr lang="en-US" dirty="0"/>
              <a:t> </a:t>
            </a:r>
            <a:r>
              <a:rPr lang="en-US" dirty="0" smtClean="0"/>
              <a:t>vancomycin</a:t>
            </a:r>
            <a:r>
              <a:rPr lang="tr-TR" dirty="0" smtClean="0"/>
              <a:t>-</a:t>
            </a:r>
            <a:r>
              <a:rPr lang="tr-TR" dirty="0" err="1" smtClean="0"/>
              <a:t>enterococci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039146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V</a:t>
            </a:r>
            <a:r>
              <a:rPr lang="en-US" dirty="0" err="1" smtClean="0"/>
              <a:t>ancomycin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B</a:t>
            </a:r>
            <a:r>
              <a:rPr lang="en-US" dirty="0" err="1" smtClean="0"/>
              <a:t>actericidal</a:t>
            </a:r>
            <a:r>
              <a:rPr lang="en-US" dirty="0" smtClean="0"/>
              <a:t> </a:t>
            </a:r>
            <a:r>
              <a:rPr lang="en-US" dirty="0"/>
              <a:t>to most Gram-positive aerobes and anaerobes as well as </a:t>
            </a:r>
            <a:r>
              <a:rPr lang="en-US" dirty="0" err="1"/>
              <a:t>penicillinase</a:t>
            </a:r>
            <a:r>
              <a:rPr lang="en-US" dirty="0"/>
              <a:t>-producing </a:t>
            </a:r>
            <a:r>
              <a:rPr lang="en-US" i="1" dirty="0"/>
              <a:t>Staphylococcus</a:t>
            </a:r>
            <a:r>
              <a:rPr lang="en-US" dirty="0"/>
              <a:t>. </a:t>
            </a:r>
            <a:endParaRPr lang="tr-TR" dirty="0" smtClean="0"/>
          </a:p>
          <a:p>
            <a:r>
              <a:rPr lang="en-US" dirty="0" smtClean="0"/>
              <a:t>Most </a:t>
            </a:r>
            <a:r>
              <a:rPr lang="en-US" dirty="0"/>
              <a:t>Gram-negative bacteria are resistant</a:t>
            </a:r>
            <a:r>
              <a:rPr lang="en-US" dirty="0" smtClean="0"/>
              <a:t>.</a:t>
            </a:r>
            <a:endParaRPr lang="tr-TR" dirty="0" smtClean="0"/>
          </a:p>
          <a:p>
            <a:r>
              <a:rPr lang="tr-TR" dirty="0" smtClean="0"/>
              <a:t>I</a:t>
            </a:r>
            <a:r>
              <a:rPr lang="en-US" dirty="0" err="1" smtClean="0"/>
              <a:t>mportant</a:t>
            </a:r>
            <a:r>
              <a:rPr lang="en-US" dirty="0" smtClean="0"/>
              <a:t> in human medicine</a:t>
            </a:r>
            <a:r>
              <a:rPr lang="tr-TR" dirty="0" smtClean="0"/>
              <a:t> (</a:t>
            </a:r>
            <a:r>
              <a:rPr lang="en-US" dirty="0" smtClean="0"/>
              <a:t>pseudomembranous colitis due to Clostridium difficile</a:t>
            </a:r>
            <a:r>
              <a:rPr lang="tr-TR" dirty="0" smtClean="0"/>
              <a:t>)</a:t>
            </a:r>
            <a:r>
              <a:rPr lang="en-US" dirty="0" smtClean="0"/>
              <a:t> </a:t>
            </a:r>
            <a:r>
              <a:rPr lang="tr-TR" dirty="0" smtClean="0"/>
              <a:t>-</a:t>
            </a:r>
            <a:r>
              <a:rPr lang="en-US" dirty="0" smtClean="0"/>
              <a:t> treating multidrug-resistant infections</a:t>
            </a:r>
            <a:endParaRPr lang="tr-TR" dirty="0" smtClean="0"/>
          </a:p>
          <a:p>
            <a:r>
              <a:rPr lang="tr-TR" dirty="0" smtClean="0"/>
              <a:t>S</a:t>
            </a:r>
            <a:r>
              <a:rPr lang="en-US" dirty="0" err="1" smtClean="0"/>
              <a:t>hould</a:t>
            </a:r>
            <a:r>
              <a:rPr lang="en-US" dirty="0" smtClean="0"/>
              <a:t> not be used in veterinary patients </a:t>
            </a:r>
            <a:r>
              <a:rPr lang="tr-TR" dirty="0" smtClean="0"/>
              <a:t>–</a:t>
            </a:r>
            <a:r>
              <a:rPr lang="tr-TR" dirty="0" err="1" smtClean="0"/>
              <a:t>when</a:t>
            </a:r>
            <a:r>
              <a:rPr lang="tr-TR" dirty="0" smtClean="0"/>
              <a:t> </a:t>
            </a:r>
            <a:r>
              <a:rPr lang="tr-TR" dirty="0" err="1" smtClean="0"/>
              <a:t>no</a:t>
            </a:r>
            <a:r>
              <a:rPr lang="tr-TR" dirty="0" smtClean="0"/>
              <a:t> </a:t>
            </a:r>
            <a:r>
              <a:rPr lang="tr-TR" dirty="0" err="1" smtClean="0"/>
              <a:t>alternative</a:t>
            </a:r>
            <a:r>
              <a:rPr lang="tr-TR" dirty="0" smtClean="0"/>
              <a:t> (</a:t>
            </a:r>
            <a:r>
              <a:rPr lang="en-US" dirty="0" smtClean="0"/>
              <a:t>MRSA infections or multidrug-resistant Enterococcus</a:t>
            </a:r>
            <a:r>
              <a:rPr lang="tr-TR" dirty="0" smtClean="0"/>
              <a:t>)</a:t>
            </a:r>
            <a:r>
              <a:rPr lang="en-US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1595552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Teicoplanin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Similar</a:t>
            </a:r>
            <a:r>
              <a:rPr lang="tr-TR" dirty="0" smtClean="0"/>
              <a:t> </a:t>
            </a:r>
            <a:r>
              <a:rPr lang="tr-TR" dirty="0" err="1" smtClean="0"/>
              <a:t>spectrum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vancomycin</a:t>
            </a:r>
            <a:endParaRPr lang="tr-TR" dirty="0" smtClean="0"/>
          </a:p>
          <a:p>
            <a:r>
              <a:rPr lang="tr-TR" dirty="0" smtClean="0"/>
              <a:t>R</a:t>
            </a:r>
            <a:r>
              <a:rPr lang="en-US" dirty="0" err="1" smtClean="0"/>
              <a:t>equires</a:t>
            </a:r>
            <a:r>
              <a:rPr lang="en-US" dirty="0" smtClean="0"/>
              <a:t> </a:t>
            </a:r>
            <a:r>
              <a:rPr lang="en-US" dirty="0"/>
              <a:t>less frequent </a:t>
            </a:r>
            <a:r>
              <a:rPr lang="en-US" dirty="0" smtClean="0"/>
              <a:t>dosing</a:t>
            </a:r>
            <a:r>
              <a:rPr lang="tr-TR" dirty="0" smtClean="0"/>
              <a:t> (</a:t>
            </a:r>
            <a:r>
              <a:rPr lang="en-US" dirty="0" smtClean="0"/>
              <a:t>can </a:t>
            </a:r>
            <a:r>
              <a:rPr lang="en-US" dirty="0"/>
              <a:t>be given </a:t>
            </a:r>
            <a:r>
              <a:rPr lang="en-US" dirty="0" smtClean="0"/>
              <a:t>IM</a:t>
            </a:r>
            <a:r>
              <a:rPr lang="tr-TR" dirty="0" smtClean="0"/>
              <a:t>)</a:t>
            </a:r>
          </a:p>
          <a:p>
            <a:r>
              <a:rPr lang="tr-TR" dirty="0"/>
              <a:t>R</a:t>
            </a:r>
            <a:r>
              <a:rPr lang="en-US" dirty="0" smtClean="0"/>
              <a:t>educed </a:t>
            </a:r>
            <a:r>
              <a:rPr lang="en-US" dirty="0"/>
              <a:t>potential for ototoxicity or </a:t>
            </a:r>
            <a:r>
              <a:rPr lang="en-US" dirty="0" smtClean="0"/>
              <a:t>nephrotoxicity</a:t>
            </a:r>
            <a:endParaRPr lang="tr-TR" dirty="0" smtClean="0"/>
          </a:p>
          <a:p>
            <a:r>
              <a:rPr lang="tr-TR" dirty="0" err="1" smtClean="0"/>
              <a:t>Ind</a:t>
            </a:r>
            <a:r>
              <a:rPr lang="tr-TR" dirty="0" smtClean="0"/>
              <a:t>: </a:t>
            </a:r>
            <a:r>
              <a:rPr lang="tr-TR" dirty="0" err="1" smtClean="0"/>
              <a:t>septicemia</a:t>
            </a:r>
            <a:r>
              <a:rPr lang="tr-TR" dirty="0"/>
              <a:t>, </a:t>
            </a:r>
            <a:r>
              <a:rPr lang="tr-TR" dirty="0" err="1"/>
              <a:t>endocarditis</a:t>
            </a:r>
            <a:r>
              <a:rPr lang="tr-TR" dirty="0"/>
              <a:t>, bone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joint</a:t>
            </a:r>
            <a:r>
              <a:rPr lang="tr-TR" dirty="0"/>
              <a:t> </a:t>
            </a:r>
            <a:r>
              <a:rPr lang="tr-TR" dirty="0" err="1"/>
              <a:t>infections</a:t>
            </a:r>
            <a:r>
              <a:rPr lang="tr-TR" dirty="0"/>
              <a:t> </a:t>
            </a:r>
            <a:r>
              <a:rPr lang="tr-TR" dirty="0" err="1"/>
              <a:t>caused</a:t>
            </a:r>
            <a:r>
              <a:rPr lang="tr-TR" dirty="0"/>
              <a:t> </a:t>
            </a:r>
            <a:r>
              <a:rPr lang="tr-TR" dirty="0" err="1"/>
              <a:t>by</a:t>
            </a:r>
            <a:r>
              <a:rPr lang="tr-TR" dirty="0"/>
              <a:t> Gram-</a:t>
            </a:r>
            <a:r>
              <a:rPr lang="tr-TR" dirty="0" err="1"/>
              <a:t>positive</a:t>
            </a:r>
            <a:r>
              <a:rPr lang="tr-TR" dirty="0"/>
              <a:t> </a:t>
            </a:r>
            <a:r>
              <a:rPr lang="tr-TR" dirty="0" err="1"/>
              <a:t>bacteria</a:t>
            </a:r>
            <a:r>
              <a:rPr lang="tr-TR" dirty="0"/>
              <a:t> </a:t>
            </a:r>
            <a:r>
              <a:rPr lang="tr-TR" dirty="0" err="1"/>
              <a:t>resistant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other</a:t>
            </a:r>
            <a:r>
              <a:rPr lang="tr-TR" dirty="0"/>
              <a:t> </a:t>
            </a:r>
            <a:r>
              <a:rPr lang="tr-TR" dirty="0" err="1"/>
              <a:t>drugs</a:t>
            </a:r>
            <a:r>
              <a:rPr lang="tr-TR" dirty="0"/>
              <a:t>, </a:t>
            </a:r>
            <a:r>
              <a:rPr lang="tr-TR" dirty="0" err="1"/>
              <a:t>cystitis</a:t>
            </a:r>
            <a:r>
              <a:rPr lang="tr-TR" dirty="0"/>
              <a:t> </a:t>
            </a:r>
            <a:r>
              <a:rPr lang="tr-TR" dirty="0" err="1"/>
              <a:t>due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multidrug-resistant</a:t>
            </a:r>
            <a:r>
              <a:rPr lang="tr-TR" dirty="0"/>
              <a:t> </a:t>
            </a:r>
            <a:r>
              <a:rPr lang="tr-TR" dirty="0" err="1"/>
              <a:t>enterococci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catheter-associated</a:t>
            </a:r>
            <a:r>
              <a:rPr lang="tr-TR" dirty="0"/>
              <a:t> </a:t>
            </a:r>
            <a:r>
              <a:rPr lang="tr-TR" dirty="0" err="1"/>
              <a:t>staphylococcal</a:t>
            </a:r>
            <a:r>
              <a:rPr lang="tr-TR" dirty="0"/>
              <a:t> </a:t>
            </a:r>
            <a:r>
              <a:rPr lang="tr-TR" dirty="0" err="1"/>
              <a:t>infections</a:t>
            </a:r>
            <a:r>
              <a:rPr lang="tr-TR" dirty="0"/>
              <a:t> in </a:t>
            </a:r>
            <a:r>
              <a:rPr lang="tr-TR" dirty="0" err="1"/>
              <a:t>neutropenic</a:t>
            </a:r>
            <a:r>
              <a:rPr lang="tr-TR" dirty="0"/>
              <a:t> </a:t>
            </a:r>
            <a:r>
              <a:rPr lang="tr-TR" dirty="0" err="1"/>
              <a:t>patients</a:t>
            </a:r>
            <a:r>
              <a:rPr lang="tr-TR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0909049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Quinolones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 4-quinolone ring </a:t>
            </a:r>
            <a:r>
              <a:rPr lang="tr-TR" dirty="0" err="1" smtClean="0"/>
              <a:t>structured</a:t>
            </a:r>
            <a:endParaRPr lang="tr-TR" dirty="0" smtClean="0"/>
          </a:p>
          <a:p>
            <a:r>
              <a:rPr lang="en-US" dirty="0" smtClean="0"/>
              <a:t>Quinolone </a:t>
            </a:r>
            <a:r>
              <a:rPr lang="en-US" dirty="0"/>
              <a:t>carboxylic acid derivatives are synthetic antimicrobial agents. </a:t>
            </a:r>
            <a:endParaRPr lang="tr-TR" dirty="0" smtClean="0"/>
          </a:p>
          <a:p>
            <a:r>
              <a:rPr lang="tr-TR" dirty="0" err="1" smtClean="0"/>
              <a:t>Bactericidal</a:t>
            </a:r>
            <a:endParaRPr lang="tr-TR" dirty="0" smtClean="0"/>
          </a:p>
          <a:p>
            <a:r>
              <a:rPr lang="tr-TR" dirty="0" err="1" smtClean="0"/>
              <a:t>Inhibit</a:t>
            </a:r>
            <a:r>
              <a:rPr lang="tr-TR" dirty="0" smtClean="0"/>
              <a:t> </a:t>
            </a:r>
            <a:r>
              <a:rPr lang="tr-TR" dirty="0" err="1"/>
              <a:t>bacterial</a:t>
            </a:r>
            <a:r>
              <a:rPr lang="tr-TR" dirty="0"/>
              <a:t> </a:t>
            </a:r>
            <a:r>
              <a:rPr lang="tr-TR" dirty="0" err="1"/>
              <a:t>enzyme</a:t>
            </a:r>
            <a:r>
              <a:rPr lang="tr-TR" dirty="0"/>
              <a:t> </a:t>
            </a:r>
            <a:r>
              <a:rPr lang="tr-TR" dirty="0" err="1" smtClean="0"/>
              <a:t>topoisomerases</a:t>
            </a:r>
            <a:r>
              <a:rPr lang="tr-TR" dirty="0" smtClean="0"/>
              <a:t>- </a:t>
            </a:r>
            <a:r>
              <a:rPr lang="tr-TR" dirty="0" err="1" smtClean="0"/>
              <a:t>topoisomerase</a:t>
            </a:r>
            <a:r>
              <a:rPr lang="tr-TR" dirty="0" smtClean="0"/>
              <a:t> </a:t>
            </a:r>
            <a:r>
              <a:rPr lang="tr-TR" dirty="0"/>
              <a:t>II </a:t>
            </a:r>
            <a:r>
              <a:rPr lang="tr-TR" dirty="0" smtClean="0"/>
              <a:t>(DNA </a:t>
            </a:r>
            <a:r>
              <a:rPr lang="tr-TR" dirty="0" err="1"/>
              <a:t>gyrase</a:t>
            </a:r>
            <a:r>
              <a:rPr lang="tr-TR" dirty="0"/>
              <a:t>)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topoisomerase</a:t>
            </a:r>
            <a:r>
              <a:rPr lang="tr-TR" dirty="0"/>
              <a:t> </a:t>
            </a:r>
            <a:r>
              <a:rPr lang="tr-TR" dirty="0" smtClean="0"/>
              <a:t>IV- </a:t>
            </a:r>
            <a:r>
              <a:rPr lang="tr-TR" dirty="0" err="1" smtClean="0"/>
              <a:t>reduces</a:t>
            </a:r>
            <a:r>
              <a:rPr lang="tr-TR" dirty="0" smtClean="0"/>
              <a:t> </a:t>
            </a:r>
            <a:r>
              <a:rPr lang="tr-TR" dirty="0" err="1" smtClean="0"/>
              <a:t>supercoiling</a:t>
            </a:r>
            <a:r>
              <a:rPr lang="tr-TR" dirty="0" smtClean="0"/>
              <a:t>- </a:t>
            </a:r>
            <a:r>
              <a:rPr lang="tr-TR" dirty="0" err="1" smtClean="0"/>
              <a:t>disruption</a:t>
            </a:r>
            <a:r>
              <a:rPr lang="tr-TR" dirty="0" smtClean="0"/>
              <a:t> </a:t>
            </a:r>
            <a:r>
              <a:rPr lang="tr-TR" dirty="0"/>
              <a:t>of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spatial</a:t>
            </a:r>
            <a:r>
              <a:rPr lang="tr-TR" dirty="0"/>
              <a:t> </a:t>
            </a:r>
            <a:r>
              <a:rPr lang="tr-TR" dirty="0" err="1"/>
              <a:t>arrangement</a:t>
            </a:r>
            <a:r>
              <a:rPr lang="tr-TR" dirty="0"/>
              <a:t> of </a:t>
            </a:r>
            <a:r>
              <a:rPr lang="tr-TR" dirty="0" smtClean="0"/>
              <a:t>DNA-</a:t>
            </a:r>
            <a:r>
              <a:rPr lang="tr-TR" dirty="0" err="1" smtClean="0"/>
              <a:t>reduction</a:t>
            </a:r>
            <a:r>
              <a:rPr lang="tr-TR" dirty="0" smtClean="0"/>
              <a:t> of </a:t>
            </a:r>
            <a:r>
              <a:rPr lang="tr-TR" dirty="0"/>
              <a:t>DNA </a:t>
            </a:r>
            <a:r>
              <a:rPr lang="tr-TR" dirty="0" err="1"/>
              <a:t>repair</a:t>
            </a:r>
            <a:r>
              <a:rPr lang="tr-TR" dirty="0"/>
              <a:t>. </a:t>
            </a:r>
            <a:endParaRPr lang="tr-TR" dirty="0" smtClean="0"/>
          </a:p>
          <a:p>
            <a:r>
              <a:rPr lang="tr-TR" dirty="0" err="1" smtClean="0"/>
              <a:t>Mammalian</a:t>
            </a:r>
            <a:r>
              <a:rPr lang="tr-TR" dirty="0" smtClean="0"/>
              <a:t> </a:t>
            </a:r>
            <a:r>
              <a:rPr lang="tr-TR" dirty="0" err="1"/>
              <a:t>topoisomerase</a:t>
            </a:r>
            <a:r>
              <a:rPr lang="tr-TR" dirty="0"/>
              <a:t> </a:t>
            </a:r>
            <a:r>
              <a:rPr lang="tr-TR" dirty="0" err="1" smtClean="0"/>
              <a:t>enzymes</a:t>
            </a:r>
            <a:r>
              <a:rPr lang="tr-TR" dirty="0" smtClean="0"/>
              <a:t> </a:t>
            </a:r>
            <a:r>
              <a:rPr lang="tr-TR" dirty="0" err="1"/>
              <a:t>differ</a:t>
            </a:r>
            <a:r>
              <a:rPr lang="tr-TR" dirty="0"/>
              <a:t> </a:t>
            </a:r>
            <a:r>
              <a:rPr lang="tr-TR" dirty="0" err="1"/>
              <a:t>from</a:t>
            </a:r>
            <a:r>
              <a:rPr lang="tr-TR" dirty="0"/>
              <a:t> </a:t>
            </a:r>
            <a:r>
              <a:rPr lang="tr-TR" dirty="0" err="1"/>
              <a:t>bacterial</a:t>
            </a:r>
            <a:r>
              <a:rPr lang="tr-TR" dirty="0"/>
              <a:t> </a:t>
            </a:r>
            <a:r>
              <a:rPr lang="tr-TR" dirty="0" err="1" smtClean="0"/>
              <a:t>gyrase</a:t>
            </a:r>
            <a:r>
              <a:rPr lang="tr-TR" dirty="0" smtClean="0"/>
              <a:t>- not </a:t>
            </a:r>
            <a:r>
              <a:rPr lang="tr-TR" dirty="0" err="1"/>
              <a:t>susceptible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quinolone</a:t>
            </a:r>
            <a:r>
              <a:rPr lang="tr-TR" dirty="0"/>
              <a:t> </a:t>
            </a:r>
            <a:r>
              <a:rPr lang="tr-TR" dirty="0" err="1"/>
              <a:t>inhibition</a:t>
            </a:r>
            <a:r>
              <a:rPr lang="tr-TR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93001605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tr-TR" dirty="0" err="1" smtClean="0"/>
              <a:t>Quinolone</a:t>
            </a:r>
            <a:r>
              <a:rPr lang="tr-TR" dirty="0" smtClean="0"/>
              <a:t> </a:t>
            </a:r>
            <a:r>
              <a:rPr lang="tr-TR" dirty="0" err="1" smtClean="0"/>
              <a:t>derivates</a:t>
            </a:r>
            <a:endParaRPr lang="tr-TR" dirty="0" smtClean="0"/>
          </a:p>
          <a:p>
            <a:pPr lvl="1"/>
            <a:r>
              <a:rPr lang="tr-TR" dirty="0" err="1" smtClean="0"/>
              <a:t>Enrofloxacin-fish</a:t>
            </a:r>
            <a:endParaRPr lang="tr-TR" dirty="0" smtClean="0"/>
          </a:p>
          <a:p>
            <a:pPr lvl="1"/>
            <a:r>
              <a:rPr lang="tr-TR" dirty="0" err="1" smtClean="0"/>
              <a:t>Ciprofloxacin</a:t>
            </a:r>
            <a:endParaRPr lang="tr-TR" dirty="0" smtClean="0"/>
          </a:p>
          <a:p>
            <a:pPr lvl="1"/>
            <a:r>
              <a:rPr lang="tr-TR" dirty="0" err="1" smtClean="0"/>
              <a:t>Danofloxacin</a:t>
            </a:r>
            <a:endParaRPr lang="tr-TR" dirty="0" smtClean="0"/>
          </a:p>
          <a:p>
            <a:r>
              <a:rPr lang="tr-TR" dirty="0" err="1" smtClean="0"/>
              <a:t>Sinnoline</a:t>
            </a:r>
            <a:r>
              <a:rPr lang="tr-TR" dirty="0" smtClean="0"/>
              <a:t> </a:t>
            </a:r>
            <a:r>
              <a:rPr lang="tr-TR" dirty="0" err="1" smtClean="0"/>
              <a:t>derivates</a:t>
            </a:r>
            <a:endParaRPr lang="tr-TR" dirty="0" smtClean="0"/>
          </a:p>
          <a:p>
            <a:pPr lvl="1"/>
            <a:r>
              <a:rPr lang="tr-TR" dirty="0" err="1" smtClean="0"/>
              <a:t>Sinoxacine</a:t>
            </a:r>
            <a:endParaRPr lang="tr-TR" dirty="0" smtClean="0"/>
          </a:p>
          <a:p>
            <a:pPr lvl="1"/>
            <a:r>
              <a:rPr lang="tr-TR" dirty="0" err="1" smtClean="0"/>
              <a:t>Oxolinic</a:t>
            </a:r>
            <a:r>
              <a:rPr lang="tr-TR" dirty="0" smtClean="0"/>
              <a:t> </a:t>
            </a:r>
            <a:r>
              <a:rPr lang="tr-TR" dirty="0" err="1" smtClean="0"/>
              <a:t>acid</a:t>
            </a:r>
            <a:endParaRPr lang="tr-TR" dirty="0" smtClean="0"/>
          </a:p>
          <a:p>
            <a:r>
              <a:rPr lang="tr-TR" dirty="0" err="1" smtClean="0"/>
              <a:t>Naftiridine</a:t>
            </a:r>
            <a:r>
              <a:rPr lang="tr-TR" dirty="0" smtClean="0"/>
              <a:t> </a:t>
            </a:r>
            <a:r>
              <a:rPr lang="tr-TR" dirty="0" err="1" smtClean="0"/>
              <a:t>derivates</a:t>
            </a:r>
            <a:endParaRPr lang="tr-TR" dirty="0" smtClean="0"/>
          </a:p>
          <a:p>
            <a:pPr lvl="1"/>
            <a:r>
              <a:rPr lang="tr-TR" dirty="0" err="1" smtClean="0"/>
              <a:t>Nalidixic</a:t>
            </a:r>
            <a:r>
              <a:rPr lang="tr-TR" dirty="0" smtClean="0"/>
              <a:t> </a:t>
            </a:r>
            <a:r>
              <a:rPr lang="tr-TR" dirty="0" err="1" smtClean="0"/>
              <a:t>acid-narrow</a:t>
            </a:r>
            <a:r>
              <a:rPr lang="tr-TR" dirty="0" smtClean="0"/>
              <a:t> </a:t>
            </a:r>
            <a:r>
              <a:rPr lang="tr-TR" dirty="0" err="1" smtClean="0"/>
              <a:t>spectrum</a:t>
            </a:r>
            <a:r>
              <a:rPr lang="tr-TR" dirty="0" smtClean="0"/>
              <a:t>, </a:t>
            </a:r>
            <a:r>
              <a:rPr lang="tr-TR" dirty="0" err="1" smtClean="0"/>
              <a:t>side</a:t>
            </a:r>
            <a:r>
              <a:rPr lang="tr-TR" dirty="0" smtClean="0"/>
              <a:t> </a:t>
            </a:r>
            <a:r>
              <a:rPr lang="tr-TR" dirty="0" err="1" smtClean="0"/>
              <a:t>effetcs</a:t>
            </a:r>
            <a:endParaRPr lang="tr-TR" dirty="0" smtClean="0"/>
          </a:p>
          <a:p>
            <a:pPr lvl="1"/>
            <a:r>
              <a:rPr lang="tr-TR" dirty="0" err="1" smtClean="0"/>
              <a:t>Enoxacine</a:t>
            </a:r>
            <a:endParaRPr lang="tr-TR" dirty="0" smtClean="0"/>
          </a:p>
          <a:p>
            <a:r>
              <a:rPr lang="tr-TR" dirty="0" err="1" smtClean="0"/>
              <a:t>Pridopyrimidine</a:t>
            </a:r>
            <a:r>
              <a:rPr lang="tr-TR" dirty="0" smtClean="0"/>
              <a:t> </a:t>
            </a:r>
            <a:r>
              <a:rPr lang="tr-TR" dirty="0" err="1" smtClean="0"/>
              <a:t>derivates</a:t>
            </a:r>
            <a:endParaRPr lang="tr-TR" dirty="0" smtClean="0"/>
          </a:p>
          <a:p>
            <a:pPr lvl="1"/>
            <a:r>
              <a:rPr lang="tr-TR" dirty="0" err="1" smtClean="0"/>
              <a:t>Pimepidic</a:t>
            </a:r>
            <a:r>
              <a:rPr lang="tr-TR" dirty="0" smtClean="0"/>
              <a:t> </a:t>
            </a:r>
            <a:r>
              <a:rPr lang="tr-TR" dirty="0" err="1" smtClean="0"/>
              <a:t>acid</a:t>
            </a:r>
            <a:endParaRPr lang="tr-TR" dirty="0" smtClean="0"/>
          </a:p>
          <a:p>
            <a:pPr lvl="1"/>
            <a:r>
              <a:rPr lang="tr-TR" dirty="0" err="1" smtClean="0"/>
              <a:t>Piromidic</a:t>
            </a:r>
            <a:r>
              <a:rPr lang="tr-TR" dirty="0" smtClean="0"/>
              <a:t> </a:t>
            </a:r>
            <a:r>
              <a:rPr lang="tr-TR" dirty="0" err="1" smtClean="0"/>
              <a:t>acid</a:t>
            </a:r>
            <a:endParaRPr lang="tr-TR" dirty="0" smtClean="0"/>
          </a:p>
          <a:p>
            <a:r>
              <a:rPr lang="tr-TR" dirty="0" err="1" smtClean="0"/>
              <a:t>Quinolyzine</a:t>
            </a:r>
            <a:r>
              <a:rPr lang="tr-TR" dirty="0" smtClean="0"/>
              <a:t> </a:t>
            </a:r>
            <a:r>
              <a:rPr lang="tr-TR" dirty="0" err="1" smtClean="0"/>
              <a:t>derivates</a:t>
            </a:r>
            <a:endParaRPr lang="tr-TR" dirty="0" smtClean="0"/>
          </a:p>
          <a:p>
            <a:pPr lvl="1"/>
            <a:r>
              <a:rPr lang="tr-TR" dirty="0" err="1" smtClean="0"/>
              <a:t>Ofloxacine</a:t>
            </a:r>
            <a:r>
              <a:rPr lang="tr-TR" dirty="0" smtClean="0"/>
              <a:t>, </a:t>
            </a:r>
            <a:r>
              <a:rPr lang="tr-TR" dirty="0" err="1" smtClean="0"/>
              <a:t>benofloxacine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370118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264</TotalTime>
  <Words>713</Words>
  <Application>Microsoft Office PowerPoint</Application>
  <PresentationFormat>Geniş ekran</PresentationFormat>
  <Paragraphs>202</Paragraphs>
  <Slides>29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29</vt:i4>
      </vt:variant>
    </vt:vector>
  </HeadingPairs>
  <TitlesOfParts>
    <vt:vector size="33" baseType="lpstr">
      <vt:lpstr>Arial</vt:lpstr>
      <vt:lpstr>Calibri</vt:lpstr>
      <vt:lpstr>Calibri Light</vt:lpstr>
      <vt:lpstr>Office Teması</vt:lpstr>
      <vt:lpstr>Week-6</vt:lpstr>
      <vt:lpstr>Polypeptides</vt:lpstr>
      <vt:lpstr>Polymyxins</vt:lpstr>
      <vt:lpstr>Bacitracin</vt:lpstr>
      <vt:lpstr>Avoparcin</vt:lpstr>
      <vt:lpstr>Vancomycin</vt:lpstr>
      <vt:lpstr>Teicoplanin</vt:lpstr>
      <vt:lpstr>Quinolones</vt:lpstr>
      <vt:lpstr>PowerPoint Sunusu</vt:lpstr>
      <vt:lpstr>PowerPoint Sunusu</vt:lpstr>
      <vt:lpstr>PowerPoint Sunusu</vt:lpstr>
      <vt:lpstr>PowerPoint Sunusu</vt:lpstr>
      <vt:lpstr>PowerPoint Sunusu</vt:lpstr>
      <vt:lpstr>Nitrofurans</vt:lpstr>
      <vt:lpstr>PowerPoint Sunusu</vt:lpstr>
      <vt:lpstr>PowerPoint Sunusu</vt:lpstr>
      <vt:lpstr>PowerPoint Sunusu</vt:lpstr>
      <vt:lpstr>Imidazoles</vt:lpstr>
      <vt:lpstr>Imidazole</vt:lpstr>
      <vt:lpstr>Rifamycin</vt:lpstr>
      <vt:lpstr>Rifamycin</vt:lpstr>
      <vt:lpstr>Sulfonamide </vt:lpstr>
      <vt:lpstr>PowerPoint Sunusu</vt:lpstr>
      <vt:lpstr>PowerPoint Sunusu</vt:lpstr>
      <vt:lpstr>PowerPoint Sunusu</vt:lpstr>
      <vt:lpstr>Potentiated Sulfonamides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begüm yurdakök</dc:creator>
  <cp:lastModifiedBy>begüm yurdakök</cp:lastModifiedBy>
  <cp:revision>14</cp:revision>
  <dcterms:created xsi:type="dcterms:W3CDTF">2018-03-06T09:13:39Z</dcterms:created>
  <dcterms:modified xsi:type="dcterms:W3CDTF">2018-03-06T13:58:56Z</dcterms:modified>
</cp:coreProperties>
</file>