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7"/>
  </p:notesMasterIdLst>
  <p:sldIdLst>
    <p:sldId id="262" r:id="rId2"/>
    <p:sldId id="257" r:id="rId3"/>
    <p:sldId id="258" r:id="rId4"/>
    <p:sldId id="259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7"/>
    <p:restoredTop sz="94611"/>
  </p:normalViewPr>
  <p:slideViewPr>
    <p:cSldViewPr snapToGrid="0" snapToObjects="1">
      <p:cViewPr varScale="1">
        <p:scale>
          <a:sx n="77" d="100"/>
          <a:sy n="77" d="100"/>
        </p:scale>
        <p:origin x="25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9EA43-011C-D146-A948-E62BA6BB098F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9123-268E-A643-80ED-3122717582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76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09123-268E-A643-80ED-3122717582C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479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0E49B-E7E2-3D4F-BD07-E1E142C7D227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977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3190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547469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14293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666261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2009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85895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6E2D-CBA2-FF45-9938-62BE497EF12E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2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09C18-CA80-654B-A9E3-74338830F77B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5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9853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8FCE-65BD-6346-B938-FB5283AA920A}" type="datetime1">
              <a:rPr lang="tr-TR" smtClean="0"/>
              <a:t>17.01.2020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7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C305-DCE9-6A47-8FD6-89C62E350423}" type="datetime1">
              <a:rPr lang="tr-TR" smtClean="0"/>
              <a:t>17.01.2020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0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100E-E70A-D24F-9EC3-1B16B9D11210}" type="datetime1">
              <a:rPr lang="tr-TR" smtClean="0"/>
              <a:t>17.01.2020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038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0ED8-995A-7E4A-A049-5E2C923AB3E5}" type="datetime1">
              <a:rPr lang="tr-TR" smtClean="0"/>
              <a:t>17.01.2020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4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58815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3764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065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736036" y="875033"/>
            <a:ext cx="9278393" cy="236437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Ergonomik</a:t>
            </a:r>
            <a:r>
              <a:rPr lang="en-US" b="1" dirty="0" smtClean="0"/>
              <a:t> </a:t>
            </a:r>
            <a:r>
              <a:rPr lang="en-US" b="1" dirty="0"/>
              <a:t>risk </a:t>
            </a:r>
            <a:r>
              <a:rPr lang="en-US" b="1" dirty="0" err="1"/>
              <a:t>faktörleri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bunlardan</a:t>
            </a:r>
            <a:r>
              <a:rPr lang="en-US" b="1" dirty="0"/>
              <a:t> </a:t>
            </a:r>
            <a:r>
              <a:rPr lang="en-US" b="1" dirty="0" err="1"/>
              <a:t>korunma</a:t>
            </a:r>
            <a:r>
              <a:rPr lang="en-US" b="1" dirty="0"/>
              <a:t> </a:t>
            </a:r>
            <a:r>
              <a:rPr lang="en-US" b="1" dirty="0" err="1"/>
              <a:t>yöntemleri</a:t>
            </a:r>
            <a:endParaRPr lang="tr-TR" sz="8000" b="1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4907870" y="4214237"/>
            <a:ext cx="8915399" cy="1126283"/>
          </a:xfrm>
        </p:spPr>
        <p:txBody>
          <a:bodyPr>
            <a:noAutofit/>
          </a:bodyPr>
          <a:lstStyle/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05296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39524" y="1432142"/>
            <a:ext cx="8915400" cy="3777622"/>
          </a:xfrm>
        </p:spPr>
        <p:txBody>
          <a:bodyPr>
            <a:normAutofit/>
          </a:bodyPr>
          <a:lstStyle/>
          <a:p>
            <a:r>
              <a:rPr lang="tr-TR" dirty="0" smtClean="0"/>
              <a:t>Bedensel çaba gerektiren mesleki uygulamalar sırasında; </a:t>
            </a:r>
          </a:p>
          <a:p>
            <a:pPr lvl="1"/>
            <a:r>
              <a:rPr lang="tr-TR" dirty="0" smtClean="0"/>
              <a:t>aynı hareketlerin sürekli tekrarlanıyor olması</a:t>
            </a:r>
          </a:p>
          <a:p>
            <a:pPr lvl="1"/>
            <a:r>
              <a:rPr lang="tr-TR" dirty="0"/>
              <a:t>b</a:t>
            </a:r>
            <a:r>
              <a:rPr lang="tr-TR" dirty="0" smtClean="0"/>
              <a:t>azı hareketler sırasında devamlı kuvvet uygulanması</a:t>
            </a:r>
          </a:p>
          <a:p>
            <a:pPr lvl="1"/>
            <a:r>
              <a:rPr lang="tr-TR" dirty="0"/>
              <a:t>k</a:t>
            </a:r>
            <a:r>
              <a:rPr lang="tr-TR" dirty="0" smtClean="0"/>
              <a:t>ullanılan el aletlerinin şekline ve hacmine bağlı olarak mekanik stres oluşması</a:t>
            </a:r>
          </a:p>
          <a:p>
            <a:pPr lvl="1"/>
            <a:r>
              <a:rPr lang="tr-TR" dirty="0"/>
              <a:t>ç</a:t>
            </a:r>
            <a:r>
              <a:rPr lang="tr-TR" dirty="0" smtClean="0"/>
              <a:t>alışma pozisyonundaki hatalı duruşlar</a:t>
            </a:r>
          </a:p>
          <a:p>
            <a:pPr lvl="1"/>
            <a:r>
              <a:rPr lang="tr-TR" dirty="0"/>
              <a:t>k</a:t>
            </a:r>
            <a:r>
              <a:rPr lang="tr-TR" dirty="0" smtClean="0"/>
              <a:t>ullanılan aletlerden kaynaklanan titreşimler</a:t>
            </a:r>
          </a:p>
          <a:p>
            <a:pPr lvl="1"/>
            <a:r>
              <a:rPr lang="tr-TR" dirty="0"/>
              <a:t>o</a:t>
            </a:r>
            <a:r>
              <a:rPr lang="tr-TR" dirty="0" smtClean="0"/>
              <a:t>rtamdaki ses ve ısıya bağlı olumsuzluklar</a:t>
            </a:r>
          </a:p>
          <a:p>
            <a:pPr lvl="1"/>
            <a:r>
              <a:rPr lang="tr-TR" dirty="0"/>
              <a:t>ç</a:t>
            </a:r>
            <a:r>
              <a:rPr lang="tr-TR" dirty="0" smtClean="0"/>
              <a:t>alışma zamanı</a:t>
            </a:r>
          </a:p>
          <a:p>
            <a:pPr lvl="1"/>
            <a:r>
              <a:rPr lang="tr-TR" dirty="0" smtClean="0"/>
              <a:t>iş yükü veya parasal kaygılardan kaynaklanabilecek psikolojik </a:t>
            </a:r>
            <a:r>
              <a:rPr lang="tr-TR" dirty="0" smtClean="0"/>
              <a:t>stresler</a:t>
            </a:r>
          </a:p>
          <a:p>
            <a:pPr lvl="1"/>
            <a:r>
              <a:rPr lang="tr-TR" dirty="0" smtClean="0"/>
              <a:t>Sağlık </a:t>
            </a:r>
            <a:r>
              <a:rPr lang="tr-TR" dirty="0" smtClean="0"/>
              <a:t>çalışanına tıbbi sorunlar doğurabilecek risk faktörlerini oluştururlar.</a:t>
            </a:r>
          </a:p>
          <a:p>
            <a:pPr lvl="2"/>
            <a:endParaRPr lang="tr-TR" dirty="0" smtClean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6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Risk faktörleri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Ergonomik</a:t>
            </a:r>
          </a:p>
          <a:p>
            <a:r>
              <a:rPr lang="tr-TR" dirty="0" smtClean="0"/>
              <a:t>Bulaşıcı hastalıklara bağlı </a:t>
            </a:r>
          </a:p>
          <a:p>
            <a:r>
              <a:rPr lang="tr-TR" dirty="0" smtClean="0"/>
              <a:t>Psikolojik faktörlere bağlı </a:t>
            </a:r>
          </a:p>
          <a:p>
            <a:r>
              <a:rPr lang="tr-TR" dirty="0" smtClean="0"/>
              <a:t>Radyasyona bağlı</a:t>
            </a:r>
          </a:p>
          <a:p>
            <a:r>
              <a:rPr lang="tr-TR" dirty="0" smtClean="0"/>
              <a:t>Kimyasal maddelere bağlı</a:t>
            </a:r>
          </a:p>
          <a:p>
            <a:r>
              <a:rPr lang="tr-TR" dirty="0" smtClean="0"/>
              <a:t>Davranışsal faktörlere bağlı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3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Ergonomik risk faktörleri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121408"/>
            <a:ext cx="4478336" cy="4050792"/>
          </a:xfrm>
        </p:spPr>
        <p:txBody>
          <a:bodyPr>
            <a:normAutofit/>
          </a:bodyPr>
          <a:lstStyle/>
          <a:p>
            <a:r>
              <a:rPr lang="tr-TR" dirty="0" smtClean="0"/>
              <a:t>Çalışma pozisyonu</a:t>
            </a:r>
          </a:p>
          <a:p>
            <a:r>
              <a:rPr lang="tr-TR" dirty="0" smtClean="0"/>
              <a:t>Ağrı ve dolaşım bozukluğu</a:t>
            </a:r>
          </a:p>
          <a:p>
            <a:r>
              <a:rPr lang="tr-TR" dirty="0" err="1" smtClean="0"/>
              <a:t>Postür</a:t>
            </a:r>
            <a:r>
              <a:rPr lang="tr-TR" dirty="0" smtClean="0"/>
              <a:t> bozukluğu</a:t>
            </a:r>
          </a:p>
          <a:p>
            <a:r>
              <a:rPr lang="tr-TR" dirty="0" err="1" smtClean="0"/>
              <a:t>Miyofasiyal</a:t>
            </a:r>
            <a:r>
              <a:rPr lang="tr-TR" dirty="0" smtClean="0"/>
              <a:t> ağrı</a:t>
            </a:r>
          </a:p>
          <a:p>
            <a:r>
              <a:rPr lang="tr-TR" dirty="0" smtClean="0"/>
              <a:t>Kas </a:t>
            </a:r>
            <a:r>
              <a:rPr lang="tr-TR" dirty="0" err="1" smtClean="0"/>
              <a:t>kontraksiyonu</a:t>
            </a:r>
            <a:endParaRPr lang="tr-TR" dirty="0" smtClean="0"/>
          </a:p>
          <a:p>
            <a:r>
              <a:rPr lang="tr-TR" dirty="0" smtClean="0"/>
              <a:t>Hareket kısıtlılığı</a:t>
            </a:r>
          </a:p>
          <a:p>
            <a:r>
              <a:rPr lang="tr-TR" dirty="0" err="1" smtClean="0"/>
              <a:t>Karpal</a:t>
            </a:r>
            <a:r>
              <a:rPr lang="tr-TR" dirty="0" smtClean="0"/>
              <a:t> tünel sendromu</a:t>
            </a:r>
          </a:p>
          <a:p>
            <a:r>
              <a:rPr lang="tr-TR" dirty="0" err="1" smtClean="0"/>
              <a:t>Kubital</a:t>
            </a:r>
            <a:r>
              <a:rPr lang="tr-TR" dirty="0" smtClean="0"/>
              <a:t> tünel sendromu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6585080" y="2121408"/>
            <a:ext cx="3955234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Tetik parmak</a:t>
            </a:r>
          </a:p>
          <a:p>
            <a:r>
              <a:rPr lang="tr-TR" dirty="0" err="1" smtClean="0"/>
              <a:t>Guyon</a:t>
            </a:r>
            <a:r>
              <a:rPr lang="tr-TR" dirty="0" smtClean="0"/>
              <a:t> kanalı sendromu</a:t>
            </a:r>
          </a:p>
          <a:p>
            <a:r>
              <a:rPr lang="tr-TR" dirty="0" err="1" smtClean="0"/>
              <a:t>Tendinit</a:t>
            </a:r>
            <a:r>
              <a:rPr lang="tr-TR" dirty="0" smtClean="0"/>
              <a:t> </a:t>
            </a:r>
          </a:p>
          <a:p>
            <a:r>
              <a:rPr lang="tr-TR" dirty="0" smtClean="0"/>
              <a:t>Bel ağrısı</a:t>
            </a:r>
          </a:p>
          <a:p>
            <a:r>
              <a:rPr lang="tr-TR" dirty="0" smtClean="0"/>
              <a:t>Taban düzleşmesi</a:t>
            </a:r>
          </a:p>
          <a:p>
            <a:r>
              <a:rPr lang="tr-TR" dirty="0" smtClean="0"/>
              <a:t>Varis</a:t>
            </a:r>
          </a:p>
          <a:p>
            <a:r>
              <a:rPr lang="tr-TR" dirty="0" err="1" smtClean="0"/>
              <a:t>Hemoraid</a:t>
            </a:r>
            <a:endParaRPr lang="tr-TR" dirty="0" smtClean="0"/>
          </a:p>
          <a:p>
            <a:r>
              <a:rPr lang="tr-TR" dirty="0" smtClean="0"/>
              <a:t>Göz ve kulak problemleri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227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41988" y="258985"/>
            <a:ext cx="8911687" cy="528797"/>
          </a:xfrm>
        </p:spPr>
        <p:txBody>
          <a:bodyPr>
            <a:noAutofit/>
          </a:bodyPr>
          <a:lstStyle/>
          <a:p>
            <a:r>
              <a:rPr lang="tr-TR" sz="4400" dirty="0">
                <a:latin typeface="Apple Chancery" charset="0"/>
                <a:ea typeface="Apple Chancery" charset="0"/>
                <a:cs typeface="Apple Chancery" charset="0"/>
              </a:rPr>
              <a:t>O</a:t>
            </a:r>
            <a:r>
              <a:rPr lang="tr-TR" sz="4400" dirty="0" smtClean="0">
                <a:latin typeface="Apple Chancery" charset="0"/>
                <a:ea typeface="Apple Chancery" charset="0"/>
                <a:cs typeface="Apple Chancery" charset="0"/>
              </a:rPr>
              <a:t>rtopedik </a:t>
            </a:r>
            <a:r>
              <a:rPr lang="tr-TR" sz="4400" dirty="0" smtClean="0">
                <a:latin typeface="Apple Chancery" charset="0"/>
                <a:ea typeface="Apple Chancery" charset="0"/>
                <a:cs typeface="Apple Chancery" charset="0"/>
              </a:rPr>
              <a:t>bozuklukların önlenmesi</a:t>
            </a:r>
            <a:endParaRPr lang="tr-TR" sz="4400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01530" y="1169607"/>
            <a:ext cx="9398196" cy="5544343"/>
          </a:xfrm>
        </p:spPr>
        <p:txBody>
          <a:bodyPr>
            <a:normAutofit fontScale="77500" lnSpcReduction="20000"/>
          </a:bodyPr>
          <a:lstStyle/>
          <a:p>
            <a:r>
              <a:rPr lang="tr-TR" sz="3100" dirty="0" smtClean="0"/>
              <a:t>Ergonomik çalışma koşullarının oluşturulması</a:t>
            </a:r>
          </a:p>
          <a:p>
            <a:pPr lvl="1"/>
            <a:r>
              <a:rPr lang="tr-TR" sz="3100" dirty="0"/>
              <a:t>ç</a:t>
            </a:r>
            <a:r>
              <a:rPr lang="tr-TR" sz="3100" dirty="0" smtClean="0"/>
              <a:t>alışma saatlerinin düzenlenmesi</a:t>
            </a:r>
          </a:p>
          <a:p>
            <a:pPr lvl="1"/>
            <a:r>
              <a:rPr lang="tr-TR" sz="3100" dirty="0"/>
              <a:t>ç</a:t>
            </a:r>
            <a:r>
              <a:rPr lang="tr-TR" sz="3100" dirty="0" smtClean="0"/>
              <a:t>alışma pozisyonunun düzeltilmesi</a:t>
            </a:r>
          </a:p>
          <a:p>
            <a:pPr lvl="1"/>
            <a:r>
              <a:rPr lang="tr-TR" sz="3100" dirty="0"/>
              <a:t>ç</a:t>
            </a:r>
            <a:r>
              <a:rPr lang="tr-TR" sz="3100" dirty="0" smtClean="0"/>
              <a:t>alışma taburelerinin doğru seçilmesi</a:t>
            </a:r>
          </a:p>
          <a:p>
            <a:pPr lvl="1"/>
            <a:r>
              <a:rPr lang="tr-TR" sz="3100" dirty="0"/>
              <a:t>k</a:t>
            </a:r>
            <a:r>
              <a:rPr lang="tr-TR" sz="3100" dirty="0" smtClean="0"/>
              <a:t>ıyafetlerin rahat, ayakkabıların ortopedik olması</a:t>
            </a:r>
          </a:p>
          <a:p>
            <a:pPr lvl="1"/>
            <a:r>
              <a:rPr lang="tr-TR" sz="3100" dirty="0"/>
              <a:t>h</a:t>
            </a:r>
            <a:r>
              <a:rPr lang="tr-TR" sz="3100" dirty="0" smtClean="0"/>
              <a:t>astanın doğru konumlandırılmış olması</a:t>
            </a:r>
          </a:p>
          <a:p>
            <a:pPr lvl="1"/>
            <a:r>
              <a:rPr lang="tr-TR" sz="3100" dirty="0"/>
              <a:t>a</a:t>
            </a:r>
            <a:r>
              <a:rPr lang="tr-TR" sz="3100" dirty="0" smtClean="0"/>
              <a:t>ydınlatmanın doğru ve sağlıklı olması</a:t>
            </a:r>
          </a:p>
          <a:p>
            <a:pPr lvl="1"/>
            <a:r>
              <a:rPr lang="tr-TR" sz="3100" dirty="0"/>
              <a:t>y</a:t>
            </a:r>
            <a:r>
              <a:rPr lang="tr-TR" sz="3100" dirty="0" smtClean="0"/>
              <a:t>ardımcı klinik personelinin eğitimli olması</a:t>
            </a:r>
          </a:p>
          <a:p>
            <a:pPr lvl="1"/>
            <a:r>
              <a:rPr lang="tr-TR" sz="3100" dirty="0"/>
              <a:t>e</a:t>
            </a:r>
            <a:r>
              <a:rPr lang="tr-TR" sz="3100" dirty="0" smtClean="0"/>
              <a:t>l aletlerinin doğru seçilmiş olması</a:t>
            </a:r>
          </a:p>
          <a:p>
            <a:r>
              <a:rPr lang="tr-TR" sz="3100" dirty="0" smtClean="0"/>
              <a:t>Kişisel fiziki dayanıklılığın arttırılması</a:t>
            </a:r>
          </a:p>
          <a:p>
            <a:pPr lvl="1"/>
            <a:r>
              <a:rPr lang="tr-TR" sz="3100" dirty="0"/>
              <a:t>d</a:t>
            </a:r>
            <a:r>
              <a:rPr lang="tr-TR" sz="3100" dirty="0" smtClean="0"/>
              <a:t>oğru beslenme</a:t>
            </a:r>
          </a:p>
          <a:p>
            <a:pPr lvl="1"/>
            <a:r>
              <a:rPr lang="tr-TR" sz="3100" dirty="0"/>
              <a:t>s</a:t>
            </a:r>
            <a:r>
              <a:rPr lang="tr-TR" sz="3100" dirty="0" smtClean="0"/>
              <a:t>portif egzersizlerin yapılması</a:t>
            </a:r>
          </a:p>
          <a:p>
            <a:pPr lvl="1"/>
            <a:r>
              <a:rPr lang="tr-TR" sz="3100" dirty="0"/>
              <a:t>k</a:t>
            </a:r>
            <a:r>
              <a:rPr lang="tr-TR" sz="3100" dirty="0" smtClean="0"/>
              <a:t>işisel bakıma önem verilmesi</a:t>
            </a:r>
          </a:p>
          <a:p>
            <a:pPr lvl="1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5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1418</TotalTime>
  <Words>191</Words>
  <Application>Microsoft Office PowerPoint</Application>
  <PresentationFormat>Geniş ekran</PresentationFormat>
  <Paragraphs>56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Apple Chancery</vt:lpstr>
      <vt:lpstr>Arial</vt:lpstr>
      <vt:lpstr>Calibri</vt:lpstr>
      <vt:lpstr>Century Gothic</vt:lpstr>
      <vt:lpstr>Wingdings</vt:lpstr>
      <vt:lpstr>Wingdings 3</vt:lpstr>
      <vt:lpstr>Duman</vt:lpstr>
      <vt:lpstr>Ergonomik risk faktörleri ve bunlardan korunma yöntemleri</vt:lpstr>
      <vt:lpstr>PowerPoint Sunusu</vt:lpstr>
      <vt:lpstr>Risk faktörleri</vt:lpstr>
      <vt:lpstr>Ergonomik risk faktörleri</vt:lpstr>
      <vt:lpstr>Ortopedik bozuklukların önlenmesi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çalışanlarının riskleri</dc:title>
  <dc:creator>seyma</dc:creator>
  <cp:lastModifiedBy>mert ocak</cp:lastModifiedBy>
  <cp:revision>17</cp:revision>
  <dcterms:created xsi:type="dcterms:W3CDTF">2018-02-24T16:56:48Z</dcterms:created>
  <dcterms:modified xsi:type="dcterms:W3CDTF">2020-01-17T11:29:31Z</dcterms:modified>
</cp:coreProperties>
</file>