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882FC4-7999-4533-8150-046298513DB1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695D7DD-4AEA-4713-A388-33B761578B53}" type="slidenum">
              <a:rPr lang="tr-TR" smtClean="0"/>
              <a:t>‹#›</a:t>
            </a:fld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2FC4-7999-4533-8150-046298513DB1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7DD-4AEA-4713-A388-33B761578B53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2FC4-7999-4533-8150-046298513DB1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7DD-4AEA-4713-A388-33B761578B53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2FC4-7999-4533-8150-046298513DB1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7DD-4AEA-4713-A388-33B761578B53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2FC4-7999-4533-8150-046298513DB1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7DD-4AEA-4713-A388-33B761578B53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2FC4-7999-4533-8150-046298513DB1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7DD-4AEA-4713-A388-33B761578B53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2FC4-7999-4533-8150-046298513DB1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7DD-4AEA-4713-A388-33B761578B53}" type="slidenum">
              <a:rPr lang="tr-TR" smtClean="0"/>
              <a:t>‹#›</a:t>
            </a:fld>
            <a:endParaRPr lang="tr-T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2FC4-7999-4533-8150-046298513DB1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7DD-4AEA-4713-A388-33B761578B53}" type="slidenum">
              <a:rPr lang="tr-TR" smtClean="0"/>
              <a:t>‹#›</a:t>
            </a:fld>
            <a:endParaRPr lang="tr-T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2FC4-7999-4533-8150-046298513DB1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7DD-4AEA-4713-A388-33B761578B5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2FC4-7999-4533-8150-046298513DB1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7DD-4AEA-4713-A388-33B761578B5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2FC4-7999-4533-8150-046298513DB1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7DD-4AEA-4713-A388-33B761578B5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8882FC4-7999-4533-8150-046298513DB1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695D7DD-4AEA-4713-A388-33B761578B53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Mülkiyet-3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2066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467544" y="2204864"/>
            <a:ext cx="8280920" cy="439248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b="1" dirty="0" smtClean="0"/>
              <a:t>d. Resmi Şeklin İstisnaları</a:t>
            </a:r>
          </a:p>
          <a:p>
            <a:pPr marL="0" indent="0" algn="just">
              <a:buNone/>
            </a:pPr>
            <a:r>
              <a:rPr lang="tr-TR" dirty="0" smtClean="0"/>
              <a:t>Medeni Kanun, taşınmaz mülkiyetini devir borcu doğurmasına rağmen bazı sözleşmeleri resmi şekle bağlı tutmamıştır.</a:t>
            </a:r>
          </a:p>
          <a:p>
            <a:pPr marL="0" indent="0" algn="just">
              <a:buNone/>
            </a:pPr>
            <a:r>
              <a:rPr lang="tr-TR" dirty="0" smtClean="0"/>
              <a:t>Mirasçılar yazılı bir sözleşmeyle taşınmazları aralarında paylaşabilirler.</a:t>
            </a:r>
          </a:p>
          <a:p>
            <a:pPr marL="0" indent="0" algn="just">
              <a:buNone/>
            </a:pPr>
            <a:r>
              <a:rPr lang="tr-TR" dirty="0"/>
              <a:t>Terekenin tamamı veya bir kısmı üzerinde miras payının devri </a:t>
            </a:r>
            <a:r>
              <a:rPr lang="tr-TR" dirty="0" smtClean="0"/>
              <a:t>konusunda mirasçılar </a:t>
            </a:r>
            <a:r>
              <a:rPr lang="tr-TR" dirty="0"/>
              <a:t>arasında yapılan sözleşmelerin geçerliliği yazılı şekle bağlıdır</a:t>
            </a:r>
            <a:r>
              <a:rPr lang="tr-TR" dirty="0" smtClean="0"/>
              <a:t>. (TMK m. 677/1)</a:t>
            </a:r>
          </a:p>
          <a:p>
            <a:pPr marL="0" indent="0" algn="just">
              <a:buNone/>
            </a:pPr>
            <a:r>
              <a:rPr lang="tr-TR" b="1" dirty="0" smtClean="0"/>
              <a:t>e. Resmi Şeklin Kapsamı</a:t>
            </a:r>
          </a:p>
          <a:p>
            <a:pPr marL="0" indent="0" algn="just">
              <a:buNone/>
            </a:pPr>
            <a:r>
              <a:rPr lang="tr-TR" dirty="0" smtClean="0"/>
              <a:t>Resmi şeklin, resmi şekle tabi kılınan taşınmaz mülkiyetini devir borcu doğuran sözleşmenin objektif ve sübjektif bakımından esaslı noktalarını bütünüyle kapsaması gerekir.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4952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7" y="2248347"/>
            <a:ext cx="8049216" cy="3877815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/>
              <a:t>f. Şekle Uymamanın Sonuçları</a:t>
            </a:r>
          </a:p>
          <a:p>
            <a:pPr marL="0" indent="0" algn="just">
              <a:buNone/>
            </a:pPr>
            <a:r>
              <a:rPr lang="tr-TR" dirty="0" smtClean="0"/>
              <a:t>Kesin hükümsüzlük görüşü, Türk İsviçre hukukunda hakim olan görüştür. Kanunun geçerlilik şartı olarak aradığı şekle uyulmadan yapılan işlem baştan itibaren hiçbir hukuki sonuç doğurmaz. </a:t>
            </a:r>
          </a:p>
          <a:p>
            <a:pPr marL="0" indent="0" algn="just">
              <a:buNone/>
            </a:pPr>
            <a:r>
              <a:rPr lang="tr-TR" dirty="0" smtClean="0"/>
              <a:t>Sözleşme şekil eksikliği sebebiyle hükümsüz ise, tarafların kural olarak ifayı talep hakları yoktur.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1490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b="1" dirty="0" smtClean="0"/>
              <a:t>2. Taşınmaz Satışında Bedelde Muvazaa</a:t>
            </a:r>
          </a:p>
          <a:p>
            <a:pPr marL="0" indent="0" algn="just">
              <a:buNone/>
            </a:pPr>
            <a:r>
              <a:rPr lang="tr-TR" dirty="0" smtClean="0"/>
              <a:t>Satış bedeli sözleşmenin objektif esaslı unsurlarından birini teşkil ettiği için resmi şeklin satış bedeline ilişkin anlaşmayı da kapsaması gerekir.</a:t>
            </a:r>
          </a:p>
          <a:p>
            <a:pPr marL="0" indent="0" algn="just">
              <a:buNone/>
            </a:pPr>
            <a:r>
              <a:rPr lang="tr-TR" dirty="0" smtClean="0"/>
              <a:t>Resmi senette satış bedelinin gerçekte olduğundan daha az veya daha fazla gösterilmiş bulunması durumunda, resmi senetteki bedel anlaşması muvazaalı olduğu için, gizli bedel anlaşması da şekil eksikliği nedeniyle geçersiz olur.</a:t>
            </a:r>
          </a:p>
          <a:p>
            <a:pPr marL="0" indent="0" algn="just">
              <a:buNone/>
            </a:pPr>
            <a:r>
              <a:rPr lang="tr-TR" dirty="0" smtClean="0"/>
              <a:t>Bedel anlaşması satış sözleşmesinin esaslı unsuru olduğuna göre bedel anlaşmasının geçersizliği satış sözleşmesinin bütününün de geçersiz olması sonucunu doğurur.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85628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7" y="2248347"/>
            <a:ext cx="8049216" cy="3877815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tr-TR" b="1" dirty="0" smtClean="0"/>
              <a:t>3. Mülkiyetin İnançlı İşlemle Devri</a:t>
            </a:r>
          </a:p>
          <a:p>
            <a:pPr marL="0" indent="0" algn="just">
              <a:buNone/>
            </a:pPr>
            <a:r>
              <a:rPr lang="tr-TR" dirty="0" smtClean="0"/>
              <a:t>İnançlı işlem, taraflarca kararlaştırılan amaca göre kullanılmak ve gerektiğinde tekrar devredene devredilmek üzere bir hakkın bir kimseye devridir.</a:t>
            </a:r>
          </a:p>
          <a:p>
            <a:pPr marL="0" indent="0" algn="just">
              <a:buNone/>
            </a:pPr>
            <a:r>
              <a:rPr lang="tr-TR" dirty="0" smtClean="0"/>
              <a:t>Taşınmazın mülkiyetinin inançlı olarak devrinin hedeflendiği durumlarda inanç sözleşmesinin resmi şekilde yapılması gerekir.</a:t>
            </a:r>
          </a:p>
          <a:p>
            <a:pPr marL="0" indent="0" algn="just">
              <a:buNone/>
            </a:pPr>
            <a:r>
              <a:rPr lang="tr-TR" b="1" dirty="0" smtClean="0"/>
              <a:t>4. Namı Müstear</a:t>
            </a:r>
          </a:p>
          <a:p>
            <a:pPr marL="0" indent="0" algn="just">
              <a:buNone/>
            </a:pPr>
            <a:r>
              <a:rPr lang="tr-TR" dirty="0" smtClean="0"/>
              <a:t>Namı müstear pozitif hukukta yer almayan doktrinde ve uygulamada kullanılan bir deyimdir.</a:t>
            </a:r>
          </a:p>
          <a:p>
            <a:pPr marL="0" indent="0" algn="just">
              <a:buNone/>
            </a:pPr>
            <a:r>
              <a:rPr lang="tr-TR" dirty="0" smtClean="0"/>
              <a:t>Tapu memuru tarafından düzenlenen resmi senette taraf teşkil eden kişinin mülkiyeti kendi adına fakat başka birinin hesabına kazandığı hallerde söz konusu olur.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20100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smtClean="0"/>
              <a:t>5. Taşınmaz Satış Vaadi</a:t>
            </a:r>
          </a:p>
          <a:p>
            <a:r>
              <a:rPr lang="tr-TR" dirty="0" smtClean="0"/>
              <a:t>Taşınmaz satış vaadi, bir tarafa veya her iki tarafa bir taşınmazın satış sözleşmesinin yapılmasını talep hakkı sağlayan bir sözleşmedir.</a:t>
            </a:r>
          </a:p>
          <a:p>
            <a:r>
              <a:rPr lang="tr-TR" dirty="0" smtClean="0"/>
              <a:t>Hakim görüş, taşınmaz satış vaadinin ön sözleşme olduğu yönündedir.</a:t>
            </a:r>
          </a:p>
          <a:p>
            <a:r>
              <a:rPr lang="tr-TR" dirty="0" smtClean="0"/>
              <a:t>Resmi şekilde düzenlenmedikçe geçerli olmaz.</a:t>
            </a:r>
          </a:p>
          <a:p>
            <a:r>
              <a:rPr lang="tr-TR" dirty="0" smtClean="0"/>
              <a:t>Geçerli bir satış vaadi bir tarafa veya her iki tarafa asıl satış sözleşmesinin yapılmasını isteme hakkı verir.</a:t>
            </a:r>
          </a:p>
          <a:p>
            <a:r>
              <a:rPr lang="tr-TR" dirty="0" smtClean="0"/>
              <a:t>Taşınmaz satış vaadi tapu kütüğüne şerh edilebilir. Şerhin etkisi 5 yıldır.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2401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79512" y="2248347"/>
            <a:ext cx="8784975" cy="44210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b="1" dirty="0" smtClean="0"/>
              <a:t>III. Elbirliği Mülkiyeti (İştirak Halinde Mülkiyet)</a:t>
            </a:r>
          </a:p>
          <a:p>
            <a:pPr marL="457200" indent="-457200">
              <a:buAutoNum type="alphaUcPeriod"/>
            </a:pPr>
            <a:r>
              <a:rPr lang="tr-TR" b="1" dirty="0" smtClean="0"/>
              <a:t>Genel Olarak</a:t>
            </a:r>
          </a:p>
          <a:p>
            <a:pPr marL="0" indent="0" algn="just">
              <a:buNone/>
            </a:pPr>
            <a:r>
              <a:rPr lang="tr-TR" dirty="0" smtClean="0"/>
              <a:t>TMK m. 701’e göre, </a:t>
            </a:r>
            <a:r>
              <a:rPr lang="tr-TR" i="1" dirty="0" smtClean="0"/>
              <a:t>‘Kanun </a:t>
            </a:r>
            <a:r>
              <a:rPr lang="tr-TR" i="1" dirty="0"/>
              <a:t>veya kanunda öngörülen sözleşmeler uyarınca oluşan topluluk </a:t>
            </a:r>
            <a:r>
              <a:rPr lang="tr-TR" i="1" dirty="0" smtClean="0"/>
              <a:t>dolayısıyla mallara </a:t>
            </a:r>
            <a:r>
              <a:rPr lang="tr-TR" i="1" dirty="0"/>
              <a:t>birlikte malik olanların mülkiyeti, elbirliği mülkiyetidir</a:t>
            </a:r>
            <a:r>
              <a:rPr lang="tr-TR" i="1" dirty="0" smtClean="0"/>
              <a:t>. </a:t>
            </a:r>
            <a:endParaRPr lang="tr-TR" i="1" dirty="0"/>
          </a:p>
          <a:p>
            <a:pPr marL="0" indent="0" algn="just">
              <a:buNone/>
            </a:pPr>
            <a:r>
              <a:rPr lang="tr-TR" i="1" dirty="0"/>
              <a:t>Elbirliği mülkiyetinde ortakların belirlenmiş payları olmayıp her birinin hakkı, ortaklığa </a:t>
            </a:r>
            <a:r>
              <a:rPr lang="tr-TR" i="1" dirty="0" smtClean="0"/>
              <a:t>giren malların </a:t>
            </a:r>
            <a:r>
              <a:rPr lang="tr-TR" i="1" dirty="0"/>
              <a:t>tamamına yaygındır</a:t>
            </a:r>
            <a:r>
              <a:rPr lang="tr-TR" i="1" dirty="0" smtClean="0"/>
              <a:t>.’</a:t>
            </a:r>
          </a:p>
          <a:p>
            <a:pPr marL="0" indent="0" algn="just">
              <a:buNone/>
            </a:pPr>
            <a:r>
              <a:rPr lang="tr-TR" b="1" dirty="0" smtClean="0"/>
              <a:t>B. Elbirliği Ortaklığı</a:t>
            </a:r>
          </a:p>
          <a:p>
            <a:pPr marL="0" indent="0" algn="just">
              <a:buNone/>
            </a:pPr>
            <a:r>
              <a:rPr lang="tr-TR" dirty="0" smtClean="0"/>
              <a:t>Elbirliği ortaklığı kanunun öngördüğü ya bir hukuki olay ya da bir hukuki işlemle meydana gelir.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4045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7" y="2248347"/>
            <a:ext cx="8049216" cy="434900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b="1" dirty="0" smtClean="0"/>
              <a:t>C. Mülkiyetin Ortaklık Tarafından Kazanılması</a:t>
            </a:r>
          </a:p>
          <a:p>
            <a:pPr marL="0" indent="0" algn="just">
              <a:buNone/>
            </a:pPr>
            <a:r>
              <a:rPr lang="tr-TR" dirty="0" smtClean="0"/>
              <a:t>Elbirliği ortaklığında mülkiyetin ortaklık tarafından kazanılması ya ortaklığın doğuşuyla birlikte veya daha sonra gerçekleşir.</a:t>
            </a:r>
          </a:p>
          <a:p>
            <a:pPr marL="0" indent="0" algn="just">
              <a:buNone/>
            </a:pPr>
            <a:r>
              <a:rPr lang="tr-TR" b="1" dirty="0" smtClean="0"/>
              <a:t>D. Elbirliği Mülkiyetinin Hükümleri</a:t>
            </a:r>
          </a:p>
          <a:p>
            <a:pPr marL="0" indent="0" algn="just">
              <a:buNone/>
            </a:pPr>
            <a:r>
              <a:rPr lang="tr-TR" dirty="0" smtClean="0"/>
              <a:t>TMK m. </a:t>
            </a:r>
            <a:r>
              <a:rPr lang="tr-TR" dirty="0"/>
              <a:t>702’ye göre,</a:t>
            </a:r>
            <a:r>
              <a:rPr lang="tr-TR" i="1" dirty="0"/>
              <a:t> ‘Ortakların hakları ve yükümlülükleri, topluluğu doğuran kanun veya </a:t>
            </a:r>
            <a:r>
              <a:rPr lang="tr-TR" i="1" dirty="0" smtClean="0"/>
              <a:t>sözleşme hükümleri </a:t>
            </a:r>
            <a:r>
              <a:rPr lang="tr-TR" i="1" dirty="0"/>
              <a:t>ile belirlenir.</a:t>
            </a:r>
          </a:p>
          <a:p>
            <a:pPr marL="0" indent="0" algn="just">
              <a:buNone/>
            </a:pPr>
            <a:r>
              <a:rPr lang="tr-TR" i="1" dirty="0"/>
              <a:t>Kanunda veya sözleşmede aksine bir hüküm bulunmadıkça, gerek yönetim, gerek </a:t>
            </a:r>
            <a:r>
              <a:rPr lang="tr-TR" i="1" dirty="0" smtClean="0"/>
              <a:t>tasarruf işlemleri </a:t>
            </a:r>
            <a:r>
              <a:rPr lang="tr-TR" i="1" dirty="0"/>
              <a:t>için ortakların oybirliğiyle karar vermeleri gerekir.</a:t>
            </a:r>
          </a:p>
          <a:p>
            <a:pPr marL="0" indent="0" algn="just">
              <a:buNone/>
            </a:pPr>
            <a:r>
              <a:rPr lang="tr-TR" i="1" dirty="0"/>
              <a:t>Sözleşmeden doğan topluluk devam ettiği sürece, paylaşma yapılamaz ve bir pay </a:t>
            </a:r>
            <a:r>
              <a:rPr lang="tr-TR" i="1" dirty="0" smtClean="0"/>
              <a:t>üzerinde tasarrufta </a:t>
            </a:r>
            <a:r>
              <a:rPr lang="tr-TR" i="1" dirty="0"/>
              <a:t>bulunulamaz.</a:t>
            </a:r>
          </a:p>
          <a:p>
            <a:pPr marL="0" indent="0" algn="just">
              <a:buNone/>
            </a:pPr>
            <a:r>
              <a:rPr lang="tr-TR" i="1" dirty="0"/>
              <a:t>Ortaklardan her biri, topluluğa giren hakların korunmasını sağlayabilir. Bu korumadan </a:t>
            </a:r>
            <a:r>
              <a:rPr lang="tr-TR" i="1" dirty="0" smtClean="0"/>
              <a:t>bütün ortaklar </a:t>
            </a:r>
            <a:r>
              <a:rPr lang="tr-TR" i="1" dirty="0"/>
              <a:t>yararlanır</a:t>
            </a:r>
            <a:r>
              <a:rPr lang="tr-TR" i="1" dirty="0" smtClean="0"/>
              <a:t>.’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3004860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9" y="2132856"/>
            <a:ext cx="8121224" cy="432047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b="1" dirty="0" smtClean="0"/>
              <a:t>E. Elbirliği Mülkiyetinin Sona Ermesi</a:t>
            </a:r>
          </a:p>
          <a:p>
            <a:pPr marL="0" indent="0" algn="just">
              <a:buNone/>
            </a:pPr>
            <a:r>
              <a:rPr lang="tr-TR" dirty="0" smtClean="0"/>
              <a:t>TMK m. </a:t>
            </a:r>
            <a:r>
              <a:rPr lang="tr-TR" dirty="0"/>
              <a:t>703’e göre, </a:t>
            </a:r>
            <a:r>
              <a:rPr lang="tr-TR" i="1" dirty="0"/>
              <a:t>‘Elbirliği mülkiyeti, malın devri, topluluğun dağılması veya paylı </a:t>
            </a:r>
            <a:r>
              <a:rPr lang="tr-TR" i="1" dirty="0" smtClean="0"/>
              <a:t>mülkiyete geçilmesiyle </a:t>
            </a:r>
            <a:r>
              <a:rPr lang="tr-TR" i="1" dirty="0"/>
              <a:t>sona erer.</a:t>
            </a:r>
          </a:p>
          <a:p>
            <a:pPr marL="0" indent="0" algn="just">
              <a:buNone/>
            </a:pPr>
            <a:r>
              <a:rPr lang="tr-TR" i="1" dirty="0"/>
              <a:t>Paylaştırma, aksine bir hüküm bulunmadıkça, paylı mülkiyet hükümlerine göre </a:t>
            </a:r>
            <a:r>
              <a:rPr lang="tr-TR" i="1" dirty="0" smtClean="0"/>
              <a:t>yapılır.’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Üçüncü bir kişinin eşyanın mülkiyetini </a:t>
            </a:r>
            <a:r>
              <a:rPr lang="tr-TR" dirty="0" err="1" smtClean="0"/>
              <a:t>iyiniyetle</a:t>
            </a:r>
            <a:r>
              <a:rPr lang="tr-TR" dirty="0" smtClean="0"/>
              <a:t> veya zamanaşımı yoluyla kazanması da elbirliği mülkiyeti sona erdirir.</a:t>
            </a:r>
          </a:p>
          <a:p>
            <a:pPr marL="0" indent="0" algn="just">
              <a:buNone/>
            </a:pPr>
            <a:r>
              <a:rPr lang="tr-TR" dirty="0" smtClean="0"/>
              <a:t>Malın tamamen yok olması veya kamulaştırılması da elbirliği mülkiyeti sona erdirir.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647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Taşınmaz Mülkiyeti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9195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2248347"/>
            <a:ext cx="8568951" cy="4349005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/>
              <a:t>TMK m. 704’e göre, Taşınmaz </a:t>
            </a:r>
            <a:r>
              <a:rPr lang="tr-TR" dirty="0"/>
              <a:t>mülkiyetinin konusu şunlardır:</a:t>
            </a:r>
          </a:p>
          <a:p>
            <a:pPr marL="0" indent="0" algn="just">
              <a:buNone/>
            </a:pPr>
            <a:r>
              <a:rPr lang="tr-TR" dirty="0"/>
              <a:t>1. Arazi,</a:t>
            </a:r>
          </a:p>
          <a:p>
            <a:pPr marL="0" indent="0" algn="just">
              <a:buNone/>
            </a:pPr>
            <a:r>
              <a:rPr lang="tr-TR" dirty="0"/>
              <a:t>2. Tapu kütüğünde ayrı sayfaya kaydedilen bağımsız ve sürekli haklar,</a:t>
            </a:r>
          </a:p>
          <a:p>
            <a:pPr marL="0" indent="0" algn="just">
              <a:buNone/>
            </a:pPr>
            <a:r>
              <a:rPr lang="tr-TR" dirty="0"/>
              <a:t>3. Kat mülkiyeti kütüğüne kayıtlı bağımsız bölümler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 smtClean="0"/>
              <a:t>Bunlar dışında herhangi bir şey başka bir kanunda taşınmaz sayılsa dahi, Medeni Kanun bakımından taşınmaz değildir.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84976" cy="1363758"/>
          </a:xfrm>
        </p:spPr>
        <p:txBody>
          <a:bodyPr/>
          <a:lstStyle/>
          <a:p>
            <a:r>
              <a:rPr lang="tr-TR" dirty="0" smtClean="0"/>
              <a:t>1. Taşınmaz Mülkiyetinin Konusu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3674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2248347"/>
            <a:ext cx="8496943" cy="387781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800" b="1" dirty="0" smtClean="0"/>
              <a:t>I. Genel Olarak</a:t>
            </a:r>
          </a:p>
          <a:p>
            <a:pPr algn="just"/>
            <a:r>
              <a:rPr lang="tr-TR" dirty="0" smtClean="0"/>
              <a:t>Aslen Kazanma- Devren Kazanma</a:t>
            </a:r>
          </a:p>
          <a:p>
            <a:pPr algn="just"/>
            <a:r>
              <a:rPr lang="tr-TR" dirty="0" smtClean="0"/>
              <a:t>Tescille Kazanma- Tescilden Önce Kazanma</a:t>
            </a:r>
          </a:p>
          <a:p>
            <a:pPr marL="0" indent="0" algn="just">
              <a:buNone/>
            </a:pPr>
            <a:r>
              <a:rPr lang="tr-TR" sz="2800" b="1" dirty="0" smtClean="0"/>
              <a:t>II. Taşınmaz Mülkiyetinin Tescille Kazanılması</a:t>
            </a:r>
          </a:p>
          <a:p>
            <a:pPr marL="457200" indent="-457200" algn="just">
              <a:buAutoNum type="alphaUcPeriod"/>
            </a:pPr>
            <a:r>
              <a:rPr lang="tr-TR" b="1" dirty="0" smtClean="0"/>
              <a:t>Genel Olarak </a:t>
            </a:r>
          </a:p>
          <a:p>
            <a:pPr marL="0" indent="0" algn="just">
              <a:buNone/>
            </a:pPr>
            <a:r>
              <a:rPr lang="tr-TR" dirty="0" smtClean="0"/>
              <a:t>Taşınmaz mülkiyetinin tescille kazanıldığı hallerde iki temel unsurun varlığı aranır.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 smtClean="0"/>
              <a:t>Kazanma Sebebi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 smtClean="0"/>
              <a:t>Tescil istemi ve tescil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435766"/>
          </a:xfrm>
        </p:spPr>
        <p:txBody>
          <a:bodyPr/>
          <a:lstStyle/>
          <a:p>
            <a:r>
              <a:rPr lang="tr-TR" dirty="0" smtClean="0"/>
              <a:t>2. Taşınmaz Mülkiyetinin Kazanılması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5699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07504" y="1988840"/>
            <a:ext cx="8677471" cy="442535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800" b="1" dirty="0" smtClean="0"/>
              <a:t>B. Kazanma Sebebi</a:t>
            </a:r>
          </a:p>
          <a:p>
            <a:pPr marL="0" indent="0" algn="just">
              <a:buNone/>
            </a:pPr>
            <a:r>
              <a:rPr lang="tr-TR" dirty="0" smtClean="0"/>
              <a:t>Taşınmaz mülkiyetinin tescille kazanılmasında kazanma sebebi mülkiyeti devir borcu doğuran bir hukuki ilişkidir. Bu hukuki ilişki genellikle bir sözleşmeye dayanır.</a:t>
            </a:r>
          </a:p>
          <a:p>
            <a:pPr marL="457200" indent="-457200" algn="just">
              <a:buAutoNum type="arabicPeriod"/>
            </a:pPr>
            <a:r>
              <a:rPr lang="tr-TR" b="1" dirty="0" smtClean="0"/>
              <a:t>Mülkiyeti Devir Borcu Doğuran Sözleşmelerde Şekil</a:t>
            </a:r>
          </a:p>
          <a:p>
            <a:pPr marL="457200" indent="-457200" algn="just">
              <a:buAutoNum type="alphaLcPeriod"/>
            </a:pPr>
            <a:r>
              <a:rPr lang="tr-TR" b="1" dirty="0" smtClean="0"/>
              <a:t>Genel Olarak</a:t>
            </a:r>
          </a:p>
          <a:p>
            <a:pPr marL="0" indent="0" algn="just">
              <a:buNone/>
            </a:pPr>
            <a:r>
              <a:rPr lang="tr-TR" dirty="0"/>
              <a:t>Taşınmaz mülkiyetinin devrini amaçlayan sözleşmelerin geçerli olması, </a:t>
            </a:r>
            <a:r>
              <a:rPr lang="tr-TR" dirty="0" smtClean="0"/>
              <a:t>resmi şekilde </a:t>
            </a:r>
            <a:r>
              <a:rPr lang="tr-TR" dirty="0"/>
              <a:t>düzenlenmiş bulunmalarına </a:t>
            </a:r>
            <a:r>
              <a:rPr lang="tr-TR" dirty="0" smtClean="0"/>
              <a:t>bağlıdır. (TMK m. 706/1)</a:t>
            </a:r>
          </a:p>
          <a:p>
            <a:pPr marL="0" indent="0" algn="just">
              <a:buNone/>
            </a:pPr>
            <a:r>
              <a:rPr lang="tr-TR" dirty="0"/>
              <a:t>Ölüme bağlı tasarruflar ve mal rejimi sözleşmeleri, kendilerine özgü şekillere tâbidir. (TMK m. </a:t>
            </a:r>
            <a:r>
              <a:rPr lang="tr-TR" dirty="0" smtClean="0"/>
              <a:t>706/2)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492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467545" y="2248347"/>
            <a:ext cx="7977208" cy="427699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b="1" dirty="0" smtClean="0"/>
              <a:t>b. Şeklin Amacı</a:t>
            </a:r>
          </a:p>
          <a:p>
            <a:pPr algn="just"/>
            <a:r>
              <a:rPr lang="tr-TR" dirty="0" smtClean="0"/>
              <a:t>Sözleşmenin taraflarını düşünmeye sevk ederek onları acele davranıştan korumak</a:t>
            </a:r>
          </a:p>
          <a:p>
            <a:pPr algn="just"/>
            <a:r>
              <a:rPr lang="tr-TR" dirty="0" smtClean="0"/>
              <a:t>Tescilin sebebini teşkil eden hukuki işleme açıklık getirmek suretiyle mülkiyet değişikliğine ilişkin tescile sağlam bir temel hazırlamaktır.</a:t>
            </a:r>
          </a:p>
          <a:p>
            <a:pPr marL="0" indent="0" algn="just">
              <a:buNone/>
            </a:pPr>
            <a:r>
              <a:rPr lang="tr-TR" b="1" dirty="0" smtClean="0"/>
              <a:t>c. Resmi Şekli Gerçekleştirecek Makam</a:t>
            </a:r>
          </a:p>
          <a:p>
            <a:pPr marL="0" indent="0" algn="just">
              <a:buNone/>
            </a:pPr>
            <a:r>
              <a:rPr lang="tr-TR" dirty="0"/>
              <a:t>Tapu sicil müdürlüklerinde müdür olarak görev yapanlar ve müdürlük görevine vekâlet edenler resmî senedi onaylayarak akdi gerçekleştirir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 smtClean="0"/>
              <a:t>Ölünceye kadar bakma sözleşmesi taşınmaz mülkiyetini devir borcu </a:t>
            </a:r>
            <a:r>
              <a:rPr lang="tr-TR" dirty="0"/>
              <a:t>doğurması </a:t>
            </a:r>
            <a:r>
              <a:rPr lang="tr-TR" dirty="0" smtClean="0"/>
              <a:t>durumunda resmî </a:t>
            </a:r>
            <a:r>
              <a:rPr lang="tr-TR" dirty="0"/>
              <a:t>memur, sulh hâkimi, noter veya kanunla kendisine bu yetki verilmiş diğer bir görevli </a:t>
            </a:r>
            <a:r>
              <a:rPr lang="tr-TR" dirty="0" smtClean="0"/>
              <a:t>olabilir.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93182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78</TotalTime>
  <Words>864</Words>
  <Application>Microsoft Office PowerPoint</Application>
  <PresentationFormat>Ekran Gösterisi (4:3)</PresentationFormat>
  <Paragraphs>72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Cilt</vt:lpstr>
      <vt:lpstr>Mülkiyet-3</vt:lpstr>
      <vt:lpstr>PowerPoint Sunusu</vt:lpstr>
      <vt:lpstr>PowerPoint Sunusu</vt:lpstr>
      <vt:lpstr>PowerPoint Sunusu</vt:lpstr>
      <vt:lpstr>Taşınmaz Mülkiyeti</vt:lpstr>
      <vt:lpstr>1. Taşınmaz Mülkiyetinin Konusu</vt:lpstr>
      <vt:lpstr>2. Taşınmaz Mülkiyetinin Kazanılması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Katilimsiz.Com @ necooy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Mülkiyet-3</dc:title>
  <dc:creator>Acer</dc:creator>
  <cp:lastModifiedBy>Acer</cp:lastModifiedBy>
  <cp:revision>10</cp:revision>
  <dcterms:created xsi:type="dcterms:W3CDTF">2019-11-22T07:13:47Z</dcterms:created>
  <dcterms:modified xsi:type="dcterms:W3CDTF">2019-11-22T08:32:38Z</dcterms:modified>
</cp:coreProperties>
</file>