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-11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fld id="{9D21D778-B565-4D7E-94D7-64010A445B68}" type="datetimeFigureOut">
              <a:rPr lang="en-US" smtClean="0"/>
              <a:pPr algn="r" eaLnBrk="1" latinLnBrk="0" hangingPunct="1"/>
              <a:t>18.01.21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sz="1600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VERGİ HUKUKU </a:t>
            </a:r>
            <a:r>
              <a:rPr lang="en-US" dirty="0" smtClean="0"/>
              <a:t>I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 smtClean="0"/>
              <a:t>Vergilendirme</a:t>
            </a:r>
            <a:r>
              <a:rPr lang="en-US" dirty="0" smtClean="0"/>
              <a:t> </a:t>
            </a:r>
            <a:r>
              <a:rPr lang="en-US" dirty="0" err="1" smtClean="0"/>
              <a:t>Süreci</a:t>
            </a:r>
            <a:r>
              <a:rPr lang="en-US" dirty="0" smtClean="0"/>
              <a:t> (DEVAM): </a:t>
            </a:r>
            <a:r>
              <a:rPr lang="en-US" dirty="0" err="1" smtClean="0"/>
              <a:t>Tebliğ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Tahakkuk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Prof.Dr</a:t>
            </a:r>
            <a:r>
              <a:rPr lang="en-US" dirty="0" smtClean="0"/>
              <a:t>. Dilek ÖZKÖK ÇUBUKÇU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89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TEBLİĞ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tebliğ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hukuki</a:t>
            </a:r>
            <a:r>
              <a:rPr lang="en-US" dirty="0" smtClean="0"/>
              <a:t> </a:t>
            </a:r>
            <a:r>
              <a:rPr lang="en-US" dirty="0" err="1" smtClean="0"/>
              <a:t>işlemle</a:t>
            </a:r>
            <a:r>
              <a:rPr lang="en-US" dirty="0" smtClean="0"/>
              <a:t> </a:t>
            </a:r>
            <a:r>
              <a:rPr lang="en-US" dirty="0" err="1" smtClean="0"/>
              <a:t>ilgili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,</a:t>
            </a:r>
            <a:r>
              <a:rPr lang="en-US" dirty="0" err="1" smtClean="0"/>
              <a:t>ilgililerin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tarafların</a:t>
            </a:r>
            <a:r>
              <a:rPr lang="en-US" dirty="0" smtClean="0"/>
              <a:t> </a:t>
            </a:r>
            <a:r>
              <a:rPr lang="en-US" dirty="0" err="1" smtClean="0"/>
              <a:t>yetkili</a:t>
            </a:r>
            <a:r>
              <a:rPr lang="en-US" dirty="0" smtClean="0"/>
              <a:t> </a:t>
            </a:r>
            <a:r>
              <a:rPr lang="en-US" dirty="0" err="1" smtClean="0"/>
              <a:t>makamlarca</a:t>
            </a:r>
            <a:r>
              <a:rPr lang="en-US" dirty="0" smtClean="0"/>
              <a:t> </a:t>
            </a:r>
            <a:r>
              <a:rPr lang="en-US" dirty="0" err="1" smtClean="0"/>
              <a:t>haberdar</a:t>
            </a:r>
            <a:r>
              <a:rPr lang="en-US" dirty="0" smtClean="0"/>
              <a:t> </a:t>
            </a:r>
            <a:r>
              <a:rPr lang="en-US" dirty="0" err="1" smtClean="0"/>
              <a:t>edilmesine</a:t>
            </a:r>
            <a:r>
              <a:rPr lang="en-US" dirty="0" smtClean="0"/>
              <a:t> </a:t>
            </a:r>
            <a:r>
              <a:rPr lang="en-US" dirty="0" err="1" smtClean="0"/>
              <a:t>yarayan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kanuni</a:t>
            </a:r>
            <a:r>
              <a:rPr lang="en-US" dirty="0" smtClean="0"/>
              <a:t> </a:t>
            </a:r>
            <a:r>
              <a:rPr lang="en-US" dirty="0" err="1" smtClean="0"/>
              <a:t>usullere</a:t>
            </a:r>
            <a:r>
              <a:rPr lang="en-US" dirty="0" smtClean="0"/>
              <a:t> </a:t>
            </a:r>
            <a:r>
              <a:rPr lang="en-US" dirty="0" err="1" smtClean="0"/>
              <a:t>uygun</a:t>
            </a:r>
            <a:r>
              <a:rPr lang="en-US" dirty="0" smtClean="0"/>
              <a:t> </a:t>
            </a:r>
            <a:r>
              <a:rPr lang="en-US" dirty="0" err="1" smtClean="0"/>
              <a:t>biçimde</a:t>
            </a:r>
            <a:r>
              <a:rPr lang="en-US" dirty="0" smtClean="0"/>
              <a:t> </a:t>
            </a:r>
            <a:r>
              <a:rPr lang="en-US" dirty="0" err="1" smtClean="0"/>
              <a:t>öngörülen</a:t>
            </a:r>
            <a:r>
              <a:rPr lang="en-US" dirty="0" smtClean="0"/>
              <a:t> </a:t>
            </a:r>
            <a:r>
              <a:rPr lang="en-US" dirty="0" err="1" smtClean="0"/>
              <a:t>biçimlerde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genelde</a:t>
            </a:r>
            <a:r>
              <a:rPr lang="en-US" dirty="0" smtClean="0"/>
              <a:t> </a:t>
            </a:r>
            <a:r>
              <a:rPr lang="en-US" dirty="0" err="1" smtClean="0"/>
              <a:t>yazı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yapılan</a:t>
            </a:r>
            <a:r>
              <a:rPr lang="en-US" dirty="0" smtClean="0"/>
              <a:t> </a:t>
            </a:r>
            <a:r>
              <a:rPr lang="en-US" dirty="0" err="1" smtClean="0"/>
              <a:t>bilgilendirme</a:t>
            </a:r>
            <a:r>
              <a:rPr lang="en-US" dirty="0" smtClean="0"/>
              <a:t> </a:t>
            </a:r>
            <a:r>
              <a:rPr lang="en-US" dirty="0" err="1" smtClean="0"/>
              <a:t>işlemidir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VUK </a:t>
            </a:r>
            <a:r>
              <a:rPr lang="en-US" dirty="0" err="1" smtClean="0"/>
              <a:t>md.</a:t>
            </a:r>
            <a:r>
              <a:rPr lang="en-US" dirty="0" smtClean="0"/>
              <a:t> 21 de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hukuku</a:t>
            </a:r>
            <a:r>
              <a:rPr lang="en-US" dirty="0" smtClean="0"/>
              <a:t> </a:t>
            </a:r>
            <a:r>
              <a:rPr lang="en-US" dirty="0" err="1" smtClean="0"/>
              <a:t>yönünden</a:t>
            </a:r>
            <a:r>
              <a:rPr lang="en-US" dirty="0" smtClean="0"/>
              <a:t> </a:t>
            </a:r>
            <a:r>
              <a:rPr lang="en-US" dirty="0" err="1" smtClean="0"/>
              <a:t>tanımlanmıştır</a:t>
            </a:r>
            <a:r>
              <a:rPr lang="en-US" dirty="0" smtClean="0"/>
              <a:t>:</a:t>
            </a:r>
          </a:p>
          <a:p>
            <a:pPr algn="just"/>
            <a:r>
              <a:rPr lang="en-US" dirty="0" smtClean="0"/>
              <a:t>“</a:t>
            </a:r>
            <a:r>
              <a:rPr lang="en-US" b="1" dirty="0" err="1"/>
              <a:t>Tebliğ</a:t>
            </a:r>
            <a:r>
              <a:rPr lang="en-US" b="1" dirty="0"/>
              <a:t>, </a:t>
            </a:r>
            <a:r>
              <a:rPr lang="en-US" b="1" dirty="0" err="1"/>
              <a:t>vergilendirmeyi</a:t>
            </a:r>
            <a:r>
              <a:rPr lang="en-US" b="1" dirty="0"/>
              <a:t> </a:t>
            </a:r>
            <a:r>
              <a:rPr lang="en-US" b="1" dirty="0" err="1"/>
              <a:t>ilgilendiren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hüküm</a:t>
            </a:r>
            <a:r>
              <a:rPr lang="en-US" b="1" dirty="0"/>
              <a:t> </a:t>
            </a:r>
            <a:r>
              <a:rPr lang="en-US" b="1" dirty="0" err="1"/>
              <a:t>ifade</a:t>
            </a:r>
            <a:r>
              <a:rPr lang="en-US" b="1" dirty="0"/>
              <a:t> </a:t>
            </a:r>
            <a:r>
              <a:rPr lang="en-US" b="1" dirty="0" err="1"/>
              <a:t>eden</a:t>
            </a:r>
            <a:r>
              <a:rPr lang="en-US" b="1" dirty="0"/>
              <a:t> </a:t>
            </a:r>
            <a:r>
              <a:rPr lang="en-US" b="1" dirty="0" err="1"/>
              <a:t>hususların</a:t>
            </a:r>
            <a:r>
              <a:rPr lang="en-US" b="1" dirty="0"/>
              <a:t> </a:t>
            </a:r>
            <a:r>
              <a:rPr lang="en-US" b="1" dirty="0" err="1"/>
              <a:t>yetkili</a:t>
            </a:r>
            <a:r>
              <a:rPr lang="en-US" b="1" dirty="0"/>
              <a:t> </a:t>
            </a:r>
            <a:r>
              <a:rPr lang="en-US" b="1" dirty="0" err="1"/>
              <a:t>makamlar</a:t>
            </a:r>
            <a:r>
              <a:rPr lang="en-US" b="1" dirty="0"/>
              <a:t> </a:t>
            </a:r>
            <a:r>
              <a:rPr lang="en-US" b="1" dirty="0" err="1"/>
              <a:t>tarafından</a:t>
            </a:r>
            <a:r>
              <a:rPr lang="en-US" b="1" dirty="0"/>
              <a:t> </a:t>
            </a:r>
            <a:r>
              <a:rPr lang="en-US" b="1" dirty="0" err="1"/>
              <a:t>mükellefe</a:t>
            </a:r>
            <a:r>
              <a:rPr lang="en-US" b="1" dirty="0"/>
              <a:t> </a:t>
            </a:r>
            <a:r>
              <a:rPr lang="en-US" b="1" dirty="0" err="1"/>
              <a:t>veya</a:t>
            </a:r>
            <a:r>
              <a:rPr lang="en-US" b="1" dirty="0"/>
              <a:t> </a:t>
            </a:r>
            <a:r>
              <a:rPr lang="en-US" b="1" dirty="0" err="1"/>
              <a:t>ceza</a:t>
            </a:r>
            <a:r>
              <a:rPr lang="en-US" b="1" dirty="0"/>
              <a:t> </a:t>
            </a:r>
            <a:r>
              <a:rPr lang="en-US" b="1" dirty="0" err="1"/>
              <a:t>sorumlusuna</a:t>
            </a:r>
            <a:r>
              <a:rPr lang="en-US" b="1" dirty="0"/>
              <a:t> </a:t>
            </a:r>
            <a:r>
              <a:rPr lang="en-US" b="1" dirty="0" err="1"/>
              <a:t>yazı</a:t>
            </a:r>
            <a:r>
              <a:rPr lang="en-US" b="1" dirty="0"/>
              <a:t> </a:t>
            </a:r>
            <a:r>
              <a:rPr lang="en-US" b="1" dirty="0" err="1"/>
              <a:t>ile</a:t>
            </a:r>
            <a:r>
              <a:rPr lang="en-US" b="1" dirty="0"/>
              <a:t> </a:t>
            </a:r>
            <a:r>
              <a:rPr lang="en-US" b="1" dirty="0" err="1"/>
              <a:t>bildirilmesidir</a:t>
            </a:r>
            <a:r>
              <a:rPr lang="en-US" dirty="0" smtClean="0"/>
              <a:t>.”</a:t>
            </a:r>
            <a:endParaRPr lang="en-US" dirty="0"/>
          </a:p>
          <a:p>
            <a:pPr algn="just"/>
            <a:r>
              <a:rPr lang="en-US" dirty="0" err="1" smtClean="0"/>
              <a:t>Amaç</a:t>
            </a:r>
            <a:r>
              <a:rPr lang="en-US" dirty="0" smtClean="0"/>
              <a:t>: </a:t>
            </a:r>
            <a:r>
              <a:rPr lang="en-US" dirty="0" err="1" smtClean="0"/>
              <a:t>mükelleflerin</a:t>
            </a:r>
            <a:r>
              <a:rPr lang="en-US" dirty="0" smtClean="0"/>
              <a:t> </a:t>
            </a:r>
            <a:r>
              <a:rPr lang="en-US" dirty="0" err="1" smtClean="0"/>
              <a:t>vergilendirme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ilgili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kendi</a:t>
            </a:r>
            <a:r>
              <a:rPr lang="en-US" dirty="0" smtClean="0"/>
              <a:t> </a:t>
            </a:r>
            <a:r>
              <a:rPr lang="en-US" dirty="0" err="1" smtClean="0"/>
              <a:t>durumlarına</a:t>
            </a:r>
            <a:r>
              <a:rPr lang="en-US" dirty="0" smtClean="0"/>
              <a:t> </a:t>
            </a:r>
            <a:r>
              <a:rPr lang="en-US" dirty="0" err="1" smtClean="0"/>
              <a:t>etki</a:t>
            </a:r>
            <a:r>
              <a:rPr lang="en-US" dirty="0" smtClean="0"/>
              <a:t> </a:t>
            </a:r>
            <a:r>
              <a:rPr lang="en-US" dirty="0" err="1" smtClean="0"/>
              <a:t>edecek</a:t>
            </a:r>
            <a:r>
              <a:rPr lang="en-US" dirty="0" smtClean="0"/>
              <a:t> </a:t>
            </a:r>
            <a:r>
              <a:rPr lang="en-US" dirty="0" err="1" smtClean="0"/>
              <a:t>hususlardan</a:t>
            </a:r>
            <a:r>
              <a:rPr lang="en-US" dirty="0" smtClean="0"/>
              <a:t> </a:t>
            </a:r>
            <a:r>
              <a:rPr lang="en-US" dirty="0" err="1" smtClean="0"/>
              <a:t>haberdar</a:t>
            </a:r>
            <a:r>
              <a:rPr lang="en-US" dirty="0" smtClean="0"/>
              <a:t> </a:t>
            </a:r>
            <a:r>
              <a:rPr lang="en-US" dirty="0" err="1" smtClean="0"/>
              <a:t>olmalarını</a:t>
            </a:r>
            <a:r>
              <a:rPr lang="en-US" dirty="0" smtClean="0"/>
              <a:t> </a:t>
            </a:r>
            <a:r>
              <a:rPr lang="en-US" dirty="0" err="1" smtClean="0"/>
              <a:t>sağlamak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eğer</a:t>
            </a:r>
            <a:r>
              <a:rPr lang="en-US" dirty="0" smtClean="0"/>
              <a:t> </a:t>
            </a:r>
            <a:r>
              <a:rPr lang="en-US" dirty="0" err="1" smtClean="0"/>
              <a:t>gerekirse</a:t>
            </a:r>
            <a:r>
              <a:rPr lang="en-US" dirty="0" smtClean="0"/>
              <a:t> </a:t>
            </a:r>
            <a:r>
              <a:rPr lang="en-US" dirty="0" err="1" smtClean="0"/>
              <a:t>idarenin</a:t>
            </a:r>
            <a:r>
              <a:rPr lang="en-US" dirty="0" smtClean="0"/>
              <a:t> </a:t>
            </a:r>
            <a:r>
              <a:rPr lang="en-US" dirty="0" err="1" smtClean="0"/>
              <a:t>yapmış</a:t>
            </a:r>
            <a:r>
              <a:rPr lang="en-US" dirty="0" smtClean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 </a:t>
            </a:r>
            <a:r>
              <a:rPr lang="en-US" dirty="0" err="1" smtClean="0"/>
              <a:t>işlemlere</a:t>
            </a:r>
            <a:r>
              <a:rPr lang="en-US" dirty="0" smtClean="0"/>
              <a:t> </a:t>
            </a:r>
            <a:r>
              <a:rPr lang="en-US" dirty="0" err="1" smtClean="0"/>
              <a:t>dair</a:t>
            </a:r>
            <a:r>
              <a:rPr lang="en-US" dirty="0" smtClean="0"/>
              <a:t> </a:t>
            </a:r>
            <a:r>
              <a:rPr lang="en-US" dirty="0" err="1" smtClean="0"/>
              <a:t>dava</a:t>
            </a:r>
            <a:r>
              <a:rPr lang="en-US" dirty="0" smtClean="0"/>
              <a:t> </a:t>
            </a:r>
            <a:r>
              <a:rPr lang="en-US" dirty="0" err="1" smtClean="0"/>
              <a:t>açma</a:t>
            </a:r>
            <a:r>
              <a:rPr lang="en-US" dirty="0" smtClean="0"/>
              <a:t> </a:t>
            </a:r>
            <a:r>
              <a:rPr lang="en-US" dirty="0" err="1" smtClean="0"/>
              <a:t>haklarını</a:t>
            </a:r>
            <a:r>
              <a:rPr lang="en-US" dirty="0" smtClean="0"/>
              <a:t> </a:t>
            </a:r>
            <a:r>
              <a:rPr lang="en-US" dirty="0" err="1" smtClean="0"/>
              <a:t>kullanmalarını</a:t>
            </a:r>
            <a:r>
              <a:rPr lang="en-US" dirty="0" smtClean="0"/>
              <a:t> </a:t>
            </a:r>
            <a:r>
              <a:rPr lang="en-US" dirty="0" err="1" smtClean="0"/>
              <a:t>sağlamak</a:t>
            </a:r>
            <a:r>
              <a:rPr lang="en-US" dirty="0" smtClean="0"/>
              <a:t>. </a:t>
            </a:r>
            <a:endParaRPr lang="en-US" dirty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0452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TEBLİĞ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VUK </a:t>
            </a:r>
            <a:r>
              <a:rPr lang="en-US" dirty="0" err="1" smtClean="0"/>
              <a:t>md.</a:t>
            </a:r>
            <a:r>
              <a:rPr lang="en-US" dirty="0" smtClean="0"/>
              <a:t> 21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tanım</a:t>
            </a:r>
            <a:r>
              <a:rPr lang="en-US" dirty="0" smtClean="0"/>
              <a:t> </a:t>
            </a:r>
            <a:r>
              <a:rPr lang="en-US" dirty="0" err="1" smtClean="0"/>
              <a:t>vermekte</a:t>
            </a:r>
            <a:r>
              <a:rPr lang="en-US" dirty="0" smtClean="0"/>
              <a:t> </a:t>
            </a:r>
            <a:r>
              <a:rPr lang="en-US" dirty="0" err="1" smtClean="0"/>
              <a:t>ancak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ayrıntılı</a:t>
            </a:r>
            <a:r>
              <a:rPr lang="en-US" dirty="0" smtClean="0"/>
              <a:t> </a:t>
            </a:r>
            <a:r>
              <a:rPr lang="en-US" dirty="0" err="1" smtClean="0"/>
              <a:t>düzenlemeler</a:t>
            </a:r>
            <a:r>
              <a:rPr lang="en-US" dirty="0" smtClean="0"/>
              <a:t> de </a:t>
            </a:r>
            <a:r>
              <a:rPr lang="en-US" dirty="0" err="1" smtClean="0"/>
              <a:t>yer</a:t>
            </a:r>
            <a:r>
              <a:rPr lang="en-US" dirty="0" smtClean="0"/>
              <a:t> </a:t>
            </a:r>
            <a:r>
              <a:rPr lang="en-US" dirty="0" err="1" smtClean="0"/>
              <a:t>almaktadır</a:t>
            </a:r>
            <a:r>
              <a:rPr lang="en-US" dirty="0" smtClean="0"/>
              <a:t>.</a:t>
            </a:r>
          </a:p>
          <a:p>
            <a:r>
              <a:rPr lang="en-US" dirty="0" smtClean="0"/>
              <a:t>VUK </a:t>
            </a:r>
            <a:r>
              <a:rPr lang="en-US" dirty="0" err="1" smtClean="0"/>
              <a:t>md.</a:t>
            </a:r>
            <a:r>
              <a:rPr lang="en-US" dirty="0" smtClean="0"/>
              <a:t> 93-109 </a:t>
            </a:r>
            <a:r>
              <a:rPr lang="en-US" dirty="0" err="1" smtClean="0"/>
              <a:t>md’ler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tebliğe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ayrıntılı</a:t>
            </a:r>
            <a:r>
              <a:rPr lang="en-US" dirty="0" smtClean="0"/>
              <a:t> </a:t>
            </a:r>
            <a:r>
              <a:rPr lang="en-US" dirty="0" err="1" smtClean="0"/>
              <a:t>düzenlemeler</a:t>
            </a:r>
            <a:r>
              <a:rPr lang="en-US" dirty="0" smtClean="0"/>
              <a:t> </a:t>
            </a:r>
            <a:r>
              <a:rPr lang="en-US" dirty="0" err="1" smtClean="0"/>
              <a:t>yer</a:t>
            </a:r>
            <a:r>
              <a:rPr lang="en-US" dirty="0" smtClean="0"/>
              <a:t> </a:t>
            </a:r>
            <a:r>
              <a:rPr lang="en-US" dirty="0" err="1" smtClean="0"/>
              <a:t>alıyor</a:t>
            </a:r>
            <a:r>
              <a:rPr lang="en-US" dirty="0" smtClean="0"/>
              <a:t>. Bu </a:t>
            </a:r>
            <a:r>
              <a:rPr lang="en-US" dirty="0" err="1" smtClean="0"/>
              <a:t>düzenlemelerde</a:t>
            </a:r>
            <a:r>
              <a:rPr lang="en-US" dirty="0" smtClean="0"/>
              <a:t> </a:t>
            </a:r>
            <a:r>
              <a:rPr lang="en-US" dirty="0" err="1" smtClean="0"/>
              <a:t>tebliğin</a:t>
            </a:r>
            <a:r>
              <a:rPr lang="en-US" dirty="0" smtClean="0"/>
              <a:t> </a:t>
            </a:r>
            <a:r>
              <a:rPr lang="en-US" dirty="0" err="1" smtClean="0"/>
              <a:t>hangi</a:t>
            </a:r>
            <a:r>
              <a:rPr lang="en-US" dirty="0" smtClean="0"/>
              <a:t> </a:t>
            </a:r>
            <a:r>
              <a:rPr lang="en-US" dirty="0" err="1" smtClean="0"/>
              <a:t>esaslara</a:t>
            </a:r>
            <a:r>
              <a:rPr lang="en-US" dirty="0" smtClean="0"/>
              <a:t> </a:t>
            </a:r>
            <a:r>
              <a:rPr lang="en-US" dirty="0" err="1" smtClean="0"/>
              <a:t>uyularak</a:t>
            </a:r>
            <a:r>
              <a:rPr lang="en-US" dirty="0" smtClean="0"/>
              <a:t> </a:t>
            </a:r>
            <a:r>
              <a:rPr lang="en-US" dirty="0" err="1" smtClean="0"/>
              <a:t>yapılacağı</a:t>
            </a:r>
            <a:r>
              <a:rPr lang="en-US" dirty="0" smtClean="0"/>
              <a:t> </a:t>
            </a:r>
            <a:r>
              <a:rPr lang="en-US" dirty="0" err="1" smtClean="0"/>
              <a:t>belirtilir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Buna </a:t>
            </a:r>
            <a:r>
              <a:rPr lang="en-US" dirty="0" err="1" smtClean="0"/>
              <a:t>göre</a:t>
            </a:r>
            <a:r>
              <a:rPr lang="en-US" dirty="0" smtClean="0"/>
              <a:t> VUK </a:t>
            </a:r>
            <a:r>
              <a:rPr lang="en-US" dirty="0" err="1" smtClean="0"/>
              <a:t>md.</a:t>
            </a:r>
            <a:r>
              <a:rPr lang="en-US" dirty="0" smtClean="0"/>
              <a:t> 93 </a:t>
            </a:r>
            <a:r>
              <a:rPr lang="en-US" dirty="0" err="1" smtClean="0"/>
              <a:t>tebliğe</a:t>
            </a:r>
            <a:r>
              <a:rPr lang="en-US" dirty="0" smtClean="0"/>
              <a:t> </a:t>
            </a:r>
            <a:r>
              <a:rPr lang="en-US" dirty="0" err="1" smtClean="0"/>
              <a:t>ilikin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kural</a:t>
            </a:r>
            <a:r>
              <a:rPr lang="en-US" dirty="0" smtClean="0"/>
              <a:t> </a:t>
            </a:r>
            <a:r>
              <a:rPr lang="en-US" dirty="0" err="1" smtClean="0"/>
              <a:t>getirmekte</a:t>
            </a:r>
            <a:r>
              <a:rPr lang="en-US" dirty="0" smtClean="0"/>
              <a:t>: “</a:t>
            </a:r>
            <a:r>
              <a:rPr lang="en-US" b="1" dirty="0" err="1" smtClean="0"/>
              <a:t>Tahakkuk</a:t>
            </a:r>
            <a:r>
              <a:rPr lang="en-US" b="1" dirty="0" smtClean="0"/>
              <a:t> </a:t>
            </a:r>
            <a:r>
              <a:rPr lang="en-US" b="1" dirty="0" err="1"/>
              <a:t>fişinden</a:t>
            </a:r>
            <a:r>
              <a:rPr lang="en-US" b="1" dirty="0"/>
              <a:t> </a:t>
            </a:r>
            <a:r>
              <a:rPr lang="en-US" b="1" dirty="0" err="1"/>
              <a:t>gayri</a:t>
            </a:r>
            <a:r>
              <a:rPr lang="en-US" b="1" dirty="0"/>
              <a:t>, </a:t>
            </a:r>
            <a:r>
              <a:rPr lang="en-US" b="1" dirty="0" err="1"/>
              <a:t>vergilendirme</a:t>
            </a:r>
            <a:r>
              <a:rPr lang="en-US" b="1" dirty="0"/>
              <a:t> </a:t>
            </a:r>
            <a:r>
              <a:rPr lang="en-US" b="1" dirty="0" err="1"/>
              <a:t>ile</a:t>
            </a:r>
            <a:r>
              <a:rPr lang="en-US" b="1" dirty="0"/>
              <a:t> </a:t>
            </a:r>
            <a:r>
              <a:rPr lang="en-US" b="1" dirty="0" err="1"/>
              <a:t>ilgili</a:t>
            </a:r>
            <a:r>
              <a:rPr lang="en-US" b="1" dirty="0"/>
              <a:t> </a:t>
            </a:r>
            <a:r>
              <a:rPr lang="en-US" b="1" dirty="0" err="1"/>
              <a:t>olup</a:t>
            </a:r>
            <a:r>
              <a:rPr lang="en-US" b="1" dirty="0"/>
              <a:t>, </a:t>
            </a:r>
            <a:r>
              <a:rPr lang="en-US" b="1" dirty="0" err="1"/>
              <a:t>hüküm</a:t>
            </a:r>
            <a:r>
              <a:rPr lang="en-US" b="1" dirty="0"/>
              <a:t> </a:t>
            </a:r>
            <a:r>
              <a:rPr lang="en-US" b="1" dirty="0" err="1"/>
              <a:t>ifade</a:t>
            </a:r>
            <a:r>
              <a:rPr lang="en-US" b="1" dirty="0"/>
              <a:t> </a:t>
            </a:r>
            <a:r>
              <a:rPr lang="en-US" b="1" dirty="0" err="1"/>
              <a:t>eden</a:t>
            </a:r>
            <a:r>
              <a:rPr lang="en-US" b="1" dirty="0"/>
              <a:t> </a:t>
            </a:r>
            <a:r>
              <a:rPr lang="en-US" b="1" dirty="0" err="1"/>
              <a:t>bilûmum</a:t>
            </a:r>
            <a:r>
              <a:rPr lang="en-US" b="1" dirty="0"/>
              <a:t> </a:t>
            </a:r>
            <a:r>
              <a:rPr lang="en-US" b="1" dirty="0" err="1"/>
              <a:t>vesikalar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yazılar</a:t>
            </a:r>
            <a:r>
              <a:rPr lang="en-US" b="1" dirty="0"/>
              <a:t> </a:t>
            </a:r>
            <a:r>
              <a:rPr lang="en-US" b="1" dirty="0" err="1"/>
              <a:t>adresleri</a:t>
            </a:r>
            <a:r>
              <a:rPr lang="en-US" b="1" dirty="0"/>
              <a:t> </a:t>
            </a:r>
            <a:r>
              <a:rPr lang="en-US" b="1" dirty="0" err="1"/>
              <a:t>bilinen</a:t>
            </a:r>
            <a:r>
              <a:rPr lang="en-US" b="1" dirty="0"/>
              <a:t> </a:t>
            </a:r>
            <a:r>
              <a:rPr lang="en-US" b="1" dirty="0" err="1"/>
              <a:t>gerçek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tüzel</a:t>
            </a:r>
            <a:r>
              <a:rPr lang="en-US" b="1" dirty="0"/>
              <a:t> </a:t>
            </a:r>
            <a:r>
              <a:rPr lang="en-US" b="1" dirty="0" err="1"/>
              <a:t>kişiler</a:t>
            </a:r>
            <a:r>
              <a:rPr lang="en-US" dirty="0" err="1"/>
              <a:t>e</a:t>
            </a:r>
            <a:r>
              <a:rPr lang="en-US" dirty="0"/>
              <a:t> </a:t>
            </a:r>
            <a:r>
              <a:rPr lang="en-US" dirty="0" err="1"/>
              <a:t>posta</a:t>
            </a:r>
            <a:r>
              <a:rPr lang="en-US" dirty="0"/>
              <a:t> </a:t>
            </a:r>
            <a:r>
              <a:rPr lang="en-US" dirty="0" err="1"/>
              <a:t>vasıtasiyle</a:t>
            </a:r>
            <a:r>
              <a:rPr lang="en-US" dirty="0"/>
              <a:t> </a:t>
            </a:r>
            <a:r>
              <a:rPr lang="en-US" dirty="0" err="1"/>
              <a:t>ilmühaberli</a:t>
            </a:r>
            <a:r>
              <a:rPr lang="en-US" dirty="0"/>
              <a:t> </a:t>
            </a:r>
            <a:r>
              <a:rPr lang="en-US" dirty="0" err="1"/>
              <a:t>taahhütlü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, </a:t>
            </a:r>
            <a:r>
              <a:rPr lang="en-US" dirty="0" err="1"/>
              <a:t>adresleri</a:t>
            </a:r>
            <a:r>
              <a:rPr lang="en-US" dirty="0"/>
              <a:t> </a:t>
            </a:r>
            <a:r>
              <a:rPr lang="en-US" dirty="0" err="1"/>
              <a:t>bilinmiyenlere</a:t>
            </a:r>
            <a:r>
              <a:rPr lang="en-US" dirty="0"/>
              <a:t> </a:t>
            </a:r>
            <a:r>
              <a:rPr lang="en-US" dirty="0" err="1"/>
              <a:t>ilân</a:t>
            </a:r>
            <a:r>
              <a:rPr lang="en-US" dirty="0"/>
              <a:t> </a:t>
            </a:r>
            <a:r>
              <a:rPr lang="en-US" dirty="0" err="1"/>
              <a:t>yolu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tebliğ</a:t>
            </a:r>
            <a:r>
              <a:rPr lang="en-US" dirty="0"/>
              <a:t> </a:t>
            </a:r>
            <a:r>
              <a:rPr lang="en-US" dirty="0" err="1"/>
              <a:t>edilir</a:t>
            </a:r>
            <a:r>
              <a:rPr lang="en-US" dirty="0"/>
              <a:t>.</a:t>
            </a:r>
          </a:p>
          <a:p>
            <a:r>
              <a:rPr lang="en-US" b="1" dirty="0"/>
              <a:t> </a:t>
            </a:r>
            <a:r>
              <a:rPr lang="en-US" dirty="0" err="1"/>
              <a:t>Şu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ki</a:t>
            </a:r>
            <a:r>
              <a:rPr lang="en-US" dirty="0"/>
              <a:t>, </a:t>
            </a:r>
            <a:r>
              <a:rPr lang="en-US" dirty="0" err="1"/>
              <a:t>ilgilinin</a:t>
            </a:r>
            <a:r>
              <a:rPr lang="en-US" dirty="0"/>
              <a:t> </a:t>
            </a:r>
            <a:r>
              <a:rPr lang="en-US" dirty="0" err="1"/>
              <a:t>kabul</a:t>
            </a:r>
            <a:r>
              <a:rPr lang="en-US" dirty="0"/>
              <a:t> </a:t>
            </a:r>
            <a:r>
              <a:rPr lang="en-US" dirty="0" err="1" smtClean="0"/>
              <a:t>etmesi</a:t>
            </a:r>
            <a:r>
              <a:rPr lang="en-US" dirty="0" smtClean="0"/>
              <a:t> </a:t>
            </a:r>
            <a:r>
              <a:rPr lang="en-US" dirty="0" err="1"/>
              <a:t>şartiyle</a:t>
            </a:r>
            <a:r>
              <a:rPr lang="en-US" dirty="0"/>
              <a:t>, </a:t>
            </a:r>
            <a:r>
              <a:rPr lang="en-US" dirty="0" err="1"/>
              <a:t>tebliğin</a:t>
            </a:r>
            <a:r>
              <a:rPr lang="en-US" dirty="0"/>
              <a:t> </a:t>
            </a:r>
            <a:r>
              <a:rPr lang="en-US" dirty="0" err="1"/>
              <a:t>daire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komisyonda</a:t>
            </a:r>
            <a:r>
              <a:rPr lang="en-US" dirty="0"/>
              <a:t> </a:t>
            </a:r>
            <a:r>
              <a:rPr lang="en-US" dirty="0" err="1"/>
              <a:t>yapılması</a:t>
            </a:r>
            <a:r>
              <a:rPr lang="en-US" dirty="0"/>
              <a:t> </a:t>
            </a:r>
            <a:r>
              <a:rPr lang="en-US" dirty="0" err="1" smtClean="0"/>
              <a:t>caizdir</a:t>
            </a:r>
            <a:r>
              <a:rPr lang="en-US" dirty="0" smtClean="0"/>
              <a:t>”.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412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TEBLİĞ USULLERİ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1. </a:t>
            </a:r>
            <a:r>
              <a:rPr lang="en-US" dirty="0" err="1"/>
              <a:t>Adrese</a:t>
            </a:r>
            <a:r>
              <a:rPr lang="en-US" dirty="0"/>
              <a:t> </a:t>
            </a:r>
            <a:r>
              <a:rPr lang="en-US" dirty="0" err="1"/>
              <a:t>tebliğ</a:t>
            </a:r>
            <a:r>
              <a:rPr lang="en-US" dirty="0"/>
              <a:t>: “</a:t>
            </a:r>
            <a:r>
              <a:rPr lang="en-US" dirty="0" err="1"/>
              <a:t>bilinen</a:t>
            </a:r>
            <a:r>
              <a:rPr lang="en-US" dirty="0"/>
              <a:t> </a:t>
            </a:r>
            <a:r>
              <a:rPr lang="en-US" dirty="0" err="1"/>
              <a:t>adrese</a:t>
            </a:r>
            <a:r>
              <a:rPr lang="en-US" dirty="0"/>
              <a:t>” </a:t>
            </a:r>
            <a:r>
              <a:rPr lang="en-US" dirty="0" err="1"/>
              <a:t>posta</a:t>
            </a:r>
            <a:r>
              <a:rPr lang="en-US" dirty="0"/>
              <a:t> </a:t>
            </a:r>
            <a:r>
              <a:rPr lang="en-US" dirty="0" err="1"/>
              <a:t>veta</a:t>
            </a:r>
            <a:r>
              <a:rPr lang="en-US" dirty="0"/>
              <a:t> </a:t>
            </a:r>
            <a:r>
              <a:rPr lang="en-US" dirty="0" err="1"/>
              <a:t>memur</a:t>
            </a:r>
            <a:r>
              <a:rPr lang="en-US" dirty="0"/>
              <a:t> </a:t>
            </a:r>
            <a:r>
              <a:rPr lang="en-US" dirty="0" err="1"/>
              <a:t>vasıtasıyla</a:t>
            </a:r>
            <a:r>
              <a:rPr lang="en-US" dirty="0"/>
              <a:t> </a:t>
            </a:r>
            <a:r>
              <a:rPr lang="en-US" dirty="0" err="1" smtClean="0"/>
              <a:t>yapılır</a:t>
            </a:r>
            <a:r>
              <a:rPr lang="en-US" dirty="0" smtClean="0"/>
              <a:t>.</a:t>
            </a:r>
          </a:p>
          <a:p>
            <a:r>
              <a:rPr lang="en-US" dirty="0" smtClean="0"/>
              <a:t>2. </a:t>
            </a:r>
            <a:r>
              <a:rPr lang="en-US" dirty="0"/>
              <a:t>. </a:t>
            </a:r>
            <a:r>
              <a:rPr lang="en-US" dirty="0" err="1"/>
              <a:t>İlan</a:t>
            </a:r>
            <a:r>
              <a:rPr lang="en-US" dirty="0"/>
              <a:t> </a:t>
            </a:r>
            <a:r>
              <a:rPr lang="en-US" dirty="0" err="1"/>
              <a:t>yoluyla</a:t>
            </a:r>
            <a:r>
              <a:rPr lang="en-US" dirty="0"/>
              <a:t> </a:t>
            </a:r>
            <a:r>
              <a:rPr lang="en-US" dirty="0" err="1"/>
              <a:t>tebliğ</a:t>
            </a:r>
            <a:r>
              <a:rPr lang="en-US" dirty="0"/>
              <a:t>:  </a:t>
            </a:r>
            <a:r>
              <a:rPr lang="en-US" dirty="0" err="1"/>
              <a:t>Muhatabın</a:t>
            </a:r>
            <a:r>
              <a:rPr lang="en-US" dirty="0"/>
              <a:t> </a:t>
            </a:r>
            <a:r>
              <a:rPr lang="en-US" dirty="0" err="1"/>
              <a:t>bilinen</a:t>
            </a:r>
            <a:r>
              <a:rPr lang="en-US" dirty="0"/>
              <a:t> </a:t>
            </a:r>
            <a:r>
              <a:rPr lang="en-US" dirty="0" err="1"/>
              <a:t>adresi</a:t>
            </a:r>
            <a:r>
              <a:rPr lang="en-US" dirty="0"/>
              <a:t> </a:t>
            </a:r>
            <a:r>
              <a:rPr lang="en-US" dirty="0" err="1"/>
              <a:t>yoksa</a:t>
            </a:r>
            <a:r>
              <a:rPr lang="en-US" dirty="0"/>
              <a:t>, </a:t>
            </a:r>
            <a:r>
              <a:rPr lang="en-US" dirty="0" err="1"/>
              <a:t>bilinen</a:t>
            </a:r>
            <a:r>
              <a:rPr lang="en-US" dirty="0"/>
              <a:t> </a:t>
            </a:r>
            <a:r>
              <a:rPr lang="en-US" dirty="0" err="1"/>
              <a:t>adreste</a:t>
            </a:r>
            <a:r>
              <a:rPr lang="en-US" dirty="0"/>
              <a:t> </a:t>
            </a:r>
            <a:r>
              <a:rPr lang="en-US" dirty="0" err="1"/>
              <a:t>tebliğ</a:t>
            </a:r>
            <a:r>
              <a:rPr lang="en-US" dirty="0"/>
              <a:t> </a:t>
            </a:r>
            <a:r>
              <a:rPr lang="en-US" dirty="0" err="1"/>
              <a:t>yapılamaması</a:t>
            </a:r>
            <a:r>
              <a:rPr lang="en-US" dirty="0"/>
              <a:t> </a:t>
            </a:r>
            <a:r>
              <a:rPr lang="en-US" dirty="0" err="1"/>
              <a:t>hâlinde</a:t>
            </a:r>
            <a:r>
              <a:rPr lang="en-US" dirty="0"/>
              <a:t>, </a:t>
            </a:r>
            <a:r>
              <a:rPr lang="en-US" dirty="0" err="1"/>
              <a:t>muhatabın</a:t>
            </a:r>
            <a:r>
              <a:rPr lang="en-US" dirty="0"/>
              <a:t> </a:t>
            </a:r>
            <a:r>
              <a:rPr lang="en-US" dirty="0" err="1"/>
              <a:t>adres</a:t>
            </a:r>
            <a:r>
              <a:rPr lang="en-US" dirty="0"/>
              <a:t> </a:t>
            </a:r>
            <a:r>
              <a:rPr lang="en-US" dirty="0" err="1"/>
              <a:t>kayıt</a:t>
            </a:r>
            <a:r>
              <a:rPr lang="en-US" dirty="0"/>
              <a:t> </a:t>
            </a:r>
            <a:r>
              <a:rPr lang="en-US" dirty="0" err="1"/>
              <a:t>sisteminde</a:t>
            </a:r>
            <a:r>
              <a:rPr lang="en-US" dirty="0"/>
              <a:t> </a:t>
            </a:r>
            <a:r>
              <a:rPr lang="en-US" dirty="0" err="1"/>
              <a:t>kayıtlı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adresi</a:t>
            </a:r>
            <a:r>
              <a:rPr lang="en-US" dirty="0"/>
              <a:t> </a:t>
            </a:r>
            <a:r>
              <a:rPr lang="en-US" dirty="0" err="1"/>
              <a:t>bulunmazsa</a:t>
            </a:r>
            <a:r>
              <a:rPr lang="en-US" dirty="0"/>
              <a:t>, </a:t>
            </a:r>
            <a:r>
              <a:rPr lang="en-US" dirty="0" err="1"/>
              <a:t>yabancı</a:t>
            </a:r>
            <a:r>
              <a:rPr lang="en-US" dirty="0"/>
              <a:t> </a:t>
            </a:r>
            <a:r>
              <a:rPr lang="en-US" dirty="0" err="1"/>
              <a:t>memleketlerde</a:t>
            </a:r>
            <a:r>
              <a:rPr lang="en-US" dirty="0"/>
              <a:t> </a:t>
            </a:r>
            <a:r>
              <a:rPr lang="en-US" dirty="0" err="1"/>
              <a:t>bulunanlara</a:t>
            </a:r>
            <a:r>
              <a:rPr lang="en-US" dirty="0"/>
              <a:t> </a:t>
            </a:r>
            <a:r>
              <a:rPr lang="en-US" dirty="0" err="1"/>
              <a:t>tebliğ</a:t>
            </a:r>
            <a:r>
              <a:rPr lang="en-US" dirty="0"/>
              <a:t> </a:t>
            </a:r>
            <a:r>
              <a:rPr lang="en-US" dirty="0" err="1"/>
              <a:t>yapılmasına</a:t>
            </a:r>
            <a:r>
              <a:rPr lang="en-US" dirty="0"/>
              <a:t> </a:t>
            </a:r>
            <a:r>
              <a:rPr lang="en-US" dirty="0" err="1"/>
              <a:t>imkân</a:t>
            </a:r>
            <a:r>
              <a:rPr lang="en-US" dirty="0"/>
              <a:t> </a:t>
            </a:r>
            <a:r>
              <a:rPr lang="en-US" dirty="0" err="1"/>
              <a:t>bulunmazsa</a:t>
            </a:r>
            <a:r>
              <a:rPr lang="en-US" dirty="0"/>
              <a:t>, </a:t>
            </a:r>
            <a:r>
              <a:rPr lang="en-US" dirty="0" err="1"/>
              <a:t>başkaca</a:t>
            </a:r>
            <a:r>
              <a:rPr lang="en-US" dirty="0"/>
              <a:t> </a:t>
            </a:r>
            <a:r>
              <a:rPr lang="en-US" dirty="0" err="1"/>
              <a:t>nedenlerden</a:t>
            </a:r>
            <a:r>
              <a:rPr lang="en-US" dirty="0"/>
              <a:t> </a:t>
            </a:r>
            <a:r>
              <a:rPr lang="en-US" dirty="0" err="1"/>
              <a:t>dolayı</a:t>
            </a:r>
            <a:r>
              <a:rPr lang="en-US" dirty="0"/>
              <a:t> </a:t>
            </a:r>
            <a:r>
              <a:rPr lang="en-US" dirty="0" err="1"/>
              <a:t>tebliğ</a:t>
            </a:r>
            <a:r>
              <a:rPr lang="en-US" dirty="0"/>
              <a:t> </a:t>
            </a:r>
            <a:r>
              <a:rPr lang="en-US" dirty="0" err="1"/>
              <a:t>yapılmasına</a:t>
            </a:r>
            <a:r>
              <a:rPr lang="en-US" dirty="0"/>
              <a:t> </a:t>
            </a:r>
            <a:r>
              <a:rPr lang="en-US" dirty="0" err="1"/>
              <a:t>imkân</a:t>
            </a:r>
            <a:r>
              <a:rPr lang="en-US" dirty="0"/>
              <a:t> </a:t>
            </a:r>
            <a:r>
              <a:rPr lang="en-US" dirty="0" err="1"/>
              <a:t>bulunmazsa</a:t>
            </a:r>
            <a:r>
              <a:rPr lang="en-US" dirty="0"/>
              <a:t> </a:t>
            </a:r>
            <a:r>
              <a:rPr lang="en-US" dirty="0" err="1"/>
              <a:t>tebliğ</a:t>
            </a:r>
            <a:r>
              <a:rPr lang="en-US" dirty="0"/>
              <a:t> </a:t>
            </a:r>
            <a:r>
              <a:rPr lang="en-US" dirty="0" err="1"/>
              <a:t>ilan</a:t>
            </a:r>
            <a:r>
              <a:rPr lang="en-US" dirty="0"/>
              <a:t> </a:t>
            </a:r>
            <a:r>
              <a:rPr lang="en-US" dirty="0" err="1"/>
              <a:t>yoluyla</a:t>
            </a:r>
            <a:r>
              <a:rPr lang="en-US" dirty="0"/>
              <a:t> </a:t>
            </a:r>
            <a:r>
              <a:rPr lang="en-US" dirty="0" err="1"/>
              <a:t>yapılır</a:t>
            </a:r>
            <a:r>
              <a:rPr lang="en-US" dirty="0"/>
              <a:t>.</a:t>
            </a:r>
          </a:p>
          <a:p>
            <a:r>
              <a:rPr lang="en-US" dirty="0" smtClean="0"/>
              <a:t>3.</a:t>
            </a:r>
            <a:r>
              <a:rPr lang="en-US" dirty="0"/>
              <a:t> </a:t>
            </a:r>
            <a:r>
              <a:rPr lang="en-US" dirty="0" err="1"/>
              <a:t>Dairede-komisyonda</a:t>
            </a:r>
            <a:r>
              <a:rPr lang="en-US" dirty="0"/>
              <a:t> </a:t>
            </a:r>
            <a:r>
              <a:rPr lang="en-US" dirty="0" err="1" smtClean="0"/>
              <a:t>tebliğ</a:t>
            </a:r>
            <a:r>
              <a:rPr lang="en-US" dirty="0" smtClean="0"/>
              <a:t>: </a:t>
            </a:r>
            <a:r>
              <a:rPr lang="en-US" dirty="0" err="1"/>
              <a:t>kabul</a:t>
            </a:r>
            <a:r>
              <a:rPr lang="en-US" dirty="0"/>
              <a:t> </a:t>
            </a:r>
            <a:r>
              <a:rPr lang="en-US" dirty="0" err="1"/>
              <a:t>şartına</a:t>
            </a:r>
            <a:r>
              <a:rPr lang="en-US" dirty="0"/>
              <a:t> </a:t>
            </a:r>
            <a:r>
              <a:rPr lang="en-US" dirty="0" err="1"/>
              <a:t>bağlı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yapılabilir</a:t>
            </a:r>
            <a:r>
              <a:rPr lang="en-US" dirty="0"/>
              <a:t>. Kabul </a:t>
            </a:r>
            <a:r>
              <a:rPr lang="en-US" dirty="0" err="1"/>
              <a:t>edilmezse</a:t>
            </a:r>
            <a:r>
              <a:rPr lang="en-US" dirty="0"/>
              <a:t> </a:t>
            </a:r>
            <a:r>
              <a:rPr lang="en-US" dirty="0" err="1"/>
              <a:t>adrese</a:t>
            </a:r>
            <a:r>
              <a:rPr lang="en-US" dirty="0"/>
              <a:t> </a:t>
            </a:r>
            <a:r>
              <a:rPr lang="en-US" dirty="0" err="1"/>
              <a:t>tebliğ</a:t>
            </a:r>
            <a:r>
              <a:rPr lang="en-US" dirty="0"/>
              <a:t> </a:t>
            </a:r>
            <a:r>
              <a:rPr lang="en-US" dirty="0" err="1"/>
              <a:t>yapılması</a:t>
            </a:r>
            <a:r>
              <a:rPr lang="en-US" dirty="0"/>
              <a:t> </a:t>
            </a:r>
            <a:r>
              <a:rPr lang="en-US" dirty="0" err="1"/>
              <a:t>gerekir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389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Tebliğin</a:t>
            </a:r>
            <a:r>
              <a:rPr lang="en-US" dirty="0"/>
              <a:t> </a:t>
            </a:r>
            <a:r>
              <a:rPr lang="en-US" dirty="0" err="1"/>
              <a:t>vergilendirme</a:t>
            </a:r>
            <a:r>
              <a:rPr lang="en-US" dirty="0"/>
              <a:t> </a:t>
            </a:r>
            <a:r>
              <a:rPr lang="en-US" dirty="0" err="1"/>
              <a:t>sürecinin</a:t>
            </a:r>
            <a:r>
              <a:rPr lang="en-US" dirty="0"/>
              <a:t> </a:t>
            </a:r>
            <a:r>
              <a:rPr lang="en-US" dirty="0" err="1"/>
              <a:t>devamını</a:t>
            </a:r>
            <a:r>
              <a:rPr lang="en-US" dirty="0"/>
              <a:t> </a:t>
            </a:r>
            <a:r>
              <a:rPr lang="en-US" dirty="0" err="1"/>
              <a:t>sağlayabilmesi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 smtClean="0"/>
              <a:t>usulüne</a:t>
            </a:r>
            <a:r>
              <a:rPr lang="en-US" dirty="0" smtClean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yapılması</a:t>
            </a:r>
            <a:r>
              <a:rPr lang="en-US" dirty="0"/>
              <a:t> </a:t>
            </a:r>
            <a:r>
              <a:rPr lang="en-US" dirty="0" err="1"/>
              <a:t>gerekir</a:t>
            </a:r>
            <a:r>
              <a:rPr lang="en-US" dirty="0"/>
              <a:t>. </a:t>
            </a:r>
            <a:r>
              <a:rPr lang="en-US" dirty="0" err="1"/>
              <a:t>Hatalı</a:t>
            </a:r>
            <a:r>
              <a:rPr lang="en-US" dirty="0"/>
              <a:t> </a:t>
            </a:r>
            <a:r>
              <a:rPr lang="en-US" dirty="0" err="1"/>
              <a:t>tebliğler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2 durum </a:t>
            </a:r>
            <a:r>
              <a:rPr lang="en-US" dirty="0" err="1"/>
              <a:t>söz</a:t>
            </a:r>
            <a:r>
              <a:rPr lang="en-US" dirty="0"/>
              <a:t> </a:t>
            </a:r>
            <a:r>
              <a:rPr lang="en-US" dirty="0" err="1"/>
              <a:t>konusu</a:t>
            </a:r>
            <a:r>
              <a:rPr lang="en-US" dirty="0"/>
              <a:t> </a:t>
            </a:r>
            <a:r>
              <a:rPr lang="en-US" dirty="0" err="1"/>
              <a:t>olabilir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Esasa</a:t>
            </a:r>
            <a:r>
              <a:rPr lang="en-US" dirty="0"/>
              <a:t> </a:t>
            </a:r>
            <a:r>
              <a:rPr lang="en-US" dirty="0" err="1"/>
              <a:t>müessir</a:t>
            </a:r>
            <a:r>
              <a:rPr lang="en-US" dirty="0"/>
              <a:t> </a:t>
            </a:r>
            <a:r>
              <a:rPr lang="en-US" dirty="0" err="1"/>
              <a:t>olmayan</a:t>
            </a:r>
            <a:r>
              <a:rPr lang="en-US" dirty="0"/>
              <a:t> </a:t>
            </a:r>
            <a:r>
              <a:rPr lang="en-US" dirty="0" err="1"/>
              <a:t>hatalar</a:t>
            </a:r>
            <a:r>
              <a:rPr lang="en-US" dirty="0"/>
              <a:t>: </a:t>
            </a:r>
            <a:r>
              <a:rPr lang="en-US" dirty="0" err="1"/>
              <a:t>sasa</a:t>
            </a:r>
            <a:r>
              <a:rPr lang="en-US" dirty="0"/>
              <a:t> </a:t>
            </a:r>
            <a:r>
              <a:rPr lang="en-US" dirty="0" err="1"/>
              <a:t>müessir</a:t>
            </a:r>
            <a:r>
              <a:rPr lang="en-US" dirty="0"/>
              <a:t> </a:t>
            </a:r>
            <a:r>
              <a:rPr lang="en-US" dirty="0" err="1"/>
              <a:t>olmayan</a:t>
            </a:r>
            <a:r>
              <a:rPr lang="en-US" dirty="0"/>
              <a:t> </a:t>
            </a:r>
            <a:r>
              <a:rPr lang="en-US" dirty="0" err="1"/>
              <a:t>şekil</a:t>
            </a:r>
            <a:r>
              <a:rPr lang="en-US" dirty="0"/>
              <a:t> </a:t>
            </a:r>
            <a:r>
              <a:rPr lang="en-US" dirty="0" err="1"/>
              <a:t>hatalarından</a:t>
            </a:r>
            <a:r>
              <a:rPr lang="en-US" dirty="0"/>
              <a:t> </a:t>
            </a:r>
            <a:r>
              <a:rPr lang="en-US" dirty="0" err="1"/>
              <a:t>dolayı</a:t>
            </a:r>
            <a:r>
              <a:rPr lang="en-US" dirty="0"/>
              <a:t> </a:t>
            </a:r>
            <a:r>
              <a:rPr lang="en-US" dirty="0" err="1"/>
              <a:t>hukukî</a:t>
            </a:r>
            <a:r>
              <a:rPr lang="en-US" dirty="0"/>
              <a:t> </a:t>
            </a:r>
            <a:r>
              <a:rPr lang="en-US" dirty="0" err="1"/>
              <a:t>kıymetlerini</a:t>
            </a:r>
            <a:r>
              <a:rPr lang="en-US" dirty="0"/>
              <a:t> </a:t>
            </a:r>
            <a:r>
              <a:rPr lang="en-US" dirty="0" err="1"/>
              <a:t>kaybetmezler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Esasa</a:t>
            </a:r>
            <a:r>
              <a:rPr lang="en-US" dirty="0"/>
              <a:t> </a:t>
            </a:r>
            <a:r>
              <a:rPr lang="en-US" dirty="0" err="1"/>
              <a:t>müessir</a:t>
            </a:r>
            <a:r>
              <a:rPr lang="en-US" dirty="0"/>
              <a:t> </a:t>
            </a:r>
            <a:r>
              <a:rPr lang="en-US" dirty="0" err="1"/>
              <a:t>hatalar</a:t>
            </a:r>
            <a:r>
              <a:rPr lang="en-US" dirty="0"/>
              <a:t>: </a:t>
            </a:r>
            <a:r>
              <a:rPr lang="en-US" dirty="0" err="1"/>
              <a:t>bazı</a:t>
            </a:r>
            <a:r>
              <a:rPr lang="en-US" dirty="0"/>
              <a:t> </a:t>
            </a:r>
            <a:r>
              <a:rPr lang="en-US" dirty="0" err="1"/>
              <a:t>durumlarda</a:t>
            </a:r>
            <a:r>
              <a:rPr lang="en-US" dirty="0"/>
              <a:t> </a:t>
            </a:r>
            <a:r>
              <a:rPr lang="en-US" dirty="0" err="1"/>
              <a:t>yapılan</a:t>
            </a:r>
            <a:r>
              <a:rPr lang="en-US" dirty="0"/>
              <a:t> </a:t>
            </a:r>
            <a:r>
              <a:rPr lang="en-US" dirty="0" err="1"/>
              <a:t>hatalar</a:t>
            </a:r>
            <a:r>
              <a:rPr lang="en-US" dirty="0"/>
              <a:t> </a:t>
            </a:r>
            <a:r>
              <a:rPr lang="en-US" dirty="0" err="1"/>
              <a:t>esasa</a:t>
            </a:r>
            <a:r>
              <a:rPr lang="en-US" dirty="0"/>
              <a:t> </a:t>
            </a:r>
            <a:r>
              <a:rPr lang="en-US" dirty="0" err="1"/>
              <a:t>etki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hukuki</a:t>
            </a:r>
            <a:r>
              <a:rPr lang="en-US" dirty="0"/>
              <a:t> </a:t>
            </a:r>
            <a:r>
              <a:rPr lang="en-US" dirty="0" err="1"/>
              <a:t>kıymetlerini</a:t>
            </a:r>
            <a:r>
              <a:rPr lang="en-US" dirty="0"/>
              <a:t> </a:t>
            </a:r>
            <a:r>
              <a:rPr lang="en-US" dirty="0" err="1"/>
              <a:t>kaybederler</a:t>
            </a:r>
            <a:r>
              <a:rPr lang="en-US" dirty="0"/>
              <a:t>. Bu </a:t>
            </a:r>
            <a:r>
              <a:rPr lang="en-US" dirty="0" err="1"/>
              <a:t>durumda</a:t>
            </a:r>
            <a:r>
              <a:rPr lang="en-US" dirty="0"/>
              <a:t> </a:t>
            </a:r>
            <a:r>
              <a:rPr lang="en-US" dirty="0" err="1"/>
              <a:t>yok</a:t>
            </a:r>
            <a:r>
              <a:rPr lang="en-US" dirty="0"/>
              <a:t> </a:t>
            </a:r>
            <a:r>
              <a:rPr lang="en-US" dirty="0" err="1"/>
              <a:t>hükmünde</a:t>
            </a:r>
            <a:r>
              <a:rPr lang="en-US" dirty="0"/>
              <a:t> </a:t>
            </a:r>
            <a:r>
              <a:rPr lang="en-US" dirty="0" err="1" smtClean="0"/>
              <a:t>sayılırlar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24493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TAHAKKUK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VUK md.22: </a:t>
            </a:r>
            <a:r>
              <a:rPr lang="en-US" dirty="0" err="1"/>
              <a:t>Verginin</a:t>
            </a:r>
            <a:r>
              <a:rPr lang="en-US" dirty="0"/>
              <a:t> </a:t>
            </a:r>
            <a:r>
              <a:rPr lang="en-US" dirty="0" err="1"/>
              <a:t>tahakkuku</a:t>
            </a:r>
            <a:r>
              <a:rPr lang="en-US" dirty="0"/>
              <a:t>, </a:t>
            </a:r>
            <a:r>
              <a:rPr lang="en-US" dirty="0" err="1"/>
              <a:t>tarh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tebliğ</a:t>
            </a:r>
            <a:r>
              <a:rPr lang="en-US" dirty="0"/>
              <a:t> </a:t>
            </a:r>
            <a:r>
              <a:rPr lang="en-US" dirty="0" err="1"/>
              <a:t>edilen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verginin</a:t>
            </a:r>
            <a:r>
              <a:rPr lang="en-US" dirty="0"/>
              <a:t> </a:t>
            </a:r>
            <a:r>
              <a:rPr lang="en-US" dirty="0" err="1"/>
              <a:t>ödenmesi</a:t>
            </a:r>
            <a:r>
              <a:rPr lang="en-US" dirty="0"/>
              <a:t> </a:t>
            </a:r>
            <a:r>
              <a:rPr lang="en-US" dirty="0" err="1"/>
              <a:t>gereken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safhaya</a:t>
            </a:r>
            <a:r>
              <a:rPr lang="en-US" dirty="0"/>
              <a:t> </a:t>
            </a:r>
            <a:r>
              <a:rPr lang="en-US" dirty="0" err="1" smtClean="0"/>
              <a:t>gelmesidir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Bu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hukuki</a:t>
            </a:r>
            <a:r>
              <a:rPr lang="en-US" dirty="0" smtClean="0"/>
              <a:t> </a:t>
            </a:r>
            <a:r>
              <a:rPr lang="en-US" dirty="0" err="1" smtClean="0"/>
              <a:t>durumu</a:t>
            </a:r>
            <a:r>
              <a:rPr lang="en-US" dirty="0" smtClean="0"/>
              <a:t> </a:t>
            </a:r>
            <a:r>
              <a:rPr lang="en-US" dirty="0" err="1" smtClean="0"/>
              <a:t>tespit</a:t>
            </a:r>
            <a:r>
              <a:rPr lang="en-US" dirty="0" smtClean="0"/>
              <a:t> </a:t>
            </a:r>
            <a:r>
              <a:rPr lang="en-US" dirty="0" err="1" smtClean="0"/>
              <a:t>etmektedir.Tahakkuk</a:t>
            </a:r>
            <a:r>
              <a:rPr lang="en-US" dirty="0" smtClean="0"/>
              <a:t> </a:t>
            </a:r>
            <a:r>
              <a:rPr lang="en-US" dirty="0" err="1" smtClean="0"/>
              <a:t>etmiş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, </a:t>
            </a:r>
            <a:r>
              <a:rPr lang="en-US" dirty="0" err="1" smtClean="0"/>
              <a:t>tarhiyatı</a:t>
            </a:r>
            <a:r>
              <a:rPr lang="en-US" dirty="0" smtClean="0"/>
              <a:t> </a:t>
            </a:r>
            <a:r>
              <a:rPr lang="en-US" dirty="0" err="1" smtClean="0"/>
              <a:t>sadece</a:t>
            </a:r>
            <a:r>
              <a:rPr lang="en-US" dirty="0" smtClean="0"/>
              <a:t> </a:t>
            </a:r>
            <a:r>
              <a:rPr lang="en-US" dirty="0" err="1" smtClean="0"/>
              <a:t>hesap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değil</a:t>
            </a:r>
            <a:r>
              <a:rPr lang="en-US" dirty="0" smtClean="0"/>
              <a:t> </a:t>
            </a:r>
            <a:r>
              <a:rPr lang="en-US" dirty="0" err="1" smtClean="0"/>
              <a:t>ancak</a:t>
            </a:r>
            <a:r>
              <a:rPr lang="en-US" dirty="0" smtClean="0"/>
              <a:t> </a:t>
            </a:r>
            <a:r>
              <a:rPr lang="en-US" dirty="0" err="1" smtClean="0"/>
              <a:t>hukuken</a:t>
            </a:r>
            <a:r>
              <a:rPr lang="en-US" dirty="0" smtClean="0"/>
              <a:t> de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çıkmış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borcunun</a:t>
            </a:r>
            <a:r>
              <a:rPr lang="en-US" dirty="0" smtClean="0"/>
              <a:t> </a:t>
            </a:r>
            <a:r>
              <a:rPr lang="en-US" dirty="0" err="1" smtClean="0"/>
              <a:t>artık</a:t>
            </a:r>
            <a:r>
              <a:rPr lang="en-US" dirty="0" smtClean="0"/>
              <a:t> </a:t>
            </a:r>
            <a:r>
              <a:rPr lang="en-US" dirty="0" err="1" smtClean="0"/>
              <a:t>ödenmesi</a:t>
            </a:r>
            <a:r>
              <a:rPr lang="en-US" dirty="0" smtClean="0"/>
              <a:t> </a:t>
            </a:r>
            <a:r>
              <a:rPr lang="en-US" dirty="0" err="1" smtClean="0"/>
              <a:t>gerektiğini</a:t>
            </a:r>
            <a:r>
              <a:rPr lang="en-US" dirty="0" smtClean="0"/>
              <a:t> </a:t>
            </a:r>
            <a:r>
              <a:rPr lang="en-US" dirty="0" err="1" smtClean="0"/>
              <a:t>belirtir</a:t>
            </a:r>
            <a:r>
              <a:rPr lang="en-US" dirty="0" smtClean="0"/>
              <a:t>. </a:t>
            </a:r>
            <a:r>
              <a:rPr lang="en-US" dirty="0" err="1" smtClean="0"/>
              <a:t>Artık</a:t>
            </a:r>
            <a:r>
              <a:rPr lang="en-US" dirty="0" smtClean="0"/>
              <a:t> </a:t>
            </a:r>
            <a:r>
              <a:rPr lang="en-US" dirty="0" err="1" smtClean="0"/>
              <a:t>tahsil</a:t>
            </a:r>
            <a:r>
              <a:rPr lang="en-US" dirty="0" smtClean="0"/>
              <a:t> </a:t>
            </a:r>
            <a:r>
              <a:rPr lang="en-US" dirty="0" err="1" smtClean="0"/>
              <a:t>edilebilir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nitelik</a:t>
            </a:r>
            <a:r>
              <a:rPr lang="en-US" dirty="0" smtClean="0"/>
              <a:t> </a:t>
            </a:r>
            <a:r>
              <a:rPr lang="en-US" dirty="0" err="1" smtClean="0"/>
              <a:t>taşır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Idari</a:t>
            </a:r>
            <a:r>
              <a:rPr lang="en-US" dirty="0" smtClean="0"/>
              <a:t> </a:t>
            </a:r>
            <a:r>
              <a:rPr lang="en-US" dirty="0" err="1" smtClean="0"/>
              <a:t>işlem</a:t>
            </a:r>
            <a:r>
              <a:rPr lang="en-US" dirty="0" smtClean="0"/>
              <a:t> </a:t>
            </a:r>
            <a:r>
              <a:rPr lang="en-US" dirty="0" err="1" smtClean="0"/>
              <a:t>değildir</a:t>
            </a:r>
            <a:r>
              <a:rPr lang="en-US" dirty="0" smtClean="0"/>
              <a:t>. </a:t>
            </a:r>
            <a:r>
              <a:rPr lang="en-US" dirty="0" err="1" smtClean="0"/>
              <a:t>Sadece</a:t>
            </a:r>
            <a:r>
              <a:rPr lang="en-US" dirty="0" smtClean="0"/>
              <a:t> </a:t>
            </a:r>
            <a:r>
              <a:rPr lang="en-US" dirty="0" err="1" smtClean="0"/>
              <a:t>durumun</a:t>
            </a:r>
            <a:r>
              <a:rPr lang="en-US" dirty="0" smtClean="0"/>
              <a:t>  </a:t>
            </a:r>
            <a:r>
              <a:rPr lang="en-US" dirty="0" err="1" smtClean="0"/>
              <a:t>tespit</a:t>
            </a:r>
            <a:r>
              <a:rPr lang="en-US" dirty="0" smtClean="0"/>
              <a:t> </a:t>
            </a:r>
            <a:r>
              <a:rPr lang="en-US" dirty="0" err="1" smtClean="0"/>
              <a:t>edildiği</a:t>
            </a:r>
            <a:r>
              <a:rPr lang="en-US" dirty="0"/>
              <a:t> </a:t>
            </a:r>
            <a:r>
              <a:rPr lang="en-US" dirty="0" err="1" smtClean="0"/>
              <a:t>aşamayı</a:t>
            </a:r>
            <a:r>
              <a:rPr lang="en-US" dirty="0" smtClean="0"/>
              <a:t> </a:t>
            </a:r>
            <a:r>
              <a:rPr lang="en-US" dirty="0" err="1" smtClean="0"/>
              <a:t>anlatır</a:t>
            </a:r>
            <a:r>
              <a:rPr lang="en-US" dirty="0" smtClean="0"/>
              <a:t>.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yönüyle</a:t>
            </a:r>
            <a:r>
              <a:rPr lang="en-US" dirty="0" smtClean="0"/>
              <a:t>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aşamalardan</a:t>
            </a:r>
            <a:r>
              <a:rPr lang="en-US" dirty="0" smtClean="0"/>
              <a:t> </a:t>
            </a:r>
            <a:r>
              <a:rPr lang="en-US" dirty="0" err="1" smtClean="0"/>
              <a:t>ayrılır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638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TAHAKKUK VE KESİNLEŞME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mahkemesinin</a:t>
            </a:r>
            <a:r>
              <a:rPr lang="en-US" dirty="0" smtClean="0"/>
              <a:t> </a:t>
            </a:r>
            <a:r>
              <a:rPr lang="en-US" dirty="0" err="1" smtClean="0"/>
              <a:t>mükellef</a:t>
            </a:r>
            <a:r>
              <a:rPr lang="en-US" dirty="0" smtClean="0"/>
              <a:t> </a:t>
            </a:r>
            <a:r>
              <a:rPr lang="en-US" dirty="0" err="1" smtClean="0"/>
              <a:t>aleyhine</a:t>
            </a:r>
            <a:r>
              <a:rPr lang="en-US" dirty="0" smtClean="0"/>
              <a:t> </a:t>
            </a:r>
            <a:r>
              <a:rPr lang="en-US" dirty="0" err="1" smtClean="0"/>
              <a:t>kararı</a:t>
            </a:r>
            <a:r>
              <a:rPr lang="en-US" dirty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tahakkuk</a:t>
            </a:r>
            <a:r>
              <a:rPr lang="en-US" dirty="0" smtClean="0"/>
              <a:t> </a:t>
            </a:r>
            <a:r>
              <a:rPr lang="en-US" dirty="0" err="1" smtClean="0"/>
              <a:t>gerçekleşmiş</a:t>
            </a:r>
            <a:r>
              <a:rPr lang="en-US" dirty="0" smtClean="0"/>
              <a:t> </a:t>
            </a:r>
            <a:r>
              <a:rPr lang="en-US" dirty="0" err="1" smtClean="0"/>
              <a:t>olmakla</a:t>
            </a:r>
            <a:r>
              <a:rPr lang="en-US" dirty="0" smtClean="0"/>
              <a:t> </a:t>
            </a:r>
            <a:r>
              <a:rPr lang="en-US" dirty="0" err="1" smtClean="0"/>
              <a:t>birlikte</a:t>
            </a:r>
            <a:r>
              <a:rPr lang="en-US" dirty="0" smtClean="0"/>
              <a:t> </a:t>
            </a:r>
            <a:r>
              <a:rPr lang="en-US" dirty="0" err="1" smtClean="0"/>
              <a:t>tüm</a:t>
            </a:r>
            <a:r>
              <a:rPr lang="en-US" dirty="0" smtClean="0"/>
              <a:t> </a:t>
            </a:r>
            <a:r>
              <a:rPr lang="en-US" dirty="0" err="1" smtClean="0"/>
              <a:t>kanun</a:t>
            </a:r>
            <a:r>
              <a:rPr lang="en-US" dirty="0" smtClean="0"/>
              <a:t> </a:t>
            </a:r>
            <a:r>
              <a:rPr lang="en-US" dirty="0" err="1" smtClean="0"/>
              <a:t>yolları</a:t>
            </a:r>
            <a:r>
              <a:rPr lang="en-US" dirty="0" smtClean="0"/>
              <a:t> </a:t>
            </a:r>
            <a:r>
              <a:rPr lang="en-US" dirty="0" err="1" smtClean="0"/>
              <a:t>tüketilmiş</a:t>
            </a:r>
            <a:r>
              <a:rPr lang="en-US" dirty="0" smtClean="0"/>
              <a:t> </a:t>
            </a:r>
            <a:r>
              <a:rPr lang="en-US" dirty="0" err="1" smtClean="0"/>
              <a:t>değildir</a:t>
            </a:r>
            <a:r>
              <a:rPr lang="en-US" dirty="0" smtClean="0"/>
              <a:t>. </a:t>
            </a:r>
            <a:r>
              <a:rPr lang="en-US" dirty="0" err="1" smtClean="0"/>
              <a:t>Ancak</a:t>
            </a:r>
            <a:r>
              <a:rPr lang="en-US" dirty="0" smtClean="0"/>
              <a:t> ilk </a:t>
            </a:r>
            <a:r>
              <a:rPr lang="en-US" dirty="0" err="1" smtClean="0"/>
              <a:t>derece</a:t>
            </a:r>
            <a:r>
              <a:rPr lang="en-US" dirty="0" smtClean="0"/>
              <a:t> </a:t>
            </a:r>
            <a:r>
              <a:rPr lang="en-US" dirty="0" err="1" smtClean="0"/>
              <a:t>mahkemesinin</a:t>
            </a:r>
            <a:r>
              <a:rPr lang="en-US" dirty="0" smtClean="0"/>
              <a:t> </a:t>
            </a:r>
            <a:r>
              <a:rPr lang="en-US" dirty="0" err="1" smtClean="0"/>
              <a:t>kararından</a:t>
            </a:r>
            <a:r>
              <a:rPr lang="en-US" dirty="0" smtClean="0"/>
              <a:t> </a:t>
            </a:r>
            <a:r>
              <a:rPr lang="en-US" dirty="0" err="1" smtClean="0"/>
              <a:t>sonra</a:t>
            </a:r>
            <a:r>
              <a:rPr lang="en-US" dirty="0" smtClean="0"/>
              <a:t> </a:t>
            </a:r>
            <a:r>
              <a:rPr lang="en-US" dirty="0" err="1" smtClean="0"/>
              <a:t>istinaf</a:t>
            </a:r>
            <a:r>
              <a:rPr lang="en-US" dirty="0" smtClean="0"/>
              <a:t> </a:t>
            </a:r>
            <a:r>
              <a:rPr lang="en-US" dirty="0" err="1" smtClean="0"/>
              <a:t>yoluna</a:t>
            </a:r>
            <a:r>
              <a:rPr lang="en-US" dirty="0" smtClean="0"/>
              <a:t> </a:t>
            </a:r>
            <a:r>
              <a:rPr lang="en-US" dirty="0" err="1" smtClean="0"/>
              <a:t>gidebilir</a:t>
            </a:r>
            <a:r>
              <a:rPr lang="en-US" dirty="0" smtClean="0"/>
              <a:t>.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gerekirse</a:t>
            </a:r>
            <a:r>
              <a:rPr lang="en-US" dirty="0" smtClean="0"/>
              <a:t> </a:t>
            </a:r>
            <a:r>
              <a:rPr lang="en-US" dirty="0" err="1" smtClean="0"/>
              <a:t>istinaf</a:t>
            </a:r>
            <a:r>
              <a:rPr lang="en-US" dirty="0" smtClean="0"/>
              <a:t> </a:t>
            </a:r>
            <a:r>
              <a:rPr lang="en-US" dirty="0" err="1" smtClean="0"/>
              <a:t>kararı</a:t>
            </a:r>
            <a:r>
              <a:rPr lang="en-US" dirty="0" smtClean="0"/>
              <a:t> </a:t>
            </a:r>
            <a:r>
              <a:rPr lang="en-US" dirty="0" err="1" smtClean="0"/>
              <a:t>temyize</a:t>
            </a:r>
            <a:r>
              <a:rPr lang="en-US" dirty="0" smtClean="0"/>
              <a:t> </a:t>
            </a:r>
            <a:r>
              <a:rPr lang="en-US" dirty="0" err="1" smtClean="0"/>
              <a:t>taşınabilir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Süresi</a:t>
            </a:r>
            <a:r>
              <a:rPr lang="en-US" dirty="0" smtClean="0"/>
              <a:t> </a:t>
            </a:r>
            <a:r>
              <a:rPr lang="en-US" dirty="0" err="1" smtClean="0"/>
              <a:t>içinde</a:t>
            </a:r>
            <a:r>
              <a:rPr lang="en-US" dirty="0" smtClean="0"/>
              <a:t> </a:t>
            </a:r>
            <a:r>
              <a:rPr lang="en-US" dirty="0" err="1" smtClean="0"/>
              <a:t>tekrar</a:t>
            </a:r>
            <a:r>
              <a:rPr lang="en-US" dirty="0" smtClean="0"/>
              <a:t> </a:t>
            </a:r>
            <a:r>
              <a:rPr lang="en-US" dirty="0" err="1" smtClean="0"/>
              <a:t>yargıya</a:t>
            </a:r>
            <a:r>
              <a:rPr lang="en-US" dirty="0" smtClean="0"/>
              <a:t> </a:t>
            </a:r>
            <a:r>
              <a:rPr lang="en-US" dirty="0" err="1" smtClean="0"/>
              <a:t>gidilmezse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gidildiği</a:t>
            </a:r>
            <a:r>
              <a:rPr lang="en-US" dirty="0" smtClean="0"/>
              <a:t> </a:t>
            </a:r>
            <a:r>
              <a:rPr lang="en-US" dirty="0" err="1" smtClean="0"/>
              <a:t>halde</a:t>
            </a:r>
            <a:r>
              <a:rPr lang="en-US" dirty="0" smtClean="0"/>
              <a:t> </a:t>
            </a:r>
            <a:r>
              <a:rPr lang="en-US" dirty="0" err="1" smtClean="0"/>
              <a:t>yüksek</a:t>
            </a:r>
            <a:r>
              <a:rPr lang="en-US" dirty="0" smtClean="0"/>
              <a:t> </a:t>
            </a:r>
            <a:r>
              <a:rPr lang="en-US" dirty="0" err="1" smtClean="0"/>
              <a:t>mahkeme</a:t>
            </a:r>
            <a:r>
              <a:rPr lang="en-US" dirty="0" smtClean="0"/>
              <a:t> </a:t>
            </a:r>
            <a:r>
              <a:rPr lang="en-US" dirty="0" err="1" smtClean="0"/>
              <a:t>mükellef</a:t>
            </a:r>
            <a:r>
              <a:rPr lang="en-US" dirty="0" smtClean="0"/>
              <a:t> </a:t>
            </a:r>
            <a:r>
              <a:rPr lang="en-US" dirty="0" err="1" smtClean="0"/>
              <a:t>aleyhine</a:t>
            </a:r>
            <a:r>
              <a:rPr lang="en-US" dirty="0" smtClean="0"/>
              <a:t> </a:t>
            </a:r>
            <a:r>
              <a:rPr lang="en-US" dirty="0" err="1" smtClean="0"/>
              <a:t>karar</a:t>
            </a:r>
            <a:r>
              <a:rPr lang="en-US" dirty="0" smtClean="0"/>
              <a:t> </a:t>
            </a:r>
            <a:r>
              <a:rPr lang="en-US" dirty="0" err="1" smtClean="0"/>
              <a:t>verirse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önce</a:t>
            </a:r>
            <a:r>
              <a:rPr lang="en-US" dirty="0" smtClean="0"/>
              <a:t> ilk </a:t>
            </a:r>
            <a:r>
              <a:rPr lang="en-US" dirty="0" err="1" smtClean="0"/>
              <a:t>derece</a:t>
            </a:r>
            <a:r>
              <a:rPr lang="en-US" dirty="0" smtClean="0"/>
              <a:t> </a:t>
            </a:r>
            <a:r>
              <a:rPr lang="en-US" dirty="0" err="1" smtClean="0"/>
              <a:t>mahkemesi</a:t>
            </a:r>
            <a:r>
              <a:rPr lang="en-US" dirty="0" smtClean="0"/>
              <a:t> </a:t>
            </a:r>
            <a:r>
              <a:rPr lang="en-US" dirty="0" err="1" smtClean="0"/>
              <a:t>kararına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 </a:t>
            </a:r>
            <a:r>
              <a:rPr lang="en-US" dirty="0" err="1" smtClean="0"/>
              <a:t>tahakkuk</a:t>
            </a:r>
            <a:r>
              <a:rPr lang="en-US" dirty="0" smtClean="0"/>
              <a:t> </a:t>
            </a:r>
            <a:r>
              <a:rPr lang="en-US" dirty="0" err="1" smtClean="0"/>
              <a:t>eden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aynı</a:t>
            </a:r>
            <a:r>
              <a:rPr lang="en-US" dirty="0" smtClean="0"/>
              <a:t> </a:t>
            </a:r>
            <a:r>
              <a:rPr lang="en-US" dirty="0" err="1" smtClean="0"/>
              <a:t>zamanda</a:t>
            </a:r>
            <a:r>
              <a:rPr lang="en-US" dirty="0" smtClean="0"/>
              <a:t> </a:t>
            </a:r>
            <a:r>
              <a:rPr lang="en-US" dirty="0" err="1" smtClean="0"/>
              <a:t>kesinleşmiş</a:t>
            </a:r>
            <a:r>
              <a:rPr lang="en-US" dirty="0" smtClean="0"/>
              <a:t> </a:t>
            </a:r>
            <a:r>
              <a:rPr lang="en-US" dirty="0" err="1" smtClean="0"/>
              <a:t>olur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Tahakkuk</a:t>
            </a:r>
            <a:r>
              <a:rPr lang="en-US" dirty="0" smtClean="0"/>
              <a:t> </a:t>
            </a:r>
            <a:r>
              <a:rPr lang="en-US" dirty="0" err="1" smtClean="0"/>
              <a:t>aşamasının</a:t>
            </a:r>
            <a:r>
              <a:rPr lang="en-US" dirty="0" smtClean="0"/>
              <a:t> </a:t>
            </a:r>
            <a:r>
              <a:rPr lang="en-US" dirty="0" err="1" smtClean="0"/>
              <a:t>dava</a:t>
            </a:r>
            <a:r>
              <a:rPr lang="en-US" dirty="0" smtClean="0"/>
              <a:t> </a:t>
            </a:r>
            <a:r>
              <a:rPr lang="en-US" dirty="0" err="1" smtClean="0"/>
              <a:t>açılarak</a:t>
            </a:r>
            <a:r>
              <a:rPr lang="en-US" dirty="0" smtClean="0"/>
              <a:t> </a:t>
            </a:r>
            <a:r>
              <a:rPr lang="en-US" dirty="0" err="1" smtClean="0"/>
              <a:t>geciktirielmiş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r>
              <a:rPr lang="en-US" dirty="0" smtClean="0"/>
              <a:t> </a:t>
            </a:r>
            <a:r>
              <a:rPr lang="en-US" dirty="0" err="1" smtClean="0"/>
              <a:t>nedeniyle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aslına</a:t>
            </a:r>
            <a:r>
              <a:rPr lang="en-US" dirty="0" smtClean="0"/>
              <a:t> </a:t>
            </a:r>
            <a:r>
              <a:rPr lang="en-US" dirty="0" err="1" smtClean="0"/>
              <a:t>bağlı</a:t>
            </a:r>
            <a:r>
              <a:rPr lang="en-US" dirty="0" smtClean="0"/>
              <a:t> </a:t>
            </a:r>
            <a:r>
              <a:rPr lang="en-US" dirty="0" err="1" smtClean="0"/>
              <a:t>fer’ileri</a:t>
            </a:r>
            <a:r>
              <a:rPr lang="en-US" dirty="0" smtClean="0"/>
              <a:t> de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çıkar</a:t>
            </a:r>
            <a:r>
              <a:rPr lang="en-US" dirty="0" smtClean="0"/>
              <a:t> (</a:t>
            </a:r>
            <a:r>
              <a:rPr lang="en-US" dirty="0" err="1" smtClean="0"/>
              <a:t>gecikme</a:t>
            </a:r>
            <a:r>
              <a:rPr lang="en-US" dirty="0" smtClean="0"/>
              <a:t> </a:t>
            </a:r>
            <a:r>
              <a:rPr lang="en-US" dirty="0" err="1" smtClean="0"/>
              <a:t>faizi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8954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Tahakkuku</a:t>
            </a:r>
            <a:r>
              <a:rPr lang="en-US" dirty="0" smtClean="0"/>
              <a:t> </a:t>
            </a:r>
            <a:r>
              <a:rPr lang="en-US" dirty="0" err="1" smtClean="0"/>
              <a:t>tahsile</a:t>
            </a:r>
            <a:r>
              <a:rPr lang="en-US" dirty="0" smtClean="0"/>
              <a:t> </a:t>
            </a:r>
            <a:r>
              <a:rPr lang="en-US" dirty="0" err="1" smtClean="0"/>
              <a:t>bağlı</a:t>
            </a:r>
            <a:r>
              <a:rPr lang="en-US" dirty="0" smtClean="0"/>
              <a:t> </a:t>
            </a:r>
            <a:r>
              <a:rPr lang="en-US" dirty="0" err="1" smtClean="0"/>
              <a:t>vergiler</a:t>
            </a:r>
            <a:r>
              <a:rPr lang="en-US" dirty="0" smtClean="0"/>
              <a:t>:</a:t>
            </a:r>
          </a:p>
          <a:p>
            <a:r>
              <a:rPr lang="en-US" dirty="0" err="1"/>
              <a:t>Bazı</a:t>
            </a:r>
            <a:r>
              <a:rPr lang="en-US" dirty="0"/>
              <a:t> </a:t>
            </a:r>
            <a:r>
              <a:rPr lang="en-US" dirty="0" err="1"/>
              <a:t>vergiler</a:t>
            </a:r>
            <a:r>
              <a:rPr lang="en-US" dirty="0"/>
              <a:t> </a:t>
            </a:r>
            <a:r>
              <a:rPr lang="en-US" dirty="0" err="1"/>
              <a:t>özellikleri</a:t>
            </a:r>
            <a:r>
              <a:rPr lang="en-US" dirty="0"/>
              <a:t> </a:t>
            </a:r>
            <a:r>
              <a:rPr lang="en-US" dirty="0" err="1"/>
              <a:t>nedeniyle</a:t>
            </a:r>
            <a:r>
              <a:rPr lang="en-US" dirty="0"/>
              <a:t> </a:t>
            </a:r>
            <a:r>
              <a:rPr lang="en-US" dirty="0" err="1"/>
              <a:t>sadece</a:t>
            </a:r>
            <a:r>
              <a:rPr lang="en-US" dirty="0"/>
              <a:t> </a:t>
            </a:r>
            <a:r>
              <a:rPr lang="en-US" dirty="0" err="1"/>
              <a:t>tahsil</a:t>
            </a:r>
            <a:r>
              <a:rPr lang="en-US" dirty="0"/>
              <a:t> </a:t>
            </a:r>
            <a:r>
              <a:rPr lang="en-US" dirty="0" err="1"/>
              <a:t>edilerek</a:t>
            </a:r>
            <a:r>
              <a:rPr lang="en-US" dirty="0"/>
              <a:t> </a:t>
            </a:r>
            <a:r>
              <a:rPr lang="en-US" dirty="0" err="1"/>
              <a:t>tahakkuk</a:t>
            </a:r>
            <a:r>
              <a:rPr lang="en-US" dirty="0"/>
              <a:t> </a:t>
            </a:r>
            <a:r>
              <a:rPr lang="en-US" dirty="0" err="1"/>
              <a:t>ettirilmiş</a:t>
            </a:r>
            <a:r>
              <a:rPr lang="en-US" dirty="0"/>
              <a:t> </a:t>
            </a:r>
            <a:r>
              <a:rPr lang="en-US" dirty="0" err="1"/>
              <a:t>sayılırlar</a:t>
            </a:r>
            <a:r>
              <a:rPr lang="en-US" dirty="0"/>
              <a:t>. </a:t>
            </a:r>
          </a:p>
          <a:p>
            <a:r>
              <a:rPr lang="en-US" dirty="0" err="1" smtClean="0"/>
              <a:t>Vergilendirme</a:t>
            </a:r>
            <a:r>
              <a:rPr lang="en-US" dirty="0" smtClean="0"/>
              <a:t> </a:t>
            </a:r>
            <a:r>
              <a:rPr lang="en-US" dirty="0" err="1" smtClean="0"/>
              <a:t>sürecindeki</a:t>
            </a:r>
            <a:r>
              <a:rPr lang="en-US" dirty="0" smtClean="0"/>
              <a:t> </a:t>
            </a:r>
            <a:r>
              <a:rPr lang="en-US" dirty="0" err="1"/>
              <a:t>a</a:t>
            </a:r>
            <a:r>
              <a:rPr lang="en-US" dirty="0" err="1" smtClean="0"/>
              <a:t>şamalar</a:t>
            </a:r>
            <a:r>
              <a:rPr lang="en-US" dirty="0" smtClean="0"/>
              <a:t> </a:t>
            </a:r>
            <a:r>
              <a:rPr lang="en-US" dirty="0" err="1"/>
              <a:t>ayrı</a:t>
            </a:r>
            <a:r>
              <a:rPr lang="en-US" dirty="0"/>
              <a:t> </a:t>
            </a:r>
            <a:r>
              <a:rPr lang="en-US" dirty="0" err="1"/>
              <a:t>ayrı</a:t>
            </a:r>
            <a:r>
              <a:rPr lang="en-US" dirty="0"/>
              <a:t> </a:t>
            </a:r>
            <a:r>
              <a:rPr lang="en-US" dirty="0" err="1"/>
              <a:t>gerçekleşmez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ancak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vergilerin</a:t>
            </a:r>
            <a:r>
              <a:rPr lang="en-US" dirty="0" smtClean="0"/>
              <a:t> </a:t>
            </a:r>
            <a:r>
              <a:rPr lang="en-US" dirty="0" err="1" smtClean="0"/>
              <a:t>tahsili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 </a:t>
            </a:r>
            <a:r>
              <a:rPr lang="en-US" dirty="0" err="1"/>
              <a:t>tahakkuk</a:t>
            </a:r>
            <a:r>
              <a:rPr lang="en-US" dirty="0"/>
              <a:t> </a:t>
            </a:r>
            <a:r>
              <a:rPr lang="en-US" dirty="0" err="1"/>
              <a:t>etmiş</a:t>
            </a:r>
            <a:r>
              <a:rPr lang="en-US" dirty="0"/>
              <a:t> </a:t>
            </a:r>
            <a:r>
              <a:rPr lang="en-US" dirty="0" err="1" smtClean="0"/>
              <a:t>sayılır</a:t>
            </a:r>
            <a:r>
              <a:rPr lang="en-US" dirty="0" smtClean="0"/>
              <a:t>. </a:t>
            </a:r>
            <a:r>
              <a:rPr lang="en-US" dirty="0"/>
              <a:t>Bu </a:t>
            </a:r>
            <a:r>
              <a:rPr lang="en-US" dirty="0" err="1"/>
              <a:t>vergilere</a:t>
            </a:r>
            <a:r>
              <a:rPr lang="en-US" dirty="0"/>
              <a:t> “</a:t>
            </a:r>
            <a:r>
              <a:rPr lang="en-US" dirty="0" err="1"/>
              <a:t>tahakkuku</a:t>
            </a:r>
            <a:r>
              <a:rPr lang="en-US" dirty="0"/>
              <a:t> </a:t>
            </a:r>
            <a:r>
              <a:rPr lang="en-US" dirty="0" err="1"/>
              <a:t>tahsile</a:t>
            </a:r>
            <a:r>
              <a:rPr lang="en-US" dirty="0"/>
              <a:t> </a:t>
            </a:r>
            <a:r>
              <a:rPr lang="en-US" dirty="0" err="1"/>
              <a:t>bağlı</a:t>
            </a:r>
            <a:r>
              <a:rPr lang="en-US" dirty="0"/>
              <a:t> </a:t>
            </a:r>
            <a:r>
              <a:rPr lang="en-US" dirty="0" err="1"/>
              <a:t>vergiler</a:t>
            </a:r>
            <a:r>
              <a:rPr lang="en-US" dirty="0"/>
              <a:t>” </a:t>
            </a:r>
            <a:r>
              <a:rPr lang="en-US" dirty="0" err="1" smtClean="0"/>
              <a:t>denir</a:t>
            </a:r>
            <a:r>
              <a:rPr lang="en-US" dirty="0" smtClean="0"/>
              <a:t>. (</a:t>
            </a:r>
            <a:r>
              <a:rPr lang="en-US" dirty="0" err="1" smtClean="0"/>
              <a:t>BGK’nda</a:t>
            </a:r>
            <a:r>
              <a:rPr lang="en-US" dirty="0" smtClean="0"/>
              <a:t> </a:t>
            </a:r>
            <a:r>
              <a:rPr lang="en-US" dirty="0" err="1" smtClean="0"/>
              <a:t>eğlence</a:t>
            </a:r>
            <a:r>
              <a:rPr lang="en-US" dirty="0" smtClean="0"/>
              <a:t> </a:t>
            </a:r>
            <a:r>
              <a:rPr lang="en-US" dirty="0" err="1" smtClean="0"/>
              <a:t>vergisi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426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8</TotalTime>
  <Words>541</Words>
  <Application>Microsoft Macintosh PowerPoint</Application>
  <PresentationFormat>On-screen Show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Civic</vt:lpstr>
      <vt:lpstr>VERGİ HUKUKU I Vergilendirme Süreci (DEVAM): Tebliğ ve Tahakkuk</vt:lpstr>
      <vt:lpstr>TEBLİĞ</vt:lpstr>
      <vt:lpstr>TEBLİĞ</vt:lpstr>
      <vt:lpstr>TEBLİĞ USULLERİ</vt:lpstr>
      <vt:lpstr>PowerPoint Presentation</vt:lpstr>
      <vt:lpstr>TAHAKKUK</vt:lpstr>
      <vt:lpstr>TAHAKKUK VE KESİNLEŞME</vt:lpstr>
      <vt:lpstr>PowerPoint Presentation</vt:lpstr>
    </vt:vector>
  </TitlesOfParts>
  <Company>mfa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VERGİ HUKUKU I Vergilendirme Süreci (DEVAM): Tebliğ ve Tahakkuk</dc:title>
  <dc:creator>Dilek Özkök  Çubukçu</dc:creator>
  <cp:lastModifiedBy>Dilek Özkök  Çubukçu</cp:lastModifiedBy>
  <cp:revision>3</cp:revision>
  <dcterms:created xsi:type="dcterms:W3CDTF">2021-01-18T13:59:00Z</dcterms:created>
  <dcterms:modified xsi:type="dcterms:W3CDTF">2021-01-18T14:07:16Z</dcterms:modified>
</cp:coreProperties>
</file>