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92" r:id="rId4"/>
    <p:sldId id="293" r:id="rId5"/>
    <p:sldId id="258" r:id="rId6"/>
    <p:sldId id="259" r:id="rId7"/>
    <p:sldId id="260" r:id="rId8"/>
    <p:sldId id="261" r:id="rId9"/>
    <p:sldId id="288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1" autoAdjust="0"/>
    <p:restoredTop sz="94595" autoAdjust="0"/>
  </p:normalViewPr>
  <p:slideViewPr>
    <p:cSldViewPr>
      <p:cViewPr varScale="1">
        <p:scale>
          <a:sx n="43" d="100"/>
          <a:sy n="43" d="100"/>
        </p:scale>
        <p:origin x="-144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3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53D02CEE-ED4C-438E-AE9E-DCE532B2E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97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9C667A5-42A4-4423-B6CA-211D5315C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16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1027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6" name="Freeform 1028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7" name="Freeform 1029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grpSp>
          <p:nvGrpSpPr>
            <p:cNvPr id="8" name="Group 1030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1031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9" name="Freeform 1032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0" name="Freeform 1033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1" name="Freeform 1034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2" name="Freeform 1035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3" name="Freeform 1036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4" name="Freeform 1037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5" name="Freeform 1038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6" name="Freeform 1039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7" name="Freeform 1040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8" name="Freeform 1041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39" name="Freeform 1042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0" name="Freeform 1043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</p:grpSp>
        <p:sp>
          <p:nvSpPr>
            <p:cNvPr id="9" name="Freeform 1044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0" name="Freeform 1045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1" name="Freeform 1046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2" name="Freeform 1047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3" name="Freeform 1048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4" name="Freeform 1049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5" name="Freeform 1050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6" name="Freeform 1051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7" name="Line 1052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8" name="Line 1053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19" name="Line 1054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grpSp>
          <p:nvGrpSpPr>
            <p:cNvPr id="20" name="Group 1055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1056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4" name="Line 1057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5" name="Line 1058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6" name="Line 1059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27" name="Line 1060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</p:grpSp>
        <p:sp>
          <p:nvSpPr>
            <p:cNvPr id="21" name="Line 1061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22" name="Line 1062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</p:grpSp>
      <p:sp>
        <p:nvSpPr>
          <p:cNvPr id="44071" name="Rectangle 106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72" name="Rectangle 106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106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10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10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1FE51-954B-4BF6-A202-FE06E4DA7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1A699-45A7-40A7-8FE0-2BF62712C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BA72C-ECA8-4B0C-993E-4C4D1E29C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Başlık, 2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91462-F4C2-4A17-8BB4-BD4E4DB39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82ECE-2097-4A5E-92D3-2FB8551A0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273B-282D-497C-B360-57AE96D79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97C41-B56E-4856-924D-9B05EFF34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8F7FB-AC72-43B6-8B4E-BB30ED672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A1208-3A53-40AC-8D31-DD075F0C1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3E850-8C2E-46E9-AE3F-024D98735F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3A5CC-390D-416B-8D92-BAF2820F2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5A3FE-6ED9-42F7-BCDA-B97DFFF08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D5292-946A-4EFA-A212-77AF202B7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F1122-A5F3-4DB1-B8BA-E63B51E70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E109E-D12D-4DA4-AD46-861B012F9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881B7-80BD-4CC4-A791-96A689F6D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522E8-4375-4F49-BD67-F8BD2F4CC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4F0AE-24D0-40B6-9E75-3682F5D67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301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1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grpSp>
          <p:nvGrpSpPr>
            <p:cNvPr id="15371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301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1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1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1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1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2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</p:grpSp>
        <p:sp>
          <p:nvSpPr>
            <p:cNvPr id="4302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2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3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grpSp>
          <p:nvGrpSpPr>
            <p:cNvPr id="15383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304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4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4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4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  <p:sp>
            <p:nvSpPr>
              <p:cNvPr id="4304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tr-TR">
                  <a:cs typeface="+mn-cs"/>
                </a:endParaRPr>
              </a:p>
            </p:txBody>
          </p:sp>
        </p:grpSp>
        <p:sp>
          <p:nvSpPr>
            <p:cNvPr id="4304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  <p:sp>
          <p:nvSpPr>
            <p:cNvPr id="4304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tr-TR">
                <a:cs typeface="+mn-cs"/>
              </a:endParaRPr>
            </a:p>
          </p:txBody>
        </p:sp>
      </p:grpSp>
      <p:sp>
        <p:nvSpPr>
          <p:cNvPr id="4304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4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4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5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F304CA73-222D-4389-AC0C-475BAC5E8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305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33375"/>
            <a:ext cx="8686800" cy="2819400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/>
              <a:t>ICD</a:t>
            </a:r>
            <a:r>
              <a:rPr lang="en-AU" sz="4000" b="1"/>
              <a:t>-10</a:t>
            </a:r>
            <a:br>
              <a:rPr lang="en-AU" sz="4000" b="1"/>
            </a:br>
            <a:r>
              <a:rPr lang="en-AU" sz="4000" b="1"/>
              <a:t>ULUSLARARASI HASTALIK SINIFLAMASI-10</a:t>
            </a:r>
            <a:endParaRPr lang="en-AU" sz="4000"/>
          </a:p>
        </p:txBody>
      </p:sp>
      <p:pic>
        <p:nvPicPr>
          <p:cNvPr id="17411" name="Picture 4" descr="Saglik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7" descr="esaglik_logo4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91400" y="0"/>
            <a:ext cx="1752600" cy="1752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/>
              <a:t>ICD</a:t>
            </a:r>
            <a:r>
              <a:rPr lang="en-AU" b="1"/>
              <a:t>-10’un özellikleri</a:t>
            </a:r>
            <a:endParaRPr lang="en-AU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AU" sz="2800"/>
              <a:t>Dünya çapında tutarlı bir kodlama sağlar</a:t>
            </a:r>
            <a:r>
              <a:rPr lang="tr-TR" sz="2800"/>
              <a:t>,</a:t>
            </a:r>
            <a:endParaRPr lang="en-AU" sz="2800"/>
          </a:p>
          <a:p>
            <a:pPr eaLnBrk="1" hangingPunct="1">
              <a:defRPr/>
            </a:pPr>
            <a:r>
              <a:rPr lang="en-AU" sz="2800"/>
              <a:t>Detaylıdır, her tür hastalı</a:t>
            </a:r>
            <a:r>
              <a:rPr lang="tr-TR" sz="2800"/>
              <a:t>ğın</a:t>
            </a:r>
            <a:r>
              <a:rPr lang="en-AU" sz="2800"/>
              <a:t> kodlanması mümkündür</a:t>
            </a:r>
            <a:r>
              <a:rPr lang="tr-TR" sz="2800"/>
              <a:t>,</a:t>
            </a:r>
          </a:p>
          <a:p>
            <a:pPr eaLnBrk="1" hangingPunct="1">
              <a:defRPr/>
            </a:pPr>
            <a:r>
              <a:rPr lang="tr-TR" sz="2800"/>
              <a:t>Karşılaştırmalı istatistiksel veri sağlar.</a:t>
            </a:r>
            <a:endParaRPr lang="en-AU" sz="2800"/>
          </a:p>
          <a:p>
            <a:pPr eaLnBrk="1" hangingPunct="1">
              <a:defRPr/>
            </a:pPr>
            <a:endParaRPr lang="en-AU" sz="2800"/>
          </a:p>
        </p:txBody>
      </p:sp>
      <p:graphicFrame>
        <p:nvGraphicFramePr>
          <p:cNvPr id="1026" name="Object 7"/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381000" y="1905000"/>
          <a:ext cx="3810000" cy="372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3" imgW="1825920" imgH="1785600" progId="">
                  <p:embed/>
                </p:oleObj>
              </mc:Choice>
              <mc:Fallback>
                <p:oleObj name="Clip" r:id="rId3" imgW="1825920" imgH="17856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905000"/>
                        <a:ext cx="3810000" cy="372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b="1"/>
              <a:t>Karşılaştırmalı İstatistiksel  Veri</a:t>
            </a:r>
            <a:endParaRPr lang="en-AU"/>
          </a:p>
        </p:txBody>
      </p:sp>
      <p:pic>
        <p:nvPicPr>
          <p:cNvPr id="26627" name="Picture 15" descr="europamap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4292600"/>
            <a:ext cx="1892300" cy="1016000"/>
          </a:xfrm>
        </p:spPr>
      </p:pic>
      <p:pic>
        <p:nvPicPr>
          <p:cNvPr id="26628" name="Picture 22" descr="hospital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71775" y="1773238"/>
            <a:ext cx="2055813" cy="1541462"/>
          </a:xfrm>
        </p:spPr>
      </p:pic>
      <p:pic>
        <p:nvPicPr>
          <p:cNvPr id="26629" name="Picture 19" descr="full%20world%20map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724525" y="3860800"/>
            <a:ext cx="3232150" cy="1758950"/>
          </a:xfrm>
        </p:spPr>
      </p:pic>
      <p:sp>
        <p:nvSpPr>
          <p:cNvPr id="26630" name="Text Box 11"/>
          <p:cNvSpPr txBox="1">
            <a:spLocks noChangeArrowheads="1"/>
          </p:cNvSpPr>
          <p:nvPr/>
        </p:nvSpPr>
        <p:spPr bwMode="auto">
          <a:xfrm>
            <a:off x="1763713" y="3357563"/>
            <a:ext cx="39068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800">
                <a:latin typeface="Times New Roman" pitchFamily="18" charset="0"/>
              </a:rPr>
              <a:t>Sağlık Kurum/Kuruluşları</a:t>
            </a:r>
            <a:endParaRPr lang="en-AU" sz="3200">
              <a:latin typeface="Times New Roman" pitchFamily="18" charset="0"/>
            </a:endParaRPr>
          </a:p>
        </p:txBody>
      </p:sp>
      <p:sp>
        <p:nvSpPr>
          <p:cNvPr id="26631" name="Text Box 12"/>
          <p:cNvSpPr txBox="1">
            <a:spLocks noChangeArrowheads="1"/>
          </p:cNvSpPr>
          <p:nvPr/>
        </p:nvSpPr>
        <p:spPr bwMode="auto">
          <a:xfrm>
            <a:off x="395288" y="5734050"/>
            <a:ext cx="2266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800">
                <a:latin typeface="Times New Roman" pitchFamily="18" charset="0"/>
              </a:rPr>
              <a:t>Avrupa Birliği</a:t>
            </a:r>
            <a:endParaRPr lang="en-AU" sz="2400">
              <a:latin typeface="Times New Roman" pitchFamily="18" charset="0"/>
            </a:endParaRPr>
          </a:p>
        </p:txBody>
      </p:sp>
      <p:sp>
        <p:nvSpPr>
          <p:cNvPr id="26632" name="Text Box 13"/>
          <p:cNvSpPr txBox="1">
            <a:spLocks noChangeArrowheads="1"/>
          </p:cNvSpPr>
          <p:nvPr/>
        </p:nvSpPr>
        <p:spPr bwMode="auto">
          <a:xfrm>
            <a:off x="6372225" y="5911850"/>
            <a:ext cx="21796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AU" sz="2800">
                <a:latin typeface="Times New Roman" pitchFamily="18" charset="0"/>
              </a:rPr>
              <a:t>Ülkeler</a:t>
            </a:r>
            <a:endParaRPr lang="tr-TR" sz="2800">
              <a:latin typeface="Times New Roman" pitchFamily="18" charset="0"/>
            </a:endParaRPr>
          </a:p>
          <a:p>
            <a:pPr eaLnBrk="0" hangingPunct="0"/>
            <a:r>
              <a:rPr lang="tr-TR" sz="2800">
                <a:latin typeface="Times New Roman" pitchFamily="18" charset="0"/>
              </a:rPr>
              <a:t>WHO, OECD</a:t>
            </a:r>
            <a:endParaRPr lang="en-AU" sz="2800">
              <a:latin typeface="Times New Roman" pitchFamily="18" charset="0"/>
            </a:endParaRPr>
          </a:p>
        </p:txBody>
      </p:sp>
      <p:sp>
        <p:nvSpPr>
          <p:cNvPr id="26633" name="AutoShape 29"/>
          <p:cNvSpPr>
            <a:spLocks noChangeArrowheads="1"/>
          </p:cNvSpPr>
          <p:nvPr/>
        </p:nvSpPr>
        <p:spPr bwMode="auto">
          <a:xfrm rot="8207395">
            <a:off x="1042988" y="3213100"/>
            <a:ext cx="1368425" cy="287338"/>
          </a:xfrm>
          <a:prstGeom prst="leftRightArrow">
            <a:avLst>
              <a:gd name="adj1" fmla="val 50000"/>
              <a:gd name="adj2" fmla="val 952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6634" name="AutoShape 30"/>
          <p:cNvSpPr>
            <a:spLocks noChangeArrowheads="1"/>
          </p:cNvSpPr>
          <p:nvPr/>
        </p:nvSpPr>
        <p:spPr bwMode="auto">
          <a:xfrm rot="-9187451">
            <a:off x="5435600" y="2924175"/>
            <a:ext cx="1368425" cy="287338"/>
          </a:xfrm>
          <a:prstGeom prst="leftRightArrow">
            <a:avLst>
              <a:gd name="adj1" fmla="val 50000"/>
              <a:gd name="adj2" fmla="val 952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pic>
        <p:nvPicPr>
          <p:cNvPr id="26635" name="Picture 31" descr="image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419475" y="5516563"/>
            <a:ext cx="1409700" cy="9398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/>
              <a:t>ICD</a:t>
            </a:r>
            <a:r>
              <a:rPr lang="en-AU" b="1"/>
              <a:t>-10</a:t>
            </a:r>
            <a:r>
              <a:rPr lang="en-AU"/>
              <a:t>, </a:t>
            </a:r>
            <a:r>
              <a:rPr lang="en-AU" b="1"/>
              <a:t>morbidite</a:t>
            </a:r>
            <a:r>
              <a:rPr lang="en-AU"/>
              <a:t> ve </a:t>
            </a:r>
            <a:r>
              <a:rPr lang="en-AU" b="1"/>
              <a:t>mortalite</a:t>
            </a:r>
            <a:r>
              <a:rPr lang="en-AU"/>
              <a:t> kodlamasında kullanılır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AU" sz="3200" b="1" u="sng"/>
              <a:t>MORBİDİTE</a:t>
            </a:r>
          </a:p>
          <a:p>
            <a:pPr algn="ctr" eaLnBrk="1" hangingPunct="1">
              <a:defRPr/>
            </a:pPr>
            <a:endParaRPr lang="en-AU" b="1" u="sng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AU" sz="3200"/>
              <a:t>	Hastalık oranı, belli bir hastalık gösterenlerin sağlam kimselere oranı</a:t>
            </a:r>
          </a:p>
          <a:p>
            <a:pPr eaLnBrk="1" hangingPunct="1">
              <a:defRPr/>
            </a:pPr>
            <a:endParaRPr lang="en-AU" sz="3200"/>
          </a:p>
          <a:p>
            <a:pPr eaLnBrk="1" hangingPunct="1">
              <a:defRPr/>
            </a:pPr>
            <a:endParaRPr lang="en-AU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AU" sz="3200" b="1" u="sng"/>
              <a:t>MORTALİTE</a:t>
            </a:r>
            <a:endParaRPr lang="en-AU" b="1" u="sng"/>
          </a:p>
          <a:p>
            <a:pPr algn="ctr" eaLnBrk="1" hangingPunct="1">
              <a:defRPr/>
            </a:pPr>
            <a:endParaRPr lang="en-AU" b="1" u="sng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AU" sz="3200"/>
              <a:t>	Ölüm oranı, belli bir nüfus içinde, belli bir zaman sürecinde görülen ölümlerin binde olarak ifade edilen miktarı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610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tr-TR" b="1"/>
              <a:t>ICD</a:t>
            </a:r>
            <a:r>
              <a:rPr lang="en-AU" b="1"/>
              <a:t> kodlarının </a:t>
            </a:r>
            <a:r>
              <a:rPr lang="tr-TR" b="1"/>
              <a:t>iki </a:t>
            </a:r>
            <a:r>
              <a:rPr lang="en-AU" b="1"/>
              <a:t>amacı vardır:</a:t>
            </a:r>
            <a:endParaRPr lang="en-A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40386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AU" b="1"/>
              <a:t>EPİDEMİYOLOJİ:</a:t>
            </a:r>
            <a:r>
              <a:rPr lang="en-AU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AU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	</a:t>
            </a:r>
            <a:r>
              <a:rPr lang="en-AU" sz="2400"/>
              <a:t>Hastalıkların, aşağıdaki</a:t>
            </a:r>
            <a:r>
              <a:rPr lang="tr-TR" sz="2400"/>
              <a:t> </a:t>
            </a:r>
            <a:r>
              <a:rPr lang="en-AU" sz="2400"/>
              <a:t>gibi dış etkenlere göre kodlanmasını sağlar:</a:t>
            </a:r>
            <a:endParaRPr lang="tr-TR" sz="2400"/>
          </a:p>
          <a:p>
            <a:pPr eaLnBrk="1" hangingPunct="1">
              <a:buFont typeface="Wingdings" pitchFamily="2" charset="2"/>
              <a:buNone/>
              <a:defRPr/>
            </a:pPr>
            <a:endParaRPr lang="en-AU" sz="240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1. C</a:t>
            </a:r>
            <a:r>
              <a:rPr lang="en-AU" sz="2400"/>
              <a:t>insiyet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2. İ</a:t>
            </a:r>
            <a:r>
              <a:rPr lang="en-AU" sz="2400"/>
              <a:t>kametgah yeri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3. M</a:t>
            </a:r>
            <a:r>
              <a:rPr lang="en-AU" sz="2400"/>
              <a:t>eslek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4. S</a:t>
            </a:r>
            <a:r>
              <a:rPr lang="en-AU" sz="2400"/>
              <a:t>osyal alışkanlıklar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5. Y</a:t>
            </a:r>
            <a:r>
              <a:rPr lang="en-AU" sz="2400"/>
              <a:t>aş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19200"/>
            <a:ext cx="4495800" cy="510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tr-TR" b="1"/>
              <a:t>SAĞLIK HİZMETLERİ</a:t>
            </a:r>
            <a:r>
              <a:rPr lang="en-AU" b="1"/>
              <a:t> YÖNETİMİ: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	</a:t>
            </a:r>
            <a:r>
              <a:rPr lang="en-AU" sz="2400"/>
              <a:t>Hastalık ve </a:t>
            </a:r>
            <a:r>
              <a:rPr lang="tr-TR" sz="2400"/>
              <a:t>durumların</a:t>
            </a:r>
            <a:r>
              <a:rPr lang="en-AU" sz="2400"/>
              <a:t>  aşağıdaki nedenlere bağlı olarak kodlanmasını sağlar:</a:t>
            </a:r>
            <a:endParaRPr lang="tr-TR" sz="2400"/>
          </a:p>
          <a:p>
            <a:pPr eaLnBrk="1" hangingPunct="1">
              <a:buFont typeface="Wingdings" pitchFamily="2" charset="2"/>
              <a:buNone/>
              <a:defRPr/>
            </a:pPr>
            <a:endParaRPr lang="en-AU" sz="240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1. H</a:t>
            </a:r>
            <a:r>
              <a:rPr lang="en-AU" sz="2400"/>
              <a:t>astalık/</a:t>
            </a:r>
            <a:r>
              <a:rPr lang="tr-TR" sz="2400"/>
              <a:t>durum</a:t>
            </a:r>
            <a:r>
              <a:rPr lang="en-AU" sz="2400"/>
              <a:t> sayısı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2. H</a:t>
            </a:r>
            <a:r>
              <a:rPr lang="en-AU" sz="2400"/>
              <a:t>astanede kalış süresi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3. Verilen</a:t>
            </a:r>
            <a:r>
              <a:rPr lang="en-AU" sz="2400"/>
              <a:t> hizmetler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/>
              <a:t>4. S</a:t>
            </a:r>
            <a:r>
              <a:rPr lang="en-AU" sz="2400"/>
              <a:t>onuç</a:t>
            </a:r>
          </a:p>
          <a:p>
            <a:pPr eaLnBrk="1" hangingPunct="1">
              <a:defRPr/>
            </a:pPr>
            <a:endParaRPr lang="en-AU" sz="24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/>
              <a:t>ICD</a:t>
            </a:r>
            <a:r>
              <a:rPr lang="en-AU" b="1"/>
              <a:t>-10 KODLAMASI</a:t>
            </a:r>
            <a:endParaRPr lang="en-AU"/>
          </a:p>
        </p:txBody>
      </p:sp>
      <p:graphicFrame>
        <p:nvGraphicFramePr>
          <p:cNvPr id="2050" name="Object 1024"/>
          <p:cNvGraphicFramePr>
            <a:graphicFrameLocks noGrp="1" noChangeAspect="1"/>
          </p:cNvGraphicFramePr>
          <p:nvPr>
            <p:ph sz="half" idx="1"/>
          </p:nvPr>
        </p:nvGraphicFramePr>
        <p:xfrm>
          <a:off x="3132138" y="1268413"/>
          <a:ext cx="3352800" cy="243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lip" r:id="rId3" imgW="1731960" imgH="1350360" progId="">
                  <p:embed/>
                </p:oleObj>
              </mc:Choice>
              <mc:Fallback>
                <p:oleObj name="Clip" r:id="rId3" imgW="1731960" imgH="1350360" progId="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268413"/>
                        <a:ext cx="3352800" cy="243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3733800"/>
            <a:ext cx="83058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AU" sz="2800"/>
              <a:t>UHS-10, 3 cilt halindedir: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2800" b="1"/>
              <a:t>I.CİLT:</a:t>
            </a:r>
            <a:r>
              <a:rPr lang="en-AU" sz="2800"/>
              <a:t> Hastalık ve </a:t>
            </a:r>
            <a:r>
              <a:rPr lang="tr-TR" sz="2800"/>
              <a:t>durumların</a:t>
            </a:r>
            <a:r>
              <a:rPr lang="en-AU" sz="2800"/>
              <a:t>, kod sırasına göre listelendiği “tabulasyon listesi”dir.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2800" b="1"/>
              <a:t>II.CİLT:</a:t>
            </a:r>
            <a:r>
              <a:rPr lang="en-AU" sz="2800"/>
              <a:t> Diğer 2 cildin kullanımı ve kodlama konusunda bilgi içerir.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2800" b="1"/>
              <a:t>II</a:t>
            </a:r>
            <a:r>
              <a:rPr lang="tr-TR" sz="2800" b="1"/>
              <a:t>I</a:t>
            </a:r>
            <a:r>
              <a:rPr lang="en-AU" sz="2800" b="1"/>
              <a:t>.CİLT:</a:t>
            </a:r>
            <a:r>
              <a:rPr lang="en-AU" sz="2800"/>
              <a:t> Alfabetik indekstir.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sz="3600" b="1"/>
              <a:t>I. CİLT: TABULASYON LİSTESİ</a:t>
            </a:r>
          </a:p>
        </p:txBody>
      </p:sp>
      <p:graphicFrame>
        <p:nvGraphicFramePr>
          <p:cNvPr id="3074" name="Object 1024"/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457200" y="2528888"/>
          <a:ext cx="4033838" cy="267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lip" r:id="rId3" imgW="4582440" imgH="2919960" progId="">
                  <p:embed/>
                </p:oleObj>
              </mc:Choice>
              <mc:Fallback>
                <p:oleObj name="Clip" r:id="rId3" imgW="4582440" imgH="2919960" progId="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28888"/>
                        <a:ext cx="4033838" cy="2671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45307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AU" sz="2800" b="1" u="sng"/>
              <a:t>BÖLÜMLERİ: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AU" sz="2800"/>
              <a:t>A) Üç karakterli kategori listesi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AU" sz="2800"/>
              <a:t>B) Tabulasyon listesi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AU" sz="2800"/>
              <a:t>C) Neoplazma morfolojisi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AU" sz="2800"/>
              <a:t>D) Özel tabulasyon listesi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AU" sz="3600" b="1"/>
              <a:t>II. CİLT: KULLANIM KLAVUZU</a:t>
            </a:r>
          </a:p>
        </p:txBody>
      </p:sp>
      <p:graphicFrame>
        <p:nvGraphicFramePr>
          <p:cNvPr id="4098" name="Object 1024"/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304800" y="2708275"/>
          <a:ext cx="3505200" cy="223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Clip" r:id="rId3" imgW="4582440" imgH="2919960" progId="">
                  <p:embed/>
                </p:oleObj>
              </mc:Choice>
              <mc:Fallback>
                <p:oleObj name="Clip" r:id="rId3" imgW="4582440" imgH="2919960" progId="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708275"/>
                        <a:ext cx="3505200" cy="2233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733800" y="1219200"/>
            <a:ext cx="54102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AU" sz="2800" b="1" u="sng"/>
              <a:t>BÖLÜMLERİ:</a:t>
            </a:r>
            <a:endParaRPr lang="en-AU" sz="2800"/>
          </a:p>
          <a:p>
            <a:pPr eaLnBrk="1" hangingPunct="1">
              <a:lnSpc>
                <a:spcPct val="90000"/>
              </a:lnSpc>
              <a:defRPr/>
            </a:pPr>
            <a:r>
              <a:rPr lang="en-AU" sz="2800"/>
              <a:t>Giriş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2800"/>
              <a:t>“Hastalıkların ve Sağlıkla İlgili Sorunların Uluslararası İstatistiksel Sınıflaması”nın tanımlanması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ICD</a:t>
            </a:r>
            <a:r>
              <a:rPr lang="en-AU" sz="2800"/>
              <a:t>-10’un kullanımı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2800"/>
              <a:t>Mortalite ve Morbidite kodlaması için kurallar ve talimatlar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2800"/>
              <a:t>İstatistiksel sunum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ICD</a:t>
            </a:r>
            <a:r>
              <a:rPr lang="en-AU" sz="2800"/>
              <a:t>-10’un gelişim tarihçesi</a:t>
            </a:r>
          </a:p>
          <a:p>
            <a:pPr eaLnBrk="1" hangingPunct="1">
              <a:lnSpc>
                <a:spcPct val="90000"/>
              </a:lnSpc>
              <a:defRPr/>
            </a:pPr>
            <a:endParaRPr lang="en-AU" sz="2800"/>
          </a:p>
          <a:p>
            <a:pPr eaLnBrk="1" hangingPunct="1">
              <a:lnSpc>
                <a:spcPct val="90000"/>
              </a:lnSpc>
              <a:defRPr/>
            </a:pPr>
            <a:endParaRPr lang="en-AU" sz="28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sz="3600" b="1"/>
              <a:t>CİLT III: İNDEKS</a:t>
            </a:r>
          </a:p>
        </p:txBody>
      </p:sp>
      <p:graphicFrame>
        <p:nvGraphicFramePr>
          <p:cNvPr id="5122" name="Object 1024"/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457200" y="2528888"/>
          <a:ext cx="4033838" cy="267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Clip" r:id="rId3" imgW="4582440" imgH="2919960" progId="">
                  <p:embed/>
                </p:oleObj>
              </mc:Choice>
              <mc:Fallback>
                <p:oleObj name="Clip" r:id="rId3" imgW="4582440" imgH="2919960" progId="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28888"/>
                        <a:ext cx="4033838" cy="2671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76400"/>
            <a:ext cx="38100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AU" sz="2400" b="1" u="sng"/>
              <a:t>BÖLÜMLERİ:</a:t>
            </a:r>
          </a:p>
          <a:p>
            <a:pPr eaLnBrk="1" hangingPunct="1">
              <a:defRPr/>
            </a:pPr>
            <a:r>
              <a:rPr lang="en-AU" sz="2400"/>
              <a:t>Hastalık ve yaralanmaların alfabetik indeksi</a:t>
            </a:r>
          </a:p>
          <a:p>
            <a:pPr eaLnBrk="1" hangingPunct="1">
              <a:defRPr/>
            </a:pPr>
            <a:r>
              <a:rPr lang="en-AU" sz="2400"/>
              <a:t>Yaralanmanın dış nedenleri</a:t>
            </a:r>
          </a:p>
          <a:p>
            <a:pPr eaLnBrk="1" hangingPunct="1">
              <a:defRPr/>
            </a:pPr>
            <a:r>
              <a:rPr lang="en-AU" sz="2400"/>
              <a:t>İlaç ve kimyasal madde tablosu</a:t>
            </a:r>
          </a:p>
          <a:p>
            <a:pPr eaLnBrk="1" hangingPunct="1">
              <a:defRPr/>
            </a:pPr>
            <a:r>
              <a:rPr lang="en-AU" sz="2400"/>
              <a:t>I. Ciltteki düzeltmelerin listesi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/>
              <a:t>ICD-10</a:t>
            </a:r>
            <a:endParaRPr lang="tr-T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/>
              <a:t>	</a:t>
            </a:r>
            <a:r>
              <a:rPr lang="tr-TR" sz="2400"/>
              <a:t>“</a:t>
            </a:r>
            <a:r>
              <a:rPr lang="tr-TR" sz="2400" b="1" u="sng">
                <a:solidFill>
                  <a:schemeClr val="folHlink"/>
                </a:solidFill>
              </a:rPr>
              <a:t>Uluslararası Hastalık Sınıflaması</a:t>
            </a:r>
            <a:r>
              <a:rPr lang="tr-TR" sz="2400"/>
              <a:t>” uluslararası düzeyde “</a:t>
            </a:r>
            <a:r>
              <a:rPr lang="tr-TR" sz="2400" b="1" u="sng">
                <a:solidFill>
                  <a:schemeClr val="folHlink"/>
                </a:solidFill>
              </a:rPr>
              <a:t>International Classification of Diseases</a:t>
            </a:r>
            <a:r>
              <a:rPr lang="tr-TR" sz="2400" b="1" u="sng"/>
              <a:t>”</a:t>
            </a:r>
            <a:r>
              <a:rPr lang="tr-TR" sz="2400" b="1"/>
              <a:t> </a:t>
            </a:r>
            <a:r>
              <a:rPr lang="tr-TR" sz="2400"/>
              <a:t>ya da </a:t>
            </a:r>
            <a:r>
              <a:rPr lang="tr-TR" sz="2400" b="1">
                <a:solidFill>
                  <a:schemeClr val="folHlink"/>
                </a:solidFill>
              </a:rPr>
              <a:t>ICD</a:t>
            </a:r>
            <a:r>
              <a:rPr lang="tr-TR" sz="2400" b="1"/>
              <a:t> </a:t>
            </a:r>
            <a:r>
              <a:rPr lang="tr-TR" sz="2400"/>
              <a:t>teriminin Türkçe karşılığı olup; “</a:t>
            </a:r>
            <a:r>
              <a:rPr lang="tr-TR" sz="2400" b="1">
                <a:solidFill>
                  <a:schemeClr val="folHlink"/>
                </a:solidFill>
              </a:rPr>
              <a:t>Hastalıkların ve Sağlıkla İlgili Sorunların Uluslararası İstatistiksel Sınıflaması</a:t>
            </a:r>
            <a:r>
              <a:rPr lang="tr-TR" sz="2400"/>
              <a:t>” dır.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b="1"/>
              <a:t>TARİHÇE</a:t>
            </a:r>
            <a:endParaRPr lang="en-US" sz="3600" b="1"/>
          </a:p>
        </p:txBody>
      </p:sp>
      <p:sp>
        <p:nvSpPr>
          <p:cNvPr id="563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İlk defa 1893 yılında Bertillon Sınıflaması ya da Ölüm Nedenlerinin Uluslararası Listesi biçiminde oluşturulmuştur.</a:t>
            </a:r>
          </a:p>
          <a:p>
            <a:pPr eaLnBrk="1" hangingPunct="1">
              <a:defRPr/>
            </a:pPr>
            <a:r>
              <a:rPr lang="tr-TR" sz="2800"/>
              <a:t>ICD-10 ilk defa 1994 yılında ulusal ölüm verilerini kodlamak için kullanılmıştır.</a:t>
            </a:r>
          </a:p>
          <a:p>
            <a:pPr eaLnBrk="1" hangingPunct="1">
              <a:defRPr/>
            </a:pPr>
            <a:r>
              <a:rPr lang="tr-TR" sz="2800"/>
              <a:t>1998 yılında yayınlanan “</a:t>
            </a:r>
            <a:r>
              <a:rPr lang="en-US" sz="2800"/>
              <a:t>World Health Statistics Annual</a:t>
            </a:r>
            <a:r>
              <a:rPr lang="tr-TR" sz="2800"/>
              <a:t>” ilk defa ICD-10 verilerini içermiştir.</a:t>
            </a:r>
            <a:endParaRPr lang="en-US" sz="28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/>
              <a:t>World Health Statistics Annual</a:t>
            </a:r>
            <a:r>
              <a:rPr lang="tr-TR" sz="3600" b="1"/>
              <a:t>, 1998</a:t>
            </a:r>
            <a:endParaRPr lang="en-US" sz="3600" b="1"/>
          </a:p>
        </p:txBody>
      </p:sp>
      <p:sp>
        <p:nvSpPr>
          <p:cNvPr id="573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/>
              <a:t>Hırvatistan</a:t>
            </a:r>
            <a:r>
              <a:rPr lang="en-US"/>
              <a:t> 1995</a:t>
            </a:r>
            <a:endParaRPr lang="tr-TR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/>
              <a:t>Çek Cumhuriyeti</a:t>
            </a:r>
            <a:r>
              <a:rPr lang="en-US"/>
              <a:t> 1994, 1995, 1996</a:t>
            </a:r>
            <a:endParaRPr lang="tr-TR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/>
              <a:t>D</a:t>
            </a:r>
            <a:r>
              <a:rPr lang="tr-TR"/>
              <a:t>animarka</a:t>
            </a:r>
            <a:r>
              <a:rPr lang="en-US"/>
              <a:t> 1994, 1995</a:t>
            </a:r>
            <a:endParaRPr lang="tr-TR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/>
              <a:t>Malta 1995</a:t>
            </a:r>
            <a:endParaRPr lang="tr-TR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/>
              <a:t>K</a:t>
            </a:r>
            <a:r>
              <a:rPr lang="en-US"/>
              <a:t>atar 1995</a:t>
            </a:r>
            <a:endParaRPr lang="tr-TR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/>
              <a:t>Kore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/>
              <a:t>Slovak</a:t>
            </a:r>
            <a:r>
              <a:rPr lang="tr-TR"/>
              <a:t>ya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/>
              <a:t>T</a:t>
            </a:r>
            <a:r>
              <a:rPr lang="tr-TR"/>
              <a:t>ayland</a:t>
            </a: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/>
              <a:t>ICD</a:t>
            </a:r>
            <a:r>
              <a:rPr lang="en-AU" b="1"/>
              <a:t>-10 nedir?</a:t>
            </a:r>
            <a:endParaRPr lang="en-A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/>
              <a:t>“Diagnostik bir kodlama” ve “istatistiksel bir sınıflama”dır.</a:t>
            </a:r>
          </a:p>
          <a:p>
            <a:pPr eaLnBrk="1" hangingPunct="1">
              <a:defRPr/>
            </a:pPr>
            <a:r>
              <a:rPr lang="en-AU"/>
              <a:t>Her hastalık için o hastalığa özgü bir kod kullanılmaktadır.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AU"/>
          </a:p>
          <a:p>
            <a:pPr eaLnBrk="1" hangingPunct="1">
              <a:buFont typeface="Wingdings" pitchFamily="2" charset="2"/>
              <a:buNone/>
              <a:defRPr/>
            </a:pPr>
            <a:endParaRPr lang="en-AU" sz="2800"/>
          </a:p>
        </p:txBody>
      </p:sp>
      <p:pic>
        <p:nvPicPr>
          <p:cNvPr id="21508" name="Picture 7" descr="j029912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2060575"/>
            <a:ext cx="2152650" cy="3532188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sz="3600" b="1"/>
              <a:t>Diagnostik kodlama niçin gerekli?</a:t>
            </a:r>
            <a:endParaRPr lang="en-AU" sz="3600"/>
          </a:p>
        </p:txBody>
      </p:sp>
      <p:sp>
        <p:nvSpPr>
          <p:cNvPr id="22531" name="Text Box 7"/>
          <p:cNvSpPr txBox="1">
            <a:spLocks noChangeArrowheads="1"/>
          </p:cNvSpPr>
          <p:nvPr/>
        </p:nvSpPr>
        <p:spPr bwMode="auto">
          <a:xfrm>
            <a:off x="4038600" y="2286000"/>
            <a:ext cx="3673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AU" sz="3600">
                <a:latin typeface="Times New Roman" pitchFamily="18" charset="0"/>
              </a:rPr>
              <a:t> Kayıt tutmak</a:t>
            </a:r>
          </a:p>
        </p:txBody>
      </p:sp>
      <p:sp>
        <p:nvSpPr>
          <p:cNvPr id="22532" name="Text Box 9"/>
          <p:cNvSpPr txBox="1">
            <a:spLocks noChangeArrowheads="1"/>
          </p:cNvSpPr>
          <p:nvPr/>
        </p:nvSpPr>
        <p:spPr bwMode="auto">
          <a:xfrm>
            <a:off x="3962400" y="3352800"/>
            <a:ext cx="42052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AU" sz="3600">
                <a:latin typeface="Times New Roman" pitchFamily="18" charset="0"/>
              </a:rPr>
              <a:t> İstatistik oluşturmak</a:t>
            </a:r>
            <a:endParaRPr lang="tr-TR" sz="3600">
              <a:latin typeface="Times New Roman" pitchFamily="18" charset="0"/>
            </a:endParaRPr>
          </a:p>
          <a:p>
            <a:pPr eaLnBrk="0" hangingPunct="0"/>
            <a:endParaRPr lang="en-AU" sz="3600">
              <a:latin typeface="Times New Roman" pitchFamily="18" charset="0"/>
            </a:endParaRPr>
          </a:p>
        </p:txBody>
      </p:sp>
      <p:pic>
        <p:nvPicPr>
          <p:cNvPr id="22533" name="Picture 11" descr="j02407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33450" y="1989138"/>
            <a:ext cx="2217738" cy="3482975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sz="3600" b="1"/>
              <a:t>KAYIT TUTMAK</a:t>
            </a:r>
            <a:endParaRPr lang="en-AU" sz="360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/>
              <a:t>Doğru ve detaylı bir kodlama</a:t>
            </a:r>
            <a:r>
              <a:rPr lang="tr-TR"/>
              <a:t>; </a:t>
            </a:r>
            <a:r>
              <a:rPr lang="en-AU"/>
              <a:t>hasta ve hastane kayıtlarını tutmayı</a:t>
            </a:r>
            <a:r>
              <a:rPr lang="tr-TR"/>
              <a:t>, arşiv oluşturmayı</a:t>
            </a:r>
            <a:r>
              <a:rPr lang="en-AU"/>
              <a:t> kolaylaştırır</a:t>
            </a:r>
            <a:r>
              <a:rPr lang="tr-TR"/>
              <a:t>, bunlara erişime olanak sağlar</a:t>
            </a:r>
            <a:r>
              <a:rPr lang="en-AU"/>
              <a:t>.</a:t>
            </a:r>
          </a:p>
          <a:p>
            <a:pPr eaLnBrk="1" hangingPunct="1">
              <a:defRPr/>
            </a:pPr>
            <a:r>
              <a:rPr lang="en-AU"/>
              <a:t>Uygun kodlama, </a:t>
            </a:r>
            <a:r>
              <a:rPr lang="tr-TR"/>
              <a:t>diğer </a:t>
            </a:r>
            <a:r>
              <a:rPr lang="en-AU"/>
              <a:t>benzer tüm vakaların tanımlanmasını sağlar</a:t>
            </a:r>
            <a:r>
              <a:rPr lang="tr-TR"/>
              <a:t>.</a:t>
            </a:r>
          </a:p>
          <a:p>
            <a:pPr eaLnBrk="1" hangingPunct="1">
              <a:defRPr/>
            </a:pPr>
            <a:r>
              <a:rPr lang="tr-TR"/>
              <a:t>Kaynak yönetiminde kullanılır. </a:t>
            </a:r>
            <a:endParaRPr lang="en-A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b="1"/>
              <a:t>SAĞLIK </a:t>
            </a:r>
            <a:r>
              <a:rPr lang="en-AU" sz="3600" b="1"/>
              <a:t>İSTATİSTİK</a:t>
            </a:r>
            <a:r>
              <a:rPr lang="tr-TR" sz="3600" b="1"/>
              <a:t>LERİ</a:t>
            </a:r>
            <a:r>
              <a:rPr lang="en-AU" b="1"/>
              <a:t> </a:t>
            </a:r>
            <a:endParaRPr lang="en-A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İstatistik oluşturma, sağlıkla ilgili doğru ve güvenilir veri elde etmede ve bu veriler doğrultusunda uygun sağlık politikalarının yürütülmesinde hayati bir rol oynamaktadır.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b="1"/>
              <a:t>SAĞLIK </a:t>
            </a:r>
            <a:r>
              <a:rPr lang="en-AU" sz="3600" b="1"/>
              <a:t>İSTATİSTİK</a:t>
            </a:r>
            <a:r>
              <a:rPr lang="tr-TR" sz="3600" b="1"/>
              <a:t>LERİ</a:t>
            </a:r>
            <a:endParaRPr lang="en-US" sz="3600" b="1"/>
          </a:p>
        </p:txBody>
      </p:sp>
      <p:sp>
        <p:nvSpPr>
          <p:cNvPr id="4608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/>
              <a:t>Sağlık</a:t>
            </a:r>
            <a:r>
              <a:rPr lang="en-AU"/>
              <a:t> istatistikler</a:t>
            </a:r>
            <a:r>
              <a:rPr lang="tr-TR"/>
              <a:t>i</a:t>
            </a:r>
            <a:r>
              <a:rPr lang="en-AU"/>
              <a:t>, aşağıdaki kurumlar tarafından kullanılır: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/>
              <a:t>Sağlık Bakanlığı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AU"/>
              <a:t>İstatistik kuruluşları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AU"/>
              <a:t>Hastaneler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AU"/>
              <a:t>Sosyal sigorta kuruluşları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AU"/>
              <a:t>Hastalık araştırmaları</a:t>
            </a:r>
            <a:endParaRPr lang="tr-TR"/>
          </a:p>
          <a:p>
            <a:pPr lvl="1" eaLnBrk="1" hangingPunct="1">
              <a:lnSpc>
                <a:spcPct val="90000"/>
              </a:lnSpc>
              <a:defRPr/>
            </a:pPr>
            <a:r>
              <a:rPr lang="tr-TR"/>
              <a:t>Üniversiteler</a:t>
            </a:r>
            <a:endParaRPr lang="en-AU"/>
          </a:p>
          <a:p>
            <a:pPr lvl="1" eaLnBrk="1" hangingPunct="1">
              <a:lnSpc>
                <a:spcPct val="90000"/>
              </a:lnSpc>
              <a:defRPr/>
            </a:pPr>
            <a:r>
              <a:rPr lang="en-AU"/>
              <a:t>Diğer kurumlar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1527</TotalTime>
  <Words>387</Words>
  <Application>Microsoft Office PowerPoint</Application>
  <PresentationFormat>Ekran Gösterisi (4:3)</PresentationFormat>
  <Paragraphs>95</Paragraphs>
  <Slides>17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Times New Roman</vt:lpstr>
      <vt:lpstr>Verdana</vt:lpstr>
      <vt:lpstr>Wingdings</vt:lpstr>
      <vt:lpstr>Globe</vt:lpstr>
      <vt:lpstr>Clip</vt:lpstr>
      <vt:lpstr>ICD-10 ULUSLARARASI HASTALIK SINIFLAMASI-10</vt:lpstr>
      <vt:lpstr>ICD-10</vt:lpstr>
      <vt:lpstr>TARİHÇE</vt:lpstr>
      <vt:lpstr>World Health Statistics Annual, 1998</vt:lpstr>
      <vt:lpstr>ICD-10 nedir?</vt:lpstr>
      <vt:lpstr>Diagnostik kodlama niçin gerekli?</vt:lpstr>
      <vt:lpstr>KAYIT TUTMAK</vt:lpstr>
      <vt:lpstr>SAĞLIK İSTATİSTİKLERİ </vt:lpstr>
      <vt:lpstr>SAĞLIK İSTATİSTİKLERİ</vt:lpstr>
      <vt:lpstr>ICD-10’un özellikleri</vt:lpstr>
      <vt:lpstr>Karşılaştırmalı İstatistiksel  Veri</vt:lpstr>
      <vt:lpstr>ICD-10, morbidite ve mortalite kodlamasında kullanılır</vt:lpstr>
      <vt:lpstr>ICD kodlarının iki amacı vardır:</vt:lpstr>
      <vt:lpstr>ICD-10 KODLAMASI</vt:lpstr>
      <vt:lpstr>I. CİLT: TABULASYON LİSTESİ</vt:lpstr>
      <vt:lpstr>II. CİLT: KULLANIM KLAVUZU</vt:lpstr>
      <vt:lpstr>CİLT III: İNDEKS</vt:lpstr>
    </vt:vector>
  </TitlesOfParts>
  <Company>PCU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UHS ULUSLARARASI HASTALIK SINIFLAMASI</dc:title>
  <dc:creator>trhealth</dc:creator>
  <cp:lastModifiedBy>Zeynep Köksal</cp:lastModifiedBy>
  <cp:revision>76</cp:revision>
  <dcterms:created xsi:type="dcterms:W3CDTF">2001-10-12T06:38:45Z</dcterms:created>
  <dcterms:modified xsi:type="dcterms:W3CDTF">2018-03-04T15:01:36Z</dcterms:modified>
</cp:coreProperties>
</file>