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7" r:id="rId4"/>
    <p:sldId id="268" r:id="rId5"/>
    <p:sldId id="269" r:id="rId6"/>
    <p:sldId id="257" r:id="rId7"/>
    <p:sldId id="260" r:id="rId8"/>
    <p:sldId id="263" r:id="rId9"/>
    <p:sldId id="262" r:id="rId10"/>
    <p:sldId id="264" r:id="rId11"/>
    <p:sldId id="265" r:id="rId12"/>
    <p:sldId id="271" r:id="rId13"/>
    <p:sldId id="272" r:id="rId14"/>
    <p:sldId id="273" r:id="rId15"/>
    <p:sldId id="274" r:id="rId16"/>
    <p:sldId id="275" r:id="rId17"/>
    <p:sldId id="276" r:id="rId18"/>
    <p:sldId id="277" r:id="rId19"/>
    <p:sldId id="266" r:id="rId20"/>
    <p:sldId id="27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572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57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44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594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1473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58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017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5981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92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798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322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6E8BA04-F3FE-46B1-A337-1FCD6C3A4EE0}" type="datetimeFigureOut">
              <a:rPr lang="en-US" smtClean="0"/>
              <a:t>5/2/2020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66D6578-C699-4ABF-AB6F-91324660B14D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0635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o-RO" sz="2400" b="1" dirty="0" smtClean="0"/>
              <a:t>Curs limba română </a:t>
            </a:r>
            <a:r>
              <a:rPr lang="en-US" sz="2400" b="1" dirty="0" smtClean="0"/>
              <a:t>/ </a:t>
            </a:r>
            <a:r>
              <a:rPr lang="ro-RO" sz="2400" b="1" dirty="0" err="1" smtClean="0"/>
              <a:t>Romen</a:t>
            </a:r>
            <a:r>
              <a:rPr lang="ro-RO" sz="2400" b="1" dirty="0" smtClean="0"/>
              <a:t> </a:t>
            </a:r>
            <a:r>
              <a:rPr lang="ro-RO" sz="2400" b="1" dirty="0" err="1" smtClean="0"/>
              <a:t>Diline</a:t>
            </a:r>
            <a:r>
              <a:rPr lang="ro-RO" sz="2400" b="1" dirty="0" smtClean="0"/>
              <a:t> </a:t>
            </a:r>
            <a:r>
              <a:rPr lang="ro-RO" sz="2400" b="1" dirty="0" err="1" smtClean="0"/>
              <a:t>Giriș</a:t>
            </a:r>
            <a:r>
              <a:rPr lang="ro-RO" sz="2400" b="1" dirty="0" smtClean="0"/>
              <a:t> II (A)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smtClean="0"/>
              <a:t>INDICATIV PREZENT / </a:t>
            </a:r>
            <a:r>
              <a:rPr lang="ro-RO" sz="2400" b="1" dirty="0" smtClean="0"/>
              <a:t>ȘIMDIKI ZAMAN</a:t>
            </a:r>
            <a:br>
              <a:rPr lang="ro-RO" sz="2400" b="1" dirty="0" smtClean="0"/>
            </a:br>
            <a:endParaRPr lang="en-US" sz="2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o-RO" sz="1400" b="1" cap="none" spc="-50" dirty="0">
                <a:solidFill>
                  <a:srgbClr val="000000">
                    <a:lumMod val="85000"/>
                    <a:lumOff val="15000"/>
                  </a:srgbClr>
                </a:solidFill>
              </a:rPr>
              <a:t> (sistematizare + aprofundare)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94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2900" dirty="0" smtClean="0"/>
              <a:t>2. </a:t>
            </a:r>
            <a:r>
              <a:rPr lang="en-US" sz="2900" dirty="0" err="1" smtClean="0"/>
              <a:t>Alcătuiți</a:t>
            </a:r>
            <a:r>
              <a:rPr lang="en-US" sz="2900" dirty="0" smtClean="0"/>
              <a:t> </a:t>
            </a:r>
            <a:r>
              <a:rPr lang="en-US" sz="2900" dirty="0" err="1" smtClean="0"/>
              <a:t>întrebări</a:t>
            </a:r>
            <a:r>
              <a:rPr lang="en-US" sz="2900" dirty="0" smtClean="0"/>
              <a:t> </a:t>
            </a:r>
            <a:r>
              <a:rPr lang="en-US" sz="2900" dirty="0" err="1" smtClean="0"/>
              <a:t>și</a:t>
            </a:r>
            <a:r>
              <a:rPr lang="en-US" sz="2900" dirty="0" smtClean="0"/>
              <a:t> </a:t>
            </a:r>
            <a:r>
              <a:rPr lang="en-US" sz="2900" dirty="0" err="1" smtClean="0"/>
              <a:t>răspunsuri</a:t>
            </a:r>
            <a:r>
              <a:rPr lang="en-US" sz="2900" dirty="0" smtClean="0"/>
              <a:t>, </a:t>
            </a:r>
            <a:r>
              <a:rPr lang="en-US" sz="2900" dirty="0" err="1" smtClean="0"/>
              <a:t>după</a:t>
            </a:r>
            <a:r>
              <a:rPr lang="en-US" sz="2900" dirty="0" smtClean="0"/>
              <a:t> </a:t>
            </a:r>
            <a:r>
              <a:rPr lang="en-US" sz="2900" dirty="0" err="1" smtClean="0"/>
              <a:t>modelul</a:t>
            </a:r>
            <a:r>
              <a:rPr lang="en-US" sz="2900" dirty="0" smtClean="0"/>
              <a:t> </a:t>
            </a:r>
            <a:r>
              <a:rPr lang="en-US" sz="2900" dirty="0" err="1" smtClean="0"/>
              <a:t>dat</a:t>
            </a:r>
            <a:r>
              <a:rPr lang="en-US" sz="2900" dirty="0" smtClean="0"/>
              <a:t>:</a:t>
            </a:r>
          </a:p>
          <a:p>
            <a:r>
              <a:rPr lang="en-US" sz="2900" dirty="0" smtClean="0"/>
              <a:t>Model: - Maria (a </a:t>
            </a:r>
            <a:r>
              <a:rPr lang="en-US" sz="2900" dirty="0" err="1" smtClean="0"/>
              <a:t>putea</a:t>
            </a:r>
            <a:r>
              <a:rPr lang="en-US" sz="2900" dirty="0" smtClean="0"/>
              <a:t>) traduce </a:t>
            </a:r>
            <a:r>
              <a:rPr lang="en-US" sz="2900" dirty="0" err="1" smtClean="0"/>
              <a:t>acest</a:t>
            </a:r>
            <a:r>
              <a:rPr lang="en-US" sz="2900" dirty="0" smtClean="0"/>
              <a:t> text? (</a:t>
            </a:r>
            <a:r>
              <a:rPr lang="en-US" sz="2900" dirty="0" err="1" smtClean="0"/>
              <a:t>colegii</a:t>
            </a:r>
            <a:r>
              <a:rPr lang="en-US" sz="2900" dirty="0" smtClean="0"/>
              <a:t> de </a:t>
            </a:r>
            <a:r>
              <a:rPr lang="en-US" sz="2900" dirty="0" err="1" smtClean="0"/>
              <a:t>clasă</a:t>
            </a:r>
            <a:r>
              <a:rPr lang="en-US" sz="2900" dirty="0" smtClean="0"/>
              <a:t>)</a:t>
            </a:r>
          </a:p>
          <a:p>
            <a:r>
              <a:rPr lang="en-US" sz="2900" dirty="0"/>
              <a:t> </a:t>
            </a:r>
            <a:r>
              <a:rPr lang="en-US" sz="2900" dirty="0" smtClean="0"/>
              <a:t>             </a:t>
            </a:r>
            <a:r>
              <a:rPr lang="ro-RO" sz="2900" dirty="0" smtClean="0"/>
              <a:t>	</a:t>
            </a:r>
            <a:r>
              <a:rPr lang="en-US" sz="2700" dirty="0" smtClean="0"/>
              <a:t>- Maria </a:t>
            </a:r>
            <a:r>
              <a:rPr lang="en-US" sz="2700" dirty="0" err="1" smtClean="0"/>
              <a:t>poate</a:t>
            </a:r>
            <a:r>
              <a:rPr lang="en-US" sz="2700" dirty="0" smtClean="0"/>
              <a:t> traduce </a:t>
            </a:r>
            <a:r>
              <a:rPr lang="en-US" sz="2700" dirty="0" err="1" smtClean="0"/>
              <a:t>acest</a:t>
            </a:r>
            <a:r>
              <a:rPr lang="en-US" sz="2700" dirty="0" smtClean="0"/>
              <a:t> text?</a:t>
            </a:r>
          </a:p>
          <a:p>
            <a:r>
              <a:rPr lang="en-US" sz="2900" dirty="0" smtClean="0"/>
              <a:t>              </a:t>
            </a:r>
            <a:r>
              <a:rPr lang="ro-RO" sz="2900" dirty="0" smtClean="0"/>
              <a:t>	</a:t>
            </a:r>
            <a:r>
              <a:rPr lang="en-US" sz="2900" dirty="0" smtClean="0"/>
              <a:t>- Nu, Maria nu </a:t>
            </a:r>
            <a:r>
              <a:rPr lang="en-US" sz="2900" dirty="0" err="1" smtClean="0"/>
              <a:t>poate</a:t>
            </a:r>
            <a:r>
              <a:rPr lang="en-US" sz="2900" dirty="0" smtClean="0"/>
              <a:t> traduce </a:t>
            </a:r>
            <a:r>
              <a:rPr lang="en-US" sz="2900" dirty="0" err="1" smtClean="0"/>
              <a:t>acest</a:t>
            </a:r>
            <a:r>
              <a:rPr lang="en-US" sz="2900" dirty="0" smtClean="0"/>
              <a:t> text, </a:t>
            </a:r>
            <a:r>
              <a:rPr lang="en-US" sz="2900" dirty="0" err="1" smtClean="0"/>
              <a:t>dar</a:t>
            </a:r>
            <a:r>
              <a:rPr lang="en-US" sz="2900" dirty="0" smtClean="0"/>
              <a:t> </a:t>
            </a:r>
            <a:r>
              <a:rPr lang="en-US" sz="2900" dirty="0" err="1" smtClean="0"/>
              <a:t>colegii</a:t>
            </a:r>
            <a:r>
              <a:rPr lang="en-US" sz="2900" dirty="0" smtClean="0"/>
              <a:t> </a:t>
            </a:r>
            <a:r>
              <a:rPr lang="en-US" sz="2900" dirty="0" err="1" smtClean="0"/>
              <a:t>ei</a:t>
            </a:r>
            <a:r>
              <a:rPr lang="en-US" sz="2900" dirty="0" smtClean="0"/>
              <a:t> pot.</a:t>
            </a:r>
          </a:p>
          <a:p>
            <a:endParaRPr lang="en-US" sz="2900" dirty="0" smtClean="0"/>
          </a:p>
          <a:p>
            <a:r>
              <a:rPr lang="en-US" sz="2900" dirty="0" smtClean="0"/>
              <a:t>1. </a:t>
            </a:r>
            <a:r>
              <a:rPr lang="en-US" sz="2900" dirty="0" err="1" smtClean="0"/>
              <a:t>Copiii</a:t>
            </a:r>
            <a:r>
              <a:rPr lang="en-US" sz="2900" dirty="0" smtClean="0"/>
              <a:t> (a </a:t>
            </a:r>
            <a:r>
              <a:rPr lang="en-US" sz="2900" dirty="0" err="1" smtClean="0"/>
              <a:t>ședea</a:t>
            </a:r>
            <a:r>
              <a:rPr lang="en-US" sz="2900" dirty="0" smtClean="0"/>
              <a:t>) </a:t>
            </a:r>
            <a:r>
              <a:rPr lang="en-US" sz="2900" dirty="0" err="1" smtClean="0"/>
              <a:t>pe</a:t>
            </a:r>
            <a:r>
              <a:rPr lang="en-US" sz="2900" dirty="0" smtClean="0"/>
              <a:t> </a:t>
            </a:r>
            <a:r>
              <a:rPr lang="en-US" sz="2900" dirty="0" err="1" smtClean="0"/>
              <a:t>canapea</a:t>
            </a:r>
            <a:r>
              <a:rPr lang="en-US" sz="2900" dirty="0" smtClean="0"/>
              <a:t>? (</a:t>
            </a:r>
            <a:r>
              <a:rPr lang="en-US" sz="2900" dirty="0" err="1" smtClean="0"/>
              <a:t>bunica</a:t>
            </a:r>
            <a:r>
              <a:rPr lang="en-US" sz="2900" dirty="0" smtClean="0"/>
              <a:t>)</a:t>
            </a:r>
          </a:p>
          <a:p>
            <a:r>
              <a:rPr lang="en-US" sz="2900" dirty="0" smtClean="0"/>
              <a:t>2. </a:t>
            </a:r>
            <a:r>
              <a:rPr lang="en-US" sz="2900" dirty="0" err="1" smtClean="0"/>
              <a:t>Ziarul</a:t>
            </a:r>
            <a:r>
              <a:rPr lang="en-US" sz="2900" dirty="0" smtClean="0"/>
              <a:t> „Capital” (a </a:t>
            </a:r>
            <a:r>
              <a:rPr lang="en-US" sz="2900" dirty="0" err="1" smtClean="0"/>
              <a:t>apărea</a:t>
            </a:r>
            <a:r>
              <a:rPr lang="en-US" sz="2900" dirty="0" smtClean="0"/>
              <a:t>) </a:t>
            </a:r>
            <a:r>
              <a:rPr lang="en-US" sz="2900" dirty="0" err="1" smtClean="0"/>
              <a:t>zilnic</a:t>
            </a:r>
            <a:r>
              <a:rPr lang="en-US" sz="2900" dirty="0" smtClean="0"/>
              <a:t>? (</a:t>
            </a:r>
            <a:r>
              <a:rPr lang="en-US" sz="2900" dirty="0" err="1" smtClean="0"/>
              <a:t>ziarul</a:t>
            </a:r>
            <a:r>
              <a:rPr lang="en-US" sz="2900" dirty="0" smtClean="0"/>
              <a:t> „</a:t>
            </a:r>
            <a:r>
              <a:rPr lang="en-US" sz="2900" dirty="0" err="1" smtClean="0"/>
              <a:t>Adevărul</a:t>
            </a:r>
            <a:r>
              <a:rPr lang="en-US" sz="2900" dirty="0" smtClean="0"/>
              <a:t>”)</a:t>
            </a:r>
          </a:p>
          <a:p>
            <a:r>
              <a:rPr lang="en-US" sz="2900" dirty="0" smtClean="0"/>
              <a:t>3. Marius (a </a:t>
            </a:r>
            <a:r>
              <a:rPr lang="en-US" sz="2900" dirty="0" err="1" smtClean="0"/>
              <a:t>revedea</a:t>
            </a:r>
            <a:r>
              <a:rPr lang="en-US" sz="2900" dirty="0" smtClean="0"/>
              <a:t>) </a:t>
            </a:r>
            <a:r>
              <a:rPr lang="en-US" sz="2900" dirty="0" err="1" smtClean="0"/>
              <a:t>meciul</a:t>
            </a:r>
            <a:r>
              <a:rPr lang="en-US" sz="2900" dirty="0" smtClean="0"/>
              <a:t> de </a:t>
            </a:r>
            <a:r>
              <a:rPr lang="en-US" sz="2900" dirty="0" err="1" smtClean="0"/>
              <a:t>ieri</a:t>
            </a:r>
            <a:r>
              <a:rPr lang="en-US" sz="2900" dirty="0" smtClean="0"/>
              <a:t> </a:t>
            </a:r>
            <a:r>
              <a:rPr lang="en-US" sz="2900" dirty="0" err="1" smtClean="0"/>
              <a:t>seară</a:t>
            </a:r>
            <a:r>
              <a:rPr lang="en-US" sz="2900" dirty="0" smtClean="0"/>
              <a:t>? (</a:t>
            </a:r>
            <a:r>
              <a:rPr lang="en-US" sz="2900" dirty="0" err="1" smtClean="0"/>
              <a:t>colegii</a:t>
            </a:r>
            <a:r>
              <a:rPr lang="en-US" sz="2900" dirty="0" smtClean="0"/>
              <a:t> </a:t>
            </a:r>
            <a:r>
              <a:rPr lang="en-US" sz="2900" dirty="0" err="1" smtClean="0"/>
              <a:t>lui</a:t>
            </a:r>
            <a:r>
              <a:rPr lang="en-US" sz="2900" dirty="0" smtClean="0"/>
              <a:t> de </a:t>
            </a:r>
            <a:r>
              <a:rPr lang="en-US" sz="2900" dirty="0" err="1" smtClean="0"/>
              <a:t>birou</a:t>
            </a:r>
            <a:r>
              <a:rPr lang="en-US" sz="2900" dirty="0" smtClean="0"/>
              <a:t>)</a:t>
            </a:r>
          </a:p>
          <a:p>
            <a:r>
              <a:rPr lang="en-US" sz="2900" dirty="0" smtClean="0"/>
              <a:t>4. </a:t>
            </a:r>
            <a:r>
              <a:rPr lang="en-US" sz="2900" dirty="0" err="1" smtClean="0"/>
              <a:t>Tu</a:t>
            </a:r>
            <a:r>
              <a:rPr lang="en-US" sz="2900" dirty="0" smtClean="0"/>
              <a:t> (a </a:t>
            </a:r>
            <a:r>
              <a:rPr lang="en-US" sz="2900" dirty="0" err="1" smtClean="0"/>
              <a:t>bea</a:t>
            </a:r>
            <a:r>
              <a:rPr lang="en-US" sz="2900" dirty="0" smtClean="0"/>
              <a:t>) </a:t>
            </a:r>
            <a:r>
              <a:rPr lang="en-US" sz="2900" dirty="0" err="1" smtClean="0"/>
              <a:t>cafea</a:t>
            </a:r>
            <a:r>
              <a:rPr lang="en-US" sz="2900" dirty="0" smtClean="0"/>
              <a:t>? (</a:t>
            </a:r>
            <a:r>
              <a:rPr lang="en-US" sz="2900" dirty="0" err="1" smtClean="0"/>
              <a:t>musafirii</a:t>
            </a:r>
            <a:r>
              <a:rPr lang="en-US" sz="2900" dirty="0" smtClean="0"/>
              <a:t>)</a:t>
            </a:r>
          </a:p>
          <a:p>
            <a:r>
              <a:rPr lang="en-US" sz="2900" dirty="0" smtClean="0"/>
              <a:t>5. Maria (a </a:t>
            </a:r>
            <a:r>
              <a:rPr lang="en-US" sz="2900" dirty="0" err="1" smtClean="0"/>
              <a:t>părea</a:t>
            </a:r>
            <a:r>
              <a:rPr lang="en-US" sz="2900" dirty="0" smtClean="0"/>
              <a:t>) </a:t>
            </a:r>
            <a:r>
              <a:rPr lang="en-US" sz="2900" dirty="0" err="1" smtClean="0"/>
              <a:t>tristă</a:t>
            </a:r>
            <a:r>
              <a:rPr lang="en-US" sz="2900" dirty="0" smtClean="0"/>
              <a:t>? (</a:t>
            </a:r>
            <a:r>
              <a:rPr lang="en-US" sz="2900" dirty="0" err="1" smtClean="0"/>
              <a:t>Ioana</a:t>
            </a:r>
            <a:r>
              <a:rPr lang="en-US" sz="2900" dirty="0" smtClean="0"/>
              <a:t> </a:t>
            </a:r>
            <a:r>
              <a:rPr lang="en-US" sz="2900" dirty="0" err="1" smtClean="0"/>
              <a:t>și</a:t>
            </a:r>
            <a:r>
              <a:rPr lang="en-US" sz="2900" dirty="0" smtClean="0"/>
              <a:t> </a:t>
            </a:r>
            <a:r>
              <a:rPr lang="en-US" sz="2900" dirty="0" err="1" smtClean="0"/>
              <a:t>Mihaela</a:t>
            </a:r>
            <a:r>
              <a:rPr lang="en-US" sz="2900" dirty="0" smtClean="0"/>
              <a:t>)</a:t>
            </a:r>
          </a:p>
          <a:p>
            <a:r>
              <a:rPr lang="en-US" sz="2900" dirty="0" smtClean="0"/>
              <a:t>6. </a:t>
            </a:r>
            <a:r>
              <a:rPr lang="en-US" sz="2900" dirty="0" err="1" smtClean="0"/>
              <a:t>Mariei</a:t>
            </a:r>
            <a:r>
              <a:rPr lang="en-US" sz="2900" dirty="0" smtClean="0"/>
              <a:t> (a </a:t>
            </a:r>
            <a:r>
              <a:rPr lang="en-US" sz="2900" dirty="0" err="1" smtClean="0"/>
              <a:t>plăcea</a:t>
            </a:r>
            <a:r>
              <a:rPr lang="en-US" sz="2900" dirty="0" smtClean="0"/>
              <a:t>) </a:t>
            </a:r>
            <a:r>
              <a:rPr lang="en-US" sz="2900" dirty="0" err="1" smtClean="0"/>
              <a:t>ciocolata</a:t>
            </a:r>
            <a:r>
              <a:rPr lang="en-US" sz="2900" dirty="0" smtClean="0"/>
              <a:t> cu </a:t>
            </a:r>
            <a:r>
              <a:rPr lang="en-US" sz="2900" dirty="0" err="1" smtClean="0"/>
              <a:t>lapte</a:t>
            </a:r>
            <a:r>
              <a:rPr lang="en-US" sz="2900" dirty="0" smtClean="0"/>
              <a:t>? (</a:t>
            </a:r>
            <a:r>
              <a:rPr lang="en-US" sz="2900" dirty="0" err="1" smtClean="0"/>
              <a:t>lui</a:t>
            </a:r>
            <a:r>
              <a:rPr lang="en-US" sz="2900" dirty="0" smtClean="0"/>
              <a:t> </a:t>
            </a:r>
            <a:r>
              <a:rPr lang="en-US" sz="2900" dirty="0" err="1" smtClean="0"/>
              <a:t>Mircea</a:t>
            </a:r>
            <a:r>
              <a:rPr lang="en-US" sz="2900" dirty="0" smtClean="0"/>
              <a:t>)</a:t>
            </a:r>
          </a:p>
          <a:p>
            <a:r>
              <a:rPr lang="en-US" sz="2900" dirty="0" smtClean="0"/>
              <a:t>7. </a:t>
            </a:r>
            <a:r>
              <a:rPr lang="en-US" sz="2900" dirty="0" err="1" smtClean="0"/>
              <a:t>Pe</a:t>
            </a:r>
            <a:r>
              <a:rPr lang="en-US" sz="2900" dirty="0" smtClean="0"/>
              <a:t> Maria o (a </a:t>
            </a:r>
            <a:r>
              <a:rPr lang="en-US" sz="2900" dirty="0" err="1" smtClean="0"/>
              <a:t>durea</a:t>
            </a:r>
            <a:r>
              <a:rPr lang="en-US" sz="2900" dirty="0" smtClean="0"/>
              <a:t>) </a:t>
            </a:r>
            <a:r>
              <a:rPr lang="en-US" sz="2900" dirty="0" err="1" smtClean="0"/>
              <a:t>capul</a:t>
            </a:r>
            <a:r>
              <a:rPr lang="en-US" sz="2900" dirty="0" smtClean="0"/>
              <a:t>? (</a:t>
            </a:r>
            <a:r>
              <a:rPr lang="en-US" sz="2900" dirty="0" err="1" smtClean="0"/>
              <a:t>pe</a:t>
            </a:r>
            <a:r>
              <a:rPr lang="en-US" sz="2900" dirty="0" smtClean="0"/>
              <a:t> mama)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43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400" dirty="0" smtClean="0"/>
              <a:t>3. </a:t>
            </a:r>
            <a:r>
              <a:rPr lang="en-US" sz="1400" dirty="0" err="1" smtClean="0"/>
              <a:t>Completați</a:t>
            </a:r>
            <a:r>
              <a:rPr lang="en-US" sz="1400" dirty="0" smtClean="0"/>
              <a:t> </a:t>
            </a:r>
            <a:r>
              <a:rPr lang="en-US" sz="1400" dirty="0" err="1" smtClean="0"/>
              <a:t>propozițiile</a:t>
            </a:r>
            <a:r>
              <a:rPr lang="en-US" sz="1400" dirty="0" smtClean="0"/>
              <a:t> de </a:t>
            </a:r>
            <a:r>
              <a:rPr lang="en-US" sz="1400" dirty="0" err="1" smtClean="0"/>
              <a:t>mai</a:t>
            </a:r>
            <a:r>
              <a:rPr lang="en-US" sz="1400" dirty="0" smtClean="0"/>
              <a:t> </a:t>
            </a:r>
            <a:r>
              <a:rPr lang="en-US" sz="1400" dirty="0" err="1" smtClean="0"/>
              <a:t>jos</a:t>
            </a:r>
            <a:r>
              <a:rPr lang="en-US" sz="1400" dirty="0" smtClean="0"/>
              <a:t>, cu </a:t>
            </a:r>
            <a:r>
              <a:rPr lang="en-US" sz="1400" dirty="0" err="1" smtClean="0"/>
              <a:t>verbele</a:t>
            </a:r>
            <a:r>
              <a:rPr lang="en-US" sz="1400" dirty="0" smtClean="0"/>
              <a:t> </a:t>
            </a:r>
            <a:r>
              <a:rPr lang="en-US" sz="1400" dirty="0" err="1" smtClean="0"/>
              <a:t>potrivite</a:t>
            </a:r>
            <a:r>
              <a:rPr lang="en-US" sz="1400" dirty="0" smtClean="0"/>
              <a:t>, la </a:t>
            </a:r>
            <a:r>
              <a:rPr lang="en-US" sz="1400" dirty="0" err="1" smtClean="0"/>
              <a:t>modul</a:t>
            </a:r>
            <a:r>
              <a:rPr lang="en-US" sz="1400" dirty="0" smtClean="0"/>
              <a:t> </a:t>
            </a:r>
            <a:r>
              <a:rPr lang="en-US" sz="1400" dirty="0" err="1" smtClean="0"/>
              <a:t>indicativ</a:t>
            </a:r>
            <a:r>
              <a:rPr lang="en-US" sz="1400" dirty="0" smtClean="0"/>
              <a:t>, </a:t>
            </a:r>
            <a:r>
              <a:rPr lang="en-US" sz="1400" dirty="0" err="1" smtClean="0"/>
              <a:t>timpul</a:t>
            </a:r>
            <a:r>
              <a:rPr lang="en-US" sz="1400" dirty="0" smtClean="0"/>
              <a:t> </a:t>
            </a:r>
            <a:r>
              <a:rPr lang="en-US" sz="1400" dirty="0" err="1" smtClean="0"/>
              <a:t>prezent</a:t>
            </a:r>
            <a:r>
              <a:rPr lang="en-US" sz="1400" dirty="0" smtClean="0"/>
              <a:t>:</a:t>
            </a:r>
          </a:p>
          <a:p>
            <a:endParaRPr lang="en-US" sz="1400" dirty="0" smtClean="0"/>
          </a:p>
          <a:p>
            <a:r>
              <a:rPr lang="en-US" sz="1400" dirty="0" smtClean="0"/>
              <a:t>a </a:t>
            </a:r>
            <a:r>
              <a:rPr lang="en-US" sz="1400" dirty="0" err="1" smtClean="0"/>
              <a:t>putea</a:t>
            </a:r>
            <a:r>
              <a:rPr lang="en-US" sz="1400" dirty="0" smtClean="0"/>
              <a:t>, a </a:t>
            </a:r>
            <a:r>
              <a:rPr lang="en-US" sz="1400" dirty="0" err="1" smtClean="0"/>
              <a:t>revedea</a:t>
            </a:r>
            <a:r>
              <a:rPr lang="en-US" sz="1400" dirty="0" smtClean="0"/>
              <a:t>, a </a:t>
            </a:r>
            <a:r>
              <a:rPr lang="en-US" sz="1400" dirty="0" err="1" smtClean="0"/>
              <a:t>tăcea</a:t>
            </a:r>
            <a:r>
              <a:rPr lang="en-US" sz="1400" dirty="0" smtClean="0"/>
              <a:t>, a </a:t>
            </a:r>
            <a:r>
              <a:rPr lang="en-US" sz="1400" dirty="0" err="1" smtClean="0"/>
              <a:t>scădea</a:t>
            </a:r>
            <a:r>
              <a:rPr lang="en-US" sz="1400" dirty="0" smtClean="0"/>
              <a:t>, a </a:t>
            </a:r>
            <a:r>
              <a:rPr lang="en-US" sz="1400" dirty="0" err="1" smtClean="0"/>
              <a:t>părea</a:t>
            </a:r>
            <a:r>
              <a:rPr lang="en-US" sz="1400" dirty="0" smtClean="0"/>
              <a:t>, a </a:t>
            </a:r>
            <a:r>
              <a:rPr lang="en-US" sz="1400" dirty="0" err="1" smtClean="0"/>
              <a:t>dispărea</a:t>
            </a:r>
            <a:r>
              <a:rPr lang="en-US" sz="1400" dirty="0" smtClean="0"/>
              <a:t>, a </a:t>
            </a:r>
            <a:r>
              <a:rPr lang="en-US" sz="1400" dirty="0" err="1" smtClean="0"/>
              <a:t>cădea</a:t>
            </a:r>
            <a:r>
              <a:rPr lang="en-US" sz="1400" dirty="0" smtClean="0"/>
              <a:t>, a </a:t>
            </a:r>
            <a:r>
              <a:rPr lang="en-US" sz="1400" dirty="0" err="1" smtClean="0"/>
              <a:t>apărea</a:t>
            </a:r>
            <a:r>
              <a:rPr lang="en-US" sz="1400" dirty="0" smtClean="0"/>
              <a:t>, a </a:t>
            </a:r>
            <a:r>
              <a:rPr lang="en-US" sz="1400" dirty="0" err="1" smtClean="0"/>
              <a:t>bea</a:t>
            </a:r>
            <a:r>
              <a:rPr lang="en-US" sz="1400" dirty="0" smtClean="0"/>
              <a:t>, a </a:t>
            </a:r>
            <a:r>
              <a:rPr lang="en-US" sz="1400" dirty="0" err="1" smtClean="0"/>
              <a:t>vrea</a:t>
            </a:r>
            <a:r>
              <a:rPr lang="en-US" sz="1400" dirty="0" smtClean="0"/>
              <a:t>, a </a:t>
            </a:r>
            <a:r>
              <a:rPr lang="en-US" sz="1400" dirty="0" err="1" smtClean="0"/>
              <a:t>plăcea</a:t>
            </a:r>
            <a:r>
              <a:rPr lang="en-US" sz="1400" dirty="0" smtClean="0"/>
              <a:t>.</a:t>
            </a:r>
          </a:p>
          <a:p>
            <a:endParaRPr lang="en-US" sz="1400" dirty="0" smtClean="0"/>
          </a:p>
          <a:p>
            <a:r>
              <a:rPr lang="en-US" sz="1400" dirty="0" smtClean="0"/>
              <a:t>1. Nu </a:t>
            </a:r>
            <a:r>
              <a:rPr lang="en-US" sz="1400" dirty="0" err="1" smtClean="0"/>
              <a:t>îmi</a:t>
            </a:r>
            <a:r>
              <a:rPr lang="en-US" sz="1400" dirty="0" smtClean="0"/>
              <a:t> ___________ </a:t>
            </a:r>
            <a:r>
              <a:rPr lang="en-US" sz="1400" dirty="0" err="1" smtClean="0"/>
              <a:t>Ioana</a:t>
            </a:r>
            <a:r>
              <a:rPr lang="en-US" sz="1400" dirty="0" smtClean="0"/>
              <a:t>. </a:t>
            </a:r>
            <a:r>
              <a:rPr lang="en-US" sz="1400" dirty="0" err="1" smtClean="0"/>
              <a:t>Ea</a:t>
            </a:r>
            <a:r>
              <a:rPr lang="en-US" sz="1400" dirty="0" smtClean="0"/>
              <a:t>  __________ tot </a:t>
            </a:r>
            <a:r>
              <a:rPr lang="en-US" sz="1400" dirty="0" err="1" smtClean="0"/>
              <a:t>timpul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2. Carmen ___________ </a:t>
            </a:r>
            <a:r>
              <a:rPr lang="en-US" sz="1400" dirty="0" err="1" smtClean="0"/>
              <a:t>două</a:t>
            </a:r>
            <a:r>
              <a:rPr lang="en-US" sz="1400" dirty="0" smtClean="0"/>
              <a:t> </a:t>
            </a:r>
            <a:r>
              <a:rPr lang="en-US" sz="1400" dirty="0" err="1" smtClean="0"/>
              <a:t>cafele</a:t>
            </a:r>
            <a:r>
              <a:rPr lang="en-US" sz="1400" dirty="0" smtClean="0"/>
              <a:t>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fiecare</a:t>
            </a:r>
            <a:r>
              <a:rPr lang="en-US" sz="1400" dirty="0" smtClean="0"/>
              <a:t> </a:t>
            </a:r>
            <a:r>
              <a:rPr lang="en-US" sz="1400" dirty="0" err="1" smtClean="0"/>
              <a:t>zi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3. </a:t>
            </a:r>
            <a:r>
              <a:rPr lang="en-US" sz="1400" dirty="0" err="1" smtClean="0"/>
              <a:t>Noi</a:t>
            </a:r>
            <a:r>
              <a:rPr lang="en-US" sz="1400" dirty="0" smtClean="0"/>
              <a:t> ___________ </a:t>
            </a:r>
            <a:r>
              <a:rPr lang="en-US" sz="1400" dirty="0" err="1" smtClean="0"/>
              <a:t>să</a:t>
            </a:r>
            <a:r>
              <a:rPr lang="en-US" sz="1400" dirty="0" smtClean="0"/>
              <a:t> </a:t>
            </a:r>
            <a:r>
              <a:rPr lang="en-US" sz="1400" dirty="0" err="1" smtClean="0"/>
              <a:t>vizităm</a:t>
            </a:r>
            <a:r>
              <a:rPr lang="en-US" sz="1400" dirty="0" smtClean="0"/>
              <a:t> </a:t>
            </a:r>
            <a:r>
              <a:rPr lang="en-US" sz="1400" dirty="0" err="1" smtClean="0"/>
              <a:t>Muzeul</a:t>
            </a:r>
            <a:r>
              <a:rPr lang="en-US" sz="1400" dirty="0" smtClean="0"/>
              <a:t> de </a:t>
            </a:r>
            <a:r>
              <a:rPr lang="en-US" sz="1400" dirty="0" err="1" smtClean="0"/>
              <a:t>Artă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4. Marius </a:t>
            </a:r>
            <a:r>
              <a:rPr lang="en-US" sz="1400" dirty="0" err="1" smtClean="0"/>
              <a:t>și</a:t>
            </a:r>
            <a:r>
              <a:rPr lang="en-US" sz="1400" dirty="0" smtClean="0"/>
              <a:t> </a:t>
            </a:r>
            <a:r>
              <a:rPr lang="en-US" sz="1400" dirty="0" err="1" smtClean="0"/>
              <a:t>Ioan</a:t>
            </a:r>
            <a:r>
              <a:rPr lang="en-US" sz="1400" dirty="0" smtClean="0"/>
              <a:t> nu ___________ </a:t>
            </a:r>
            <a:r>
              <a:rPr lang="en-US" sz="1400" dirty="0" err="1" smtClean="0"/>
              <a:t>să</a:t>
            </a:r>
            <a:r>
              <a:rPr lang="en-US" sz="1400" dirty="0" smtClean="0"/>
              <a:t> </a:t>
            </a:r>
            <a:r>
              <a:rPr lang="en-US" sz="1400" dirty="0" err="1" smtClean="0"/>
              <a:t>participe</a:t>
            </a:r>
            <a:r>
              <a:rPr lang="en-US" sz="1400" dirty="0" smtClean="0"/>
              <a:t> la </a:t>
            </a:r>
            <a:r>
              <a:rPr lang="en-US" sz="1400" dirty="0" err="1" smtClean="0"/>
              <a:t>Conferința</a:t>
            </a:r>
            <a:r>
              <a:rPr lang="en-US" sz="1400" dirty="0" smtClean="0"/>
              <a:t> </a:t>
            </a:r>
            <a:r>
              <a:rPr lang="en-US" sz="1400" dirty="0" err="1" smtClean="0"/>
              <a:t>internațională</a:t>
            </a:r>
            <a:r>
              <a:rPr lang="en-US" sz="1400" dirty="0" smtClean="0"/>
              <a:t> de </a:t>
            </a:r>
            <a:r>
              <a:rPr lang="en-US" sz="1400" dirty="0" err="1" smtClean="0"/>
              <a:t>lingvistică</a:t>
            </a:r>
            <a:r>
              <a:rPr lang="en-US" sz="1400" dirty="0" smtClean="0"/>
              <a:t> de la Paris.</a:t>
            </a:r>
          </a:p>
          <a:p>
            <a:r>
              <a:rPr lang="en-US" sz="1400" dirty="0" smtClean="0"/>
              <a:t>5. </a:t>
            </a:r>
            <a:r>
              <a:rPr lang="en-US" sz="1400" dirty="0" err="1" smtClean="0"/>
              <a:t>Voi</a:t>
            </a:r>
            <a:r>
              <a:rPr lang="en-US" sz="1400" dirty="0" smtClean="0"/>
              <a:t> ___________ </a:t>
            </a:r>
            <a:r>
              <a:rPr lang="en-US" sz="1400" dirty="0" err="1" smtClean="0"/>
              <a:t>mereu</a:t>
            </a:r>
            <a:r>
              <a:rPr lang="en-US" sz="1400" dirty="0" smtClean="0"/>
              <a:t> cu </a:t>
            </a:r>
            <a:r>
              <a:rPr lang="en-US" sz="1400" dirty="0" err="1" smtClean="0"/>
              <a:t>plăcere</a:t>
            </a:r>
            <a:r>
              <a:rPr lang="en-US" sz="1400" dirty="0" smtClean="0"/>
              <a:t> </a:t>
            </a:r>
            <a:r>
              <a:rPr lang="en-US" sz="1400" dirty="0" err="1" smtClean="0"/>
              <a:t>filme</a:t>
            </a:r>
            <a:r>
              <a:rPr lang="en-US" sz="1400" dirty="0" smtClean="0"/>
              <a:t> </a:t>
            </a:r>
            <a:r>
              <a:rPr lang="en-US" sz="1400" dirty="0" err="1" smtClean="0"/>
              <a:t>românești</a:t>
            </a:r>
            <a:r>
              <a:rPr lang="en-US" sz="1400" dirty="0" smtClean="0"/>
              <a:t> </a:t>
            </a:r>
            <a:r>
              <a:rPr lang="en-US" sz="1400" dirty="0" err="1" smtClean="0"/>
              <a:t>vechi</a:t>
            </a:r>
            <a:r>
              <a:rPr lang="en-US" sz="1400" dirty="0" smtClean="0"/>
              <a:t>.</a:t>
            </a:r>
          </a:p>
          <a:p>
            <a:r>
              <a:rPr lang="en-US" sz="1400" dirty="0" smtClean="0"/>
              <a:t>6. </a:t>
            </a:r>
            <a:r>
              <a:rPr lang="en-US" sz="1400" dirty="0" err="1" smtClean="0"/>
              <a:t>Populația</a:t>
            </a:r>
            <a:r>
              <a:rPr lang="en-US" sz="1400" dirty="0" smtClean="0"/>
              <a:t> </a:t>
            </a:r>
            <a:r>
              <a:rPr lang="en-US" sz="1400" dirty="0" err="1" smtClean="0"/>
              <a:t>României</a:t>
            </a:r>
            <a:r>
              <a:rPr lang="en-US" sz="1400" dirty="0" smtClean="0"/>
              <a:t> ___________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 smtClean="0"/>
              <a:t>fiecare</a:t>
            </a:r>
            <a:r>
              <a:rPr lang="en-US" sz="1400" dirty="0" smtClean="0"/>
              <a:t> an.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84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000" b="1" dirty="0" smtClean="0"/>
              <a:t>Verbul de conjugarea a III-a (-e):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558709"/>
              </p:ext>
            </p:extLst>
          </p:nvPr>
        </p:nvGraphicFramePr>
        <p:xfrm>
          <a:off x="1424825" y="2052299"/>
          <a:ext cx="9002065" cy="3925824"/>
        </p:xfrm>
        <a:graphic>
          <a:graphicData uri="http://schemas.openxmlformats.org/drawingml/2006/table">
            <a:tbl>
              <a:tblPr firstRow="1" firstCol="1" bandRow="1"/>
              <a:tblGrid>
                <a:gridCol w="4402769"/>
                <a:gridCol w="4599296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Verbe</a:t>
                      </a:r>
                      <a:r>
                        <a:rPr lang="en-US" sz="14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regulate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Verbe</a:t>
                      </a:r>
                      <a:r>
                        <a:rPr lang="en-US" sz="1400" b="1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b="1" baseline="0" dirty="0" err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neregulate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aduce (getirmek)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crede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(inanmak)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ajunge (ulașmak)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deschide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(a</a:t>
                      </a:r>
                      <a:r>
                        <a:rPr lang="sl-SI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çmak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alege (seçmek)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închide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(kapatmak)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aprinde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(yakmak)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naşte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(do</a:t>
                      </a:r>
                      <a:r>
                        <a:rPr lang="sl-SI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ğurmak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bate (vurmak, çarpmak) 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prinde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(tutmak, yakalamak)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cere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(sormak)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pune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(koymak)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conduce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(sürmek, yol göstermek, liderlik etmek)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rămâne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(kalmak)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duce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(g</a:t>
                      </a:r>
                      <a:r>
                        <a:rPr lang="sl-SI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ötürmek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răspunde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(cevap vermek)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face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(yapmak)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râde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(g</a:t>
                      </a:r>
                      <a:r>
                        <a:rPr lang="sl-SI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ülmek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începe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(bașțamak)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scrie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(yazmak)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înțelege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(anlamak)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spune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(s</a:t>
                      </a:r>
                      <a:r>
                        <a:rPr lang="sl-SI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öylemek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merge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(gitmek)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ucide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sl-SI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öldürmek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traduce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sl-SI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çevirmek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creşte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(yetiștirmek,</a:t>
                      </a:r>
                      <a:r>
                        <a:rPr lang="sl-SI" sz="1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art</a:t>
                      </a:r>
                      <a:r>
                        <a:rPr lang="sl-SI" sz="1400" baseline="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ırmak, zam yapmak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trece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(ge</a:t>
                      </a:r>
                      <a:r>
                        <a:rPr lang="sl-SI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çmek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trimite 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(g</a:t>
                      </a:r>
                      <a:r>
                        <a:rPr lang="sl-SI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öndermek</a:t>
                      </a:r>
                      <a:r>
                        <a:rPr lang="sl-SI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4048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38484" y="1624084"/>
            <a:ext cx="7983940" cy="2893325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5931826"/>
              </p:ext>
            </p:extLst>
          </p:nvPr>
        </p:nvGraphicFramePr>
        <p:xfrm>
          <a:off x="2674962" y="4544702"/>
          <a:ext cx="1296537" cy="1665030"/>
        </p:xfrm>
        <a:graphic>
          <a:graphicData uri="http://schemas.openxmlformats.org/drawingml/2006/table">
            <a:tbl>
              <a:tblPr firstRow="1" firstCol="1" bandRow="1"/>
              <a:tblGrid>
                <a:gridCol w="567774"/>
                <a:gridCol w="728763"/>
              </a:tblGrid>
              <a:tr h="277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cred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crezi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el/ea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crede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credem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credeţi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5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ei/ele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cred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6159017"/>
              </p:ext>
            </p:extLst>
          </p:nvPr>
        </p:nvGraphicFramePr>
        <p:xfrm>
          <a:off x="4162568" y="4534863"/>
          <a:ext cx="1255592" cy="1702164"/>
        </p:xfrm>
        <a:graphic>
          <a:graphicData uri="http://schemas.openxmlformats.org/drawingml/2006/table">
            <a:tbl>
              <a:tblPr firstRow="1" firstCol="1" bandRow="1"/>
              <a:tblGrid>
                <a:gridCol w="545909"/>
                <a:gridCol w="709683"/>
              </a:tblGrid>
              <a:tr h="28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el/ea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pune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punem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puneţi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ei/ele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pun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216047"/>
              </p:ext>
            </p:extLst>
          </p:nvPr>
        </p:nvGraphicFramePr>
        <p:xfrm>
          <a:off x="5565419" y="4572000"/>
          <a:ext cx="1258461" cy="1663834"/>
        </p:xfrm>
        <a:graphic>
          <a:graphicData uri="http://schemas.openxmlformats.org/drawingml/2006/table">
            <a:tbl>
              <a:tblPr firstRow="1" firstCol="1" bandRow="1"/>
              <a:tblGrid>
                <a:gridCol w="588138"/>
                <a:gridCol w="670323"/>
              </a:tblGrid>
              <a:tr h="21925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scriu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scrii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el/ea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scrie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scriem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scrieţi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ei/ele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scriu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040940"/>
              </p:ext>
            </p:extLst>
          </p:nvPr>
        </p:nvGraphicFramePr>
        <p:xfrm>
          <a:off x="7012083" y="4572000"/>
          <a:ext cx="1272108" cy="1652464"/>
        </p:xfrm>
        <a:graphic>
          <a:graphicData uri="http://schemas.openxmlformats.org/drawingml/2006/table">
            <a:tbl>
              <a:tblPr firstRow="1" firstCol="1" bandRow="1"/>
              <a:tblGrid>
                <a:gridCol w="550840"/>
                <a:gridCol w="721268"/>
              </a:tblGrid>
              <a:tr h="216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cresc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creşti 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el/ea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creşte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creştem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creşteţi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4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ei/ele</a:t>
                      </a:r>
                      <a:endParaRPr lang="en-US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cresc </a:t>
                      </a:r>
                      <a:endParaRPr lang="en-US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73173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600" b="1" dirty="0" err="1" smtClean="0"/>
              <a:t>Exerci</a:t>
            </a:r>
            <a:r>
              <a:rPr lang="ro-RO" sz="1600" b="1" dirty="0" smtClean="0"/>
              <a:t>ții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sz="1400" dirty="0" smtClean="0"/>
              <a:t>1. </a:t>
            </a:r>
            <a:r>
              <a:rPr lang="en-US" sz="1400" dirty="0" err="1"/>
              <a:t>Folosiţi</a:t>
            </a:r>
            <a:r>
              <a:rPr lang="en-US" sz="1400" dirty="0"/>
              <a:t> forma </a:t>
            </a:r>
            <a:r>
              <a:rPr lang="en-US" sz="1400" dirty="0" err="1"/>
              <a:t>corectă</a:t>
            </a:r>
            <a:r>
              <a:rPr lang="en-US" sz="1400" dirty="0"/>
              <a:t> a </a:t>
            </a:r>
            <a:r>
              <a:rPr lang="en-US" sz="1400" dirty="0" err="1"/>
              <a:t>verbelor</a:t>
            </a:r>
            <a:r>
              <a:rPr lang="en-US" sz="1400" dirty="0"/>
              <a:t> din </a:t>
            </a:r>
            <a:r>
              <a:rPr lang="en-US" sz="1400" dirty="0" err="1"/>
              <a:t>paranteze</a:t>
            </a:r>
            <a:r>
              <a:rPr lang="en-US" sz="1400" dirty="0" smtClean="0"/>
              <a:t>.</a:t>
            </a:r>
            <a:endParaRPr lang="en-US" sz="1400" dirty="0"/>
          </a:p>
          <a:p>
            <a:pPr algn="just"/>
            <a:endParaRPr lang="en-US" sz="1400" dirty="0"/>
          </a:p>
          <a:p>
            <a:pPr algn="just"/>
            <a:r>
              <a:rPr lang="en-US" sz="1400" dirty="0" err="1"/>
              <a:t>Iarna</a:t>
            </a:r>
            <a:r>
              <a:rPr lang="en-US" sz="1400" dirty="0"/>
              <a:t> ________ (a </a:t>
            </a:r>
            <a:r>
              <a:rPr lang="en-US" sz="1400" dirty="0" err="1"/>
              <a:t>aduce</a:t>
            </a:r>
            <a:r>
              <a:rPr lang="en-US" sz="1400" dirty="0"/>
              <a:t>) </a:t>
            </a:r>
            <a:r>
              <a:rPr lang="en-US" sz="1400" dirty="0" err="1"/>
              <a:t>multă</a:t>
            </a:r>
            <a:r>
              <a:rPr lang="en-US" sz="1400" dirty="0"/>
              <a:t> </a:t>
            </a:r>
            <a:r>
              <a:rPr lang="en-US" sz="1400" dirty="0" err="1"/>
              <a:t>zăpadă</a:t>
            </a:r>
            <a:r>
              <a:rPr lang="en-US" sz="1400" dirty="0"/>
              <a:t>. </a:t>
            </a:r>
            <a:r>
              <a:rPr lang="en-US" sz="1400" dirty="0" err="1"/>
              <a:t>Pe</a:t>
            </a:r>
            <a:r>
              <a:rPr lang="en-US" sz="1400" dirty="0"/>
              <a:t> </a:t>
            </a:r>
            <a:r>
              <a:rPr lang="en-US" sz="1400" dirty="0" err="1"/>
              <a:t>stradă</a:t>
            </a:r>
            <a:r>
              <a:rPr lang="en-US" sz="1400" dirty="0"/>
              <a:t> </a:t>
            </a:r>
            <a:r>
              <a:rPr lang="en-US" sz="1400" dirty="0" err="1"/>
              <a:t>copiii</a:t>
            </a:r>
            <a:r>
              <a:rPr lang="en-US" sz="1400" dirty="0"/>
              <a:t> ___________ (a merge) cu </a:t>
            </a:r>
            <a:r>
              <a:rPr lang="en-US" sz="1400" dirty="0" err="1"/>
              <a:t>săniuţele</a:t>
            </a:r>
            <a:r>
              <a:rPr lang="en-US" sz="1400" dirty="0"/>
              <a:t>. </a:t>
            </a:r>
            <a:r>
              <a:rPr lang="en-US" sz="1400" dirty="0" err="1"/>
              <a:t>Afară</a:t>
            </a:r>
            <a:r>
              <a:rPr lang="en-US" sz="1400" dirty="0"/>
              <a:t> _________ (a bate) </a:t>
            </a:r>
            <a:r>
              <a:rPr lang="en-US" sz="1400" dirty="0" err="1"/>
              <a:t>vântul</a:t>
            </a:r>
            <a:r>
              <a:rPr lang="en-US" sz="1400" dirty="0"/>
              <a:t> cu </a:t>
            </a:r>
            <a:r>
              <a:rPr lang="en-US" sz="1400" dirty="0" err="1"/>
              <a:t>putere</a:t>
            </a:r>
            <a:r>
              <a:rPr lang="en-US" sz="1400" dirty="0"/>
              <a:t>. </a:t>
            </a:r>
            <a:r>
              <a:rPr lang="en-US" sz="1400" dirty="0" err="1"/>
              <a:t>În</a:t>
            </a:r>
            <a:r>
              <a:rPr lang="en-US" sz="1400" dirty="0"/>
              <a:t> case ___________ (a </a:t>
            </a:r>
            <a:r>
              <a:rPr lang="en-US" sz="1400" dirty="0" err="1"/>
              <a:t>arde</a:t>
            </a:r>
            <a:r>
              <a:rPr lang="en-US" sz="1400" dirty="0"/>
              <a:t>) </a:t>
            </a:r>
            <a:r>
              <a:rPr lang="en-US" sz="1400" dirty="0" err="1"/>
              <a:t>focul</a:t>
            </a:r>
            <a:r>
              <a:rPr lang="en-US" sz="1400" dirty="0"/>
              <a:t>. </a:t>
            </a:r>
            <a:r>
              <a:rPr lang="en-US" sz="1400" dirty="0" err="1"/>
              <a:t>Şoferii</a:t>
            </a:r>
            <a:r>
              <a:rPr lang="en-US" sz="1400" dirty="0"/>
              <a:t> ____________ (a conduce) </a:t>
            </a:r>
            <a:r>
              <a:rPr lang="en-US" sz="1400" dirty="0" err="1"/>
              <a:t>pe</a:t>
            </a:r>
            <a:r>
              <a:rPr lang="en-US" sz="1400" dirty="0"/>
              <a:t> </a:t>
            </a:r>
            <a:r>
              <a:rPr lang="en-US" sz="1400" dirty="0" err="1"/>
              <a:t>străzi</a:t>
            </a:r>
            <a:r>
              <a:rPr lang="en-US" sz="1400" dirty="0"/>
              <a:t> </a:t>
            </a:r>
            <a:r>
              <a:rPr lang="en-US" sz="1400" dirty="0" err="1"/>
              <a:t>aglomerate</a:t>
            </a:r>
            <a:r>
              <a:rPr lang="en-US" sz="1400" dirty="0"/>
              <a:t>. </a:t>
            </a:r>
            <a:r>
              <a:rPr lang="en-US" sz="1400" dirty="0" err="1"/>
              <a:t>Părinţii</a:t>
            </a:r>
            <a:r>
              <a:rPr lang="en-US" sz="1400" dirty="0"/>
              <a:t> le ___________ (a </a:t>
            </a:r>
            <a:r>
              <a:rPr lang="en-US" sz="1400" dirty="0" err="1"/>
              <a:t>pune</a:t>
            </a:r>
            <a:r>
              <a:rPr lang="en-US" sz="1400" dirty="0"/>
              <a:t>) </a:t>
            </a:r>
            <a:r>
              <a:rPr lang="en-US" sz="1400" dirty="0" err="1"/>
              <a:t>copiilor</a:t>
            </a:r>
            <a:r>
              <a:rPr lang="en-US" sz="1400" dirty="0"/>
              <a:t> </a:t>
            </a:r>
            <a:r>
              <a:rPr lang="en-US" sz="1400" dirty="0" err="1"/>
              <a:t>cadouri</a:t>
            </a:r>
            <a:r>
              <a:rPr lang="en-US" sz="1400" dirty="0"/>
              <a:t> sub </a:t>
            </a:r>
            <a:r>
              <a:rPr lang="en-US" sz="1400" dirty="0" err="1"/>
              <a:t>pomul</a:t>
            </a:r>
            <a:r>
              <a:rPr lang="en-US" sz="1400" dirty="0"/>
              <a:t> de </a:t>
            </a:r>
            <a:r>
              <a:rPr lang="en-US" sz="1400" dirty="0" err="1"/>
              <a:t>iarnă</a:t>
            </a:r>
            <a:r>
              <a:rPr lang="en-US" sz="1400" dirty="0"/>
              <a:t>. </a:t>
            </a:r>
            <a:r>
              <a:rPr lang="en-US" sz="1400" dirty="0" err="1"/>
              <a:t>Ei</a:t>
            </a:r>
            <a:r>
              <a:rPr lang="en-US" sz="1400" dirty="0"/>
              <a:t> _____________ (a </a:t>
            </a:r>
            <a:r>
              <a:rPr lang="en-US" sz="1400" dirty="0" err="1"/>
              <a:t>crede</a:t>
            </a:r>
            <a:r>
              <a:rPr lang="en-US" sz="1400" dirty="0"/>
              <a:t>) </a:t>
            </a:r>
            <a:r>
              <a:rPr lang="en-US" sz="1400" dirty="0" err="1"/>
              <a:t>că</a:t>
            </a:r>
            <a:r>
              <a:rPr lang="en-US" sz="1400" dirty="0"/>
              <a:t> vine </a:t>
            </a:r>
            <a:r>
              <a:rPr lang="en-US" sz="1400" dirty="0" err="1"/>
              <a:t>Moş</a:t>
            </a:r>
            <a:r>
              <a:rPr lang="en-US" sz="1400" dirty="0"/>
              <a:t> </a:t>
            </a:r>
            <a:r>
              <a:rPr lang="en-US" sz="1400" dirty="0" err="1"/>
              <a:t>Crăciun</a:t>
            </a:r>
            <a:r>
              <a:rPr lang="en-US" sz="1400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4415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000" b="1" dirty="0" smtClean="0"/>
              <a:t>Verbul de c</a:t>
            </a:r>
            <a:r>
              <a:rPr lang="en-US" sz="2000" b="1" dirty="0" err="1" smtClean="0"/>
              <a:t>onjugarea</a:t>
            </a:r>
            <a:r>
              <a:rPr lang="en-US" sz="2000" b="1" dirty="0" smtClean="0"/>
              <a:t> </a:t>
            </a:r>
            <a:r>
              <a:rPr lang="en-US" sz="2000" b="1" dirty="0"/>
              <a:t>a IV-a (-</a:t>
            </a:r>
            <a:r>
              <a:rPr lang="en-US" sz="2000" b="1" dirty="0" err="1"/>
              <a:t>i</a:t>
            </a:r>
            <a:r>
              <a:rPr lang="en-US" sz="2000" b="1" dirty="0"/>
              <a:t>, -î</a:t>
            </a:r>
            <a:r>
              <a:rPr lang="en-US" sz="2000" b="1" dirty="0" smtClean="0"/>
              <a:t>):</a:t>
            </a:r>
            <a:endParaRPr lang="en-US" sz="2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o-RO" sz="1400" b="1" dirty="0" smtClean="0"/>
              <a:t>IV A. </a:t>
            </a:r>
          </a:p>
          <a:p>
            <a:pPr marL="0" indent="0" algn="just">
              <a:buNone/>
            </a:pPr>
            <a:r>
              <a:rPr lang="ro-RO" sz="1400" dirty="0" smtClean="0"/>
              <a:t>Verbe</a:t>
            </a:r>
            <a:r>
              <a:rPr lang="en-US" sz="1400" dirty="0" smtClean="0"/>
              <a:t>:</a:t>
            </a:r>
            <a:r>
              <a:rPr lang="ro-RO" sz="1400" dirty="0" smtClean="0"/>
              <a:t> a fugi (</a:t>
            </a:r>
            <a:r>
              <a:rPr lang="ro-RO" sz="1400" dirty="0" err="1" smtClean="0"/>
              <a:t>ka</a:t>
            </a:r>
            <a:r>
              <a:rPr lang="ro-RO" sz="1400" dirty="0" err="1" smtClean="0">
                <a:cs typeface="Times New Roman" panose="02020603050405020304" pitchFamily="18" charset="0"/>
              </a:rPr>
              <a:t>çmak</a:t>
            </a:r>
            <a:r>
              <a:rPr lang="ro-RO" sz="1400" dirty="0" smtClean="0"/>
              <a:t>)</a:t>
            </a:r>
            <a:r>
              <a:rPr lang="en-US" sz="1400" dirty="0" smtClean="0"/>
              <a:t> </a:t>
            </a:r>
            <a:r>
              <a:rPr lang="en-US" sz="1400" dirty="0"/>
              <a:t>a </a:t>
            </a:r>
            <a:r>
              <a:rPr lang="en-US" sz="1400" dirty="0" err="1"/>
              <a:t>acoperi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en-US" sz="1400" dirty="0" smtClean="0">
                <a:cs typeface="Times New Roman" panose="02020603050405020304" pitchFamily="18" charset="0"/>
              </a:rPr>
              <a:t>ö</a:t>
            </a:r>
            <a:r>
              <a:rPr lang="ro-RO" sz="1400" dirty="0" err="1" smtClean="0">
                <a:cs typeface="Times New Roman" panose="02020603050405020304" pitchFamily="18" charset="0"/>
              </a:rPr>
              <a:t>rtmek</a:t>
            </a:r>
            <a:r>
              <a:rPr lang="ro-RO" sz="1400" dirty="0" smtClean="0">
                <a:cs typeface="Times New Roman" panose="02020603050405020304" pitchFamily="18" charset="0"/>
              </a:rPr>
              <a:t>, </a:t>
            </a:r>
            <a:r>
              <a:rPr lang="ro-RO" sz="1400" dirty="0" err="1" smtClean="0">
                <a:cs typeface="Times New Roman" panose="02020603050405020304" pitchFamily="18" charset="0"/>
              </a:rPr>
              <a:t>kaplamak</a:t>
            </a:r>
            <a:r>
              <a:rPr lang="ro-RO" sz="1400" dirty="0" smtClean="0">
                <a:cs typeface="Times New Roman" panose="02020603050405020304" pitchFamily="18" charset="0"/>
              </a:rPr>
              <a:t>, </a:t>
            </a:r>
            <a:r>
              <a:rPr lang="ro-RO" sz="1400" dirty="0" err="1" smtClean="0">
                <a:cs typeface="Times New Roman" panose="02020603050405020304" pitchFamily="18" charset="0"/>
              </a:rPr>
              <a:t>kapsamak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adormi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uyuya</a:t>
            </a:r>
            <a:r>
              <a:rPr lang="ro-RO" sz="1400" dirty="0" smtClean="0"/>
              <a:t> </a:t>
            </a:r>
            <a:r>
              <a:rPr lang="ro-RO" sz="1400" dirty="0" err="1" smtClean="0"/>
              <a:t>dalmak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auzi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duymak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conferi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vermek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descoperi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keșfetmek</a:t>
            </a:r>
            <a:r>
              <a:rPr lang="ro-RO" sz="1400" dirty="0" smtClean="0"/>
              <a:t>, </a:t>
            </a:r>
            <a:r>
              <a:rPr lang="ro-RO" sz="1400" dirty="0" err="1" smtClean="0"/>
              <a:t>ortaya</a:t>
            </a:r>
            <a:r>
              <a:rPr lang="ro-RO" sz="1400" dirty="0" smtClean="0"/>
              <a:t> </a:t>
            </a:r>
            <a:r>
              <a:rPr lang="ro-RO" sz="1400" dirty="0" err="1" smtClean="0">
                <a:cs typeface="Times New Roman" panose="02020603050405020304" pitchFamily="18" charset="0"/>
              </a:rPr>
              <a:t>çıkmak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deveni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olmak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dormi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uyumak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fugi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koșmak</a:t>
            </a:r>
            <a:r>
              <a:rPr lang="ro-RO" sz="1400" dirty="0" smtClean="0"/>
              <a:t>, </a:t>
            </a:r>
            <a:r>
              <a:rPr lang="ro-RO" sz="1400" dirty="0" err="1" smtClean="0"/>
              <a:t>ka</a:t>
            </a:r>
            <a:r>
              <a:rPr lang="ro-RO" sz="1400" dirty="0" err="1" smtClean="0">
                <a:cs typeface="Times New Roman" panose="02020603050405020304" pitchFamily="18" charset="0"/>
              </a:rPr>
              <a:t>çmak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ieşi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en-US" sz="1400" dirty="0" err="1" smtClean="0">
                <a:cs typeface="Times New Roman" panose="02020603050405020304" pitchFamily="18" charset="0"/>
              </a:rPr>
              <a:t>çı</a:t>
            </a:r>
            <a:r>
              <a:rPr lang="ro-RO" sz="1400" dirty="0" err="1" smtClean="0">
                <a:cs typeface="Times New Roman" panose="02020603050405020304" pitchFamily="18" charset="0"/>
              </a:rPr>
              <a:t>kmak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înghiţi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yutmak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minţi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yalan</a:t>
            </a:r>
            <a:r>
              <a:rPr lang="ro-RO" sz="1400" dirty="0" smtClean="0"/>
              <a:t> </a:t>
            </a:r>
            <a:r>
              <a:rPr lang="ro-RO" sz="1400" dirty="0" err="1" smtClean="0"/>
              <a:t>s</a:t>
            </a:r>
            <a:r>
              <a:rPr lang="ro-RO" sz="1400" dirty="0" err="1" smtClean="0">
                <a:cs typeface="Times New Roman" panose="02020603050405020304" pitchFamily="18" charset="0"/>
              </a:rPr>
              <a:t>öylemek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mirosi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koklamak</a:t>
            </a:r>
            <a:r>
              <a:rPr lang="ro-RO" sz="1400" dirty="0" smtClean="0"/>
              <a:t>, </a:t>
            </a:r>
            <a:r>
              <a:rPr lang="ro-RO" sz="1400" dirty="0" err="1" smtClean="0"/>
              <a:t>kokmak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muri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en-US" sz="1400" dirty="0" smtClean="0">
                <a:cs typeface="Times New Roman" panose="02020603050405020304" pitchFamily="18" charset="0"/>
              </a:rPr>
              <a:t>ö</a:t>
            </a:r>
            <a:r>
              <a:rPr lang="ro-RO" sz="1400" dirty="0" err="1" smtClean="0">
                <a:cs typeface="Times New Roman" panose="02020603050405020304" pitchFamily="18" charset="0"/>
              </a:rPr>
              <a:t>lmek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oferi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vermek</a:t>
            </a:r>
            <a:r>
              <a:rPr lang="ro-RO" sz="1400" dirty="0" smtClean="0"/>
              <a:t>, </a:t>
            </a:r>
            <a:r>
              <a:rPr lang="ro-RO" sz="1400" dirty="0" err="1" smtClean="0"/>
              <a:t>sunmak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sări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z</a:t>
            </a:r>
            <a:r>
              <a:rPr lang="ro-RO" sz="1400" dirty="0" err="1" smtClean="0">
                <a:cs typeface="Times New Roman" panose="02020603050405020304" pitchFamily="18" charset="0"/>
              </a:rPr>
              <a:t>ıplamak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simţi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hissetmek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suferi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smtClean="0"/>
              <a:t>aici</a:t>
            </a:r>
            <a:r>
              <a:rPr lang="ro-RO" sz="1400" dirty="0" smtClean="0">
                <a:cs typeface="Times New Roman" panose="02020603050405020304" pitchFamily="18" charset="0"/>
              </a:rPr>
              <a:t> </a:t>
            </a:r>
            <a:r>
              <a:rPr lang="ro-RO" sz="1400" dirty="0" err="1" smtClean="0">
                <a:cs typeface="Times New Roman" panose="02020603050405020304" pitchFamily="18" charset="0"/>
              </a:rPr>
              <a:t>çekmek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şti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bilmek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veni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gelmek</a:t>
            </a:r>
            <a:r>
              <a:rPr lang="en-US" sz="1400" dirty="0" smtClean="0"/>
              <a:t>). </a:t>
            </a:r>
            <a:endParaRPr lang="ro-RO" sz="1400" dirty="0" smtClean="0"/>
          </a:p>
          <a:p>
            <a:pPr marL="0" indent="0" algn="ctr">
              <a:buNone/>
            </a:pPr>
            <a:r>
              <a:rPr lang="en-US" sz="1400" dirty="0" smtClean="0"/>
              <a:t>a </a:t>
            </a:r>
            <a:r>
              <a:rPr lang="en-US" sz="1400" dirty="0" err="1" smtClean="0"/>
              <a:t>fugi</a:t>
            </a:r>
            <a:endParaRPr lang="en-US" sz="1400" dirty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361755"/>
              </p:ext>
            </p:extLst>
          </p:nvPr>
        </p:nvGraphicFramePr>
        <p:xfrm>
          <a:off x="5472753" y="3507475"/>
          <a:ext cx="1474285" cy="2088664"/>
        </p:xfrm>
        <a:graphic>
          <a:graphicData uri="http://schemas.openxmlformats.org/drawingml/2006/table">
            <a:tbl>
              <a:tblPr firstRow="1" firstCol="1" bandRow="1"/>
              <a:tblGrid>
                <a:gridCol w="669515"/>
                <a:gridCol w="804770"/>
              </a:tblGrid>
              <a:tr h="3390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fug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9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fugi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9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el/ea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fuge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9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fugim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9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fugiţi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92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ei/ele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fug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74786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b="1" dirty="0" smtClean="0"/>
              <a:t>IV</a:t>
            </a:r>
            <a:r>
              <a:rPr lang="ro-RO" sz="1400" b="1" dirty="0" smtClean="0"/>
              <a:t>B. </a:t>
            </a:r>
          </a:p>
          <a:p>
            <a:pPr algn="just"/>
            <a:r>
              <a:rPr lang="ro-RO" sz="1400" dirty="0" smtClean="0"/>
              <a:t>Verbe</a:t>
            </a:r>
            <a:r>
              <a:rPr lang="en-US" sz="1400" dirty="0" smtClean="0"/>
              <a:t>: 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a (se)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gândi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(</a:t>
            </a:r>
            <a:r>
              <a:rPr lang="ro-RO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d</a:t>
            </a:r>
            <a:r>
              <a:rPr lang="ro-RO" sz="1400" dirty="0" err="1">
                <a:solidFill>
                  <a:srgbClr val="000000">
                    <a:lumMod val="75000"/>
                    <a:lumOff val="25000"/>
                  </a:srgbClr>
                </a:solidFill>
                <a:cs typeface="Times New Roman" panose="02020603050405020304" pitchFamily="18" charset="0"/>
              </a:rPr>
              <a:t>üșünmek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), </a:t>
            </a:r>
            <a:r>
              <a:rPr lang="en-US" sz="1400" dirty="0" smtClean="0"/>
              <a:t>a </a:t>
            </a:r>
            <a:r>
              <a:rPr lang="en-US" sz="1400" dirty="0" err="1"/>
              <a:t>aminti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hat</a:t>
            </a:r>
            <a:r>
              <a:rPr lang="ro-RO" sz="1400" dirty="0" err="1" smtClean="0">
                <a:cs typeface="Times New Roman" panose="02020603050405020304" pitchFamily="18" charset="0"/>
              </a:rPr>
              <a:t>ırlamak</a:t>
            </a:r>
            <a:r>
              <a:rPr lang="en-US" sz="1400" dirty="0" smtClean="0"/>
              <a:t>), </a:t>
            </a:r>
            <a:r>
              <a:rPr lang="en-US" sz="1400" dirty="0"/>
              <a:t>a-</a:t>
            </a:r>
            <a:r>
              <a:rPr lang="en-US" sz="1400" dirty="0" err="1"/>
              <a:t>şi</a:t>
            </a:r>
            <a:r>
              <a:rPr lang="en-US" sz="1400" dirty="0"/>
              <a:t> </a:t>
            </a:r>
            <a:r>
              <a:rPr lang="en-US" sz="1400" dirty="0" err="1"/>
              <a:t>aminti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an</a:t>
            </a:r>
            <a:r>
              <a:rPr lang="ro-RO" sz="1400" dirty="0" err="1" smtClean="0">
                <a:cs typeface="Times New Roman" panose="02020603050405020304" pitchFamily="18" charset="0"/>
              </a:rPr>
              <a:t>ımsamak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călători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seyahat</a:t>
            </a:r>
            <a:r>
              <a:rPr lang="ro-RO" sz="1400" dirty="0" smtClean="0"/>
              <a:t> </a:t>
            </a:r>
            <a:r>
              <a:rPr lang="ro-RO" sz="1400" dirty="0" err="1" smtClean="0"/>
              <a:t>etmek</a:t>
            </a:r>
            <a:r>
              <a:rPr lang="ro-RO" sz="1400" dirty="0" smtClean="0"/>
              <a:t>)</a:t>
            </a:r>
            <a:r>
              <a:rPr lang="en-US" sz="1400" dirty="0" smtClean="0"/>
              <a:t>, </a:t>
            </a:r>
            <a:r>
              <a:rPr lang="en-US" sz="1400" dirty="0"/>
              <a:t>a </a:t>
            </a:r>
            <a:r>
              <a:rPr lang="en-US" sz="1400" dirty="0" err="1"/>
              <a:t>citi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okumak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cheltui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harcamak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dori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arzulamak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folosi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kullanmak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găsi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bulmak</a:t>
            </a:r>
            <a:r>
              <a:rPr lang="en-US" sz="1400" dirty="0" smtClean="0"/>
              <a:t>), a </a:t>
            </a:r>
            <a:r>
              <a:rPr lang="en-US" sz="1400" dirty="0" err="1"/>
              <a:t>glumi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șaka</a:t>
            </a:r>
            <a:r>
              <a:rPr lang="ro-RO" sz="1400" dirty="0" smtClean="0"/>
              <a:t> </a:t>
            </a:r>
            <a:r>
              <a:rPr lang="ro-RO" sz="1400" dirty="0" err="1" smtClean="0"/>
              <a:t>etmek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greşi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hata</a:t>
            </a:r>
            <a:r>
              <a:rPr lang="ro-RO" sz="1400" dirty="0" smtClean="0"/>
              <a:t> </a:t>
            </a:r>
            <a:r>
              <a:rPr lang="ro-RO" sz="1400" dirty="0" err="1" smtClean="0"/>
              <a:t>yapmak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iubi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sevmek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iscăli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imza</a:t>
            </a:r>
            <a:r>
              <a:rPr lang="ro-RO" sz="1400" dirty="0" smtClean="0"/>
              <a:t> </a:t>
            </a:r>
            <a:r>
              <a:rPr lang="ro-RO" sz="1400" dirty="0" err="1" smtClean="0"/>
              <a:t>atmak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întâlni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bulușmak</a:t>
            </a:r>
            <a:r>
              <a:rPr lang="ro-RO" sz="1400" dirty="0" smtClean="0"/>
              <a:t>, </a:t>
            </a:r>
            <a:r>
              <a:rPr lang="ro-RO" sz="1400" dirty="0" err="1" smtClean="0"/>
              <a:t>karș</a:t>
            </a:r>
            <a:r>
              <a:rPr lang="ro-RO" sz="1400" dirty="0" err="1" smtClean="0">
                <a:cs typeface="Times New Roman" panose="02020603050405020304" pitchFamily="18" charset="0"/>
              </a:rPr>
              <a:t>ılamak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mulţumi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ș</a:t>
            </a:r>
            <a:r>
              <a:rPr lang="ro-RO" sz="1400" dirty="0" err="1" smtClean="0">
                <a:cs typeface="Times New Roman" panose="02020603050405020304" pitchFamily="18" charset="0"/>
              </a:rPr>
              <a:t>ükür</a:t>
            </a:r>
            <a:r>
              <a:rPr lang="ro-RO" sz="1400" dirty="0" smtClean="0">
                <a:cs typeface="Times New Roman" panose="02020603050405020304" pitchFamily="18" charset="0"/>
              </a:rPr>
              <a:t> </a:t>
            </a:r>
            <a:r>
              <a:rPr lang="ro-RO" sz="1400" dirty="0" err="1" smtClean="0">
                <a:cs typeface="Times New Roman" panose="02020603050405020304" pitchFamily="18" charset="0"/>
              </a:rPr>
              <a:t>etmek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plăti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en-US" sz="1400" dirty="0" smtClean="0">
                <a:cs typeface="Times New Roman" panose="02020603050405020304" pitchFamily="18" charset="0"/>
              </a:rPr>
              <a:t>ö</a:t>
            </a:r>
            <a:r>
              <a:rPr lang="ro-RO" sz="1400" dirty="0" err="1" smtClean="0">
                <a:cs typeface="Times New Roman" panose="02020603050405020304" pitchFamily="18" charset="0"/>
              </a:rPr>
              <a:t>demek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pregăti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haz</a:t>
            </a:r>
            <a:r>
              <a:rPr lang="ro-RO" sz="1400" dirty="0" err="1" smtClean="0">
                <a:cs typeface="Times New Roman" panose="02020603050405020304" pitchFamily="18" charset="0"/>
              </a:rPr>
              <a:t>ırlamak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primi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almak</a:t>
            </a:r>
            <a:r>
              <a:rPr lang="ro-RO" sz="1400" dirty="0" smtClean="0"/>
              <a:t>, </a:t>
            </a:r>
            <a:r>
              <a:rPr lang="ro-RO" sz="1400" dirty="0" err="1" smtClean="0"/>
              <a:t>kabut</a:t>
            </a:r>
            <a:r>
              <a:rPr lang="ro-RO" sz="1400" dirty="0" smtClean="0"/>
              <a:t> </a:t>
            </a:r>
            <a:r>
              <a:rPr lang="ro-RO" sz="1400" dirty="0" err="1" smtClean="0"/>
              <a:t>etmek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privi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bakmak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sosi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ulașmak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trăi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yașamak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vorbi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konușmak</a:t>
            </a:r>
            <a:r>
              <a:rPr lang="en-US" sz="1400" dirty="0" smtClean="0"/>
              <a:t>). </a:t>
            </a:r>
            <a:endParaRPr lang="ro-RO" sz="1400" dirty="0" smtClean="0"/>
          </a:p>
          <a:p>
            <a:pPr algn="ctr"/>
            <a:r>
              <a:rPr lang="en-US" sz="1400" dirty="0" smtClean="0"/>
              <a:t>a </a:t>
            </a:r>
            <a:r>
              <a:rPr lang="en-US" sz="1400" dirty="0" err="1"/>
              <a:t>gândi</a:t>
            </a:r>
            <a:r>
              <a:rPr lang="en-US" sz="1400" dirty="0"/>
              <a:t>: 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375247"/>
              </p:ext>
            </p:extLst>
          </p:nvPr>
        </p:nvGraphicFramePr>
        <p:xfrm>
          <a:off x="5259520" y="3629815"/>
          <a:ext cx="2178509" cy="2115894"/>
        </p:xfrm>
        <a:graphic>
          <a:graphicData uri="http://schemas.openxmlformats.org/drawingml/2006/table">
            <a:tbl>
              <a:tblPr firstRow="1" firstCol="1" bandRow="1"/>
              <a:tblGrid>
                <a:gridCol w="989323"/>
                <a:gridCol w="1189186"/>
              </a:tblGrid>
              <a:tr h="3526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gândesc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gândeşti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el/ea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gândeşte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gândim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gândiţi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4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ei/ele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gândesc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68696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b="1" dirty="0" smtClean="0"/>
              <a:t>IV</a:t>
            </a:r>
            <a:r>
              <a:rPr lang="ro-RO" sz="1400" b="1" dirty="0" smtClean="0"/>
              <a:t>C.</a:t>
            </a:r>
          </a:p>
          <a:p>
            <a:r>
              <a:rPr lang="ro-RO" sz="1400" dirty="0" smtClean="0"/>
              <a:t>Verbe</a:t>
            </a:r>
            <a:r>
              <a:rPr lang="en-US" sz="1400" dirty="0" smtClean="0"/>
              <a:t>: </a:t>
            </a:r>
            <a:r>
              <a:rPr lang="en-US" sz="1400" dirty="0"/>
              <a:t>a </a:t>
            </a:r>
            <a:r>
              <a:rPr lang="en-US" sz="1400" dirty="0" err="1"/>
              <a:t>coborî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inmek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doborî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devirmek</a:t>
            </a:r>
            <a:r>
              <a:rPr lang="ro-RO" sz="1400" dirty="0" smtClean="0"/>
              <a:t>, </a:t>
            </a:r>
            <a:r>
              <a:rPr lang="ro-RO" sz="1400" dirty="0" err="1" smtClean="0"/>
              <a:t>y</a:t>
            </a:r>
            <a:r>
              <a:rPr lang="ro-RO" sz="1400" dirty="0" err="1" smtClean="0">
                <a:cs typeface="Times New Roman" panose="02020603050405020304" pitchFamily="18" charset="0"/>
              </a:rPr>
              <a:t>ıkmak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omorî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en-US" sz="1400" dirty="0" smtClean="0">
                <a:cs typeface="Times New Roman" panose="02020603050405020304" pitchFamily="18" charset="0"/>
              </a:rPr>
              <a:t>ö</a:t>
            </a:r>
            <a:r>
              <a:rPr lang="ro-RO" sz="1400" dirty="0" err="1" smtClean="0">
                <a:cs typeface="Times New Roman" panose="02020603050405020304" pitchFamily="18" charset="0"/>
              </a:rPr>
              <a:t>ldürmek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vârî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i</a:t>
            </a:r>
            <a:r>
              <a:rPr lang="ro-RO" sz="1400" dirty="0" err="1" smtClean="0">
                <a:cs typeface="Times New Roman" panose="02020603050405020304" pitchFamily="18" charset="0"/>
              </a:rPr>
              <a:t>çeri</a:t>
            </a:r>
            <a:r>
              <a:rPr lang="ro-RO" sz="1400" dirty="0" smtClean="0">
                <a:cs typeface="Times New Roman" panose="02020603050405020304" pitchFamily="18" charset="0"/>
              </a:rPr>
              <a:t> </a:t>
            </a:r>
            <a:r>
              <a:rPr lang="ro-RO" sz="1400" dirty="0" err="1" smtClean="0">
                <a:cs typeface="Times New Roman" panose="02020603050405020304" pitchFamily="18" charset="0"/>
              </a:rPr>
              <a:t>sokmak</a:t>
            </a:r>
            <a:r>
              <a:rPr lang="en-US" sz="1400" dirty="0" smtClean="0"/>
              <a:t>).</a:t>
            </a:r>
            <a:endParaRPr lang="ro-RO" sz="1400" dirty="0"/>
          </a:p>
          <a:p>
            <a:endParaRPr lang="ro-RO" sz="1400" dirty="0" smtClean="0"/>
          </a:p>
          <a:p>
            <a:pPr algn="ctr"/>
            <a:r>
              <a:rPr lang="en-US" sz="1400" dirty="0" smtClean="0"/>
              <a:t>a </a:t>
            </a:r>
            <a:r>
              <a:rPr lang="en-US" sz="1400" dirty="0" err="1"/>
              <a:t>coborî</a:t>
            </a:r>
            <a:r>
              <a:rPr lang="en-US" sz="1400" dirty="0"/>
              <a:t>: </a:t>
            </a:r>
            <a:endParaRPr lang="ro-RO" sz="1400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542915"/>
              </p:ext>
            </p:extLst>
          </p:nvPr>
        </p:nvGraphicFramePr>
        <p:xfrm>
          <a:off x="5527344" y="3552218"/>
          <a:ext cx="1487606" cy="2097954"/>
        </p:xfrm>
        <a:graphic>
          <a:graphicData uri="http://schemas.openxmlformats.org/drawingml/2006/table">
            <a:tbl>
              <a:tblPr firstRow="1" firstCol="1" bandRow="1"/>
              <a:tblGrid>
                <a:gridCol w="614003"/>
                <a:gridCol w="873603"/>
              </a:tblGrid>
              <a:tr h="3496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cobor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6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cobori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6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el/ea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coboară 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6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coborâm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6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coborâţi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6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ei/ele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coboară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36317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b="1" dirty="0" smtClean="0"/>
              <a:t>IV</a:t>
            </a:r>
            <a:r>
              <a:rPr lang="ro-RO" sz="1400" b="1" dirty="0" smtClean="0"/>
              <a:t>D.</a:t>
            </a:r>
          </a:p>
          <a:p>
            <a:r>
              <a:rPr lang="ro-RO" sz="1400" dirty="0" smtClean="0"/>
              <a:t>Verbe:</a:t>
            </a:r>
            <a:r>
              <a:rPr lang="en-US" sz="1400" dirty="0" smtClean="0"/>
              <a:t> </a:t>
            </a:r>
            <a:r>
              <a:rPr lang="en-US" sz="1400" dirty="0"/>
              <a:t>a </a:t>
            </a:r>
            <a:r>
              <a:rPr lang="en-US" sz="1400" dirty="0" err="1"/>
              <a:t>amărî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en-US" sz="1400" dirty="0" smtClean="0">
                <a:cs typeface="Times New Roman" panose="02020603050405020304" pitchFamily="18" charset="0"/>
              </a:rPr>
              <a:t>ü</a:t>
            </a:r>
            <a:r>
              <a:rPr lang="ro-RO" sz="1400" dirty="0" err="1" smtClean="0">
                <a:cs typeface="Times New Roman" panose="02020603050405020304" pitchFamily="18" charset="0"/>
              </a:rPr>
              <a:t>zmek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hotărî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karar</a:t>
            </a:r>
            <a:r>
              <a:rPr lang="ro-RO" sz="1400" dirty="0" smtClean="0"/>
              <a:t> </a:t>
            </a:r>
            <a:r>
              <a:rPr lang="ro-RO" sz="1400" dirty="0" err="1" smtClean="0"/>
              <a:t>vermek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ocărî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azarlamak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pârî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itham</a:t>
            </a:r>
            <a:r>
              <a:rPr lang="ro-RO" sz="1400" dirty="0" smtClean="0"/>
              <a:t> </a:t>
            </a:r>
            <a:r>
              <a:rPr lang="ro-RO" sz="1400" dirty="0" err="1" smtClean="0"/>
              <a:t>etmek</a:t>
            </a:r>
            <a:r>
              <a:rPr lang="ro-RO" sz="1400" dirty="0" smtClean="0"/>
              <a:t>, </a:t>
            </a:r>
            <a:r>
              <a:rPr lang="ro-RO" sz="1400" dirty="0" err="1" smtClean="0"/>
              <a:t>su</a:t>
            </a:r>
            <a:r>
              <a:rPr lang="ro-RO" sz="1400" dirty="0" err="1" smtClean="0">
                <a:cs typeface="Times New Roman" panose="02020603050405020304" pitchFamily="18" charset="0"/>
              </a:rPr>
              <a:t>çlamak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târî</a:t>
            </a:r>
            <a:r>
              <a:rPr lang="en-US" sz="1400" dirty="0"/>
              <a:t> </a:t>
            </a:r>
            <a:r>
              <a:rPr lang="ro-RO" sz="1400" dirty="0" smtClean="0"/>
              <a:t>(</a:t>
            </a:r>
            <a:r>
              <a:rPr lang="ro-RO" sz="1400" dirty="0" err="1" smtClean="0">
                <a:cs typeface="Times New Roman" panose="02020603050405020304" pitchFamily="18" charset="0"/>
              </a:rPr>
              <a:t>çekmek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urî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nefret</a:t>
            </a:r>
            <a:r>
              <a:rPr lang="ro-RO" sz="1400" dirty="0" smtClean="0"/>
              <a:t> </a:t>
            </a:r>
            <a:r>
              <a:rPr lang="ro-RO" sz="1400" dirty="0" err="1" smtClean="0"/>
              <a:t>etmek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zăvorî</a:t>
            </a:r>
            <a:r>
              <a:rPr lang="en-US" sz="1400" dirty="0"/>
              <a:t> </a:t>
            </a:r>
            <a:r>
              <a:rPr lang="en-US" sz="1400" dirty="0" smtClean="0"/>
              <a:t>(k</a:t>
            </a:r>
            <a:r>
              <a:rPr lang="ro-RO" sz="1400" dirty="0" err="1" smtClean="0"/>
              <a:t>ilitlemek</a:t>
            </a:r>
            <a:r>
              <a:rPr lang="en-US" sz="1400" dirty="0" smtClean="0"/>
              <a:t>). </a:t>
            </a:r>
            <a:endParaRPr lang="ro-RO" sz="1400" dirty="0"/>
          </a:p>
          <a:p>
            <a:pPr algn="ctr"/>
            <a:r>
              <a:rPr lang="en-US" sz="1400" dirty="0" smtClean="0"/>
              <a:t>a </a:t>
            </a:r>
            <a:r>
              <a:rPr lang="en-US" sz="1400" dirty="0" err="1"/>
              <a:t>hotărî</a:t>
            </a:r>
            <a:r>
              <a:rPr lang="en-US" sz="1400" dirty="0"/>
              <a:t>: </a:t>
            </a:r>
            <a:endParaRPr lang="ro-RO" sz="1400" dirty="0" smtClean="0"/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4598828"/>
              </p:ext>
            </p:extLst>
          </p:nvPr>
        </p:nvGraphicFramePr>
        <p:xfrm>
          <a:off x="5579432" y="3347202"/>
          <a:ext cx="1421869" cy="2248936"/>
        </p:xfrm>
        <a:graphic>
          <a:graphicData uri="http://schemas.openxmlformats.org/drawingml/2006/table">
            <a:tbl>
              <a:tblPr firstRow="1" firstCol="1" bandRow="1"/>
              <a:tblGrid>
                <a:gridCol w="586870"/>
                <a:gridCol w="834999"/>
              </a:tblGrid>
              <a:tr h="3802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hotărăsc 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2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hotărăşti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79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el/ea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hotărăşte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2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hotărâm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2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voi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hotărâţi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22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ei/ele</a:t>
                      </a:r>
                      <a:endParaRPr lang="en-US" sz="14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hotărăsc</a:t>
                      </a:r>
                      <a:endParaRPr lang="en-US" sz="14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63438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000" b="1" dirty="0" err="1" smtClean="0"/>
              <a:t>Recapitulare</a:t>
            </a:r>
            <a:endParaRPr lang="en-US" sz="2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1551212"/>
              </p:ext>
            </p:extLst>
          </p:nvPr>
        </p:nvGraphicFramePr>
        <p:xfrm>
          <a:off x="1514900" y="1992575"/>
          <a:ext cx="9034818" cy="3985147"/>
        </p:xfrm>
        <a:graphic>
          <a:graphicData uri="http://schemas.openxmlformats.org/drawingml/2006/table">
            <a:tbl>
              <a:tblPr firstRow="1" firstCol="1" bandRow="1"/>
              <a:tblGrid>
                <a:gridCol w="730067"/>
                <a:gridCol w="892103"/>
                <a:gridCol w="913951"/>
                <a:gridCol w="1326321"/>
                <a:gridCol w="1289906"/>
                <a:gridCol w="903938"/>
                <a:gridCol w="903026"/>
                <a:gridCol w="1037753"/>
                <a:gridCol w="1037753"/>
              </a:tblGrid>
              <a:tr h="13029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pron.   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Conjugarea I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o-RO" sz="16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Conjugarea a </a:t>
                      </a:r>
                      <a:r>
                        <a:rPr lang="ro-RO" sz="1600" b="1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II-a</a:t>
                      </a:r>
                      <a:endParaRPr lang="en-US" sz="1600" b="1" dirty="0" smtClean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-ea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Conjugarea a III-a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o-RO" sz="16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Conjugarea a IV-a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1600" b="1" dirty="0" smtClean="0">
                        <a:effectLst/>
                        <a:latin typeface="+mj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600" b="1" dirty="0" smtClean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o-RO" sz="16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i, î</a:t>
                      </a:r>
                      <a:endParaRPr lang="en-US" sz="16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48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8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inf.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asculta 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dansa 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plăcea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face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dormi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locui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coborî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aseline="0" dirty="0" smtClean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hotărî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ascult 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</a:t>
                      </a:r>
                      <a:r>
                        <a:rPr lang="ro-RO" sz="14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ez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plac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+mn-lt"/>
                        </a:rPr>
                        <a:t>dorm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locui</a:t>
                      </a: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esc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cobor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</a:t>
                      </a: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ăsc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8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asculţi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</a:t>
                      </a:r>
                      <a:r>
                        <a:rPr lang="ro-RO" sz="14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ez</a:t>
                      </a: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placi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faci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+mn-lt"/>
                        </a:rPr>
                        <a:t>dormi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locui</a:t>
                      </a:r>
                      <a:r>
                        <a:rPr lang="ro-RO" sz="1400" b="1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eşt</a:t>
                      </a:r>
                      <a:r>
                        <a:rPr lang="ro-RO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cobori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</a:t>
                      </a:r>
                      <a:r>
                        <a:rPr lang="ro-RO" sz="14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ăşt</a:t>
                      </a: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70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el/ea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ascultă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</a:t>
                      </a:r>
                      <a:r>
                        <a:rPr lang="ro-RO" sz="14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eaz</a:t>
                      </a: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ă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place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face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+mn-lt"/>
                        </a:rPr>
                        <a:t>doarme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locui</a:t>
                      </a:r>
                      <a:r>
                        <a:rPr lang="ro-RO" sz="1400" b="1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eşt</a:t>
                      </a:r>
                      <a:r>
                        <a:rPr lang="ro-RO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coboară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</a:t>
                      </a:r>
                      <a:r>
                        <a:rPr lang="ro-RO" sz="1400" b="1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ăşt</a:t>
                      </a:r>
                      <a:r>
                        <a:rPr lang="ro-RO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02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ascultăm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dansăm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plăcem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facem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+mn-lt"/>
                        </a:rPr>
                        <a:t>dormim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locuim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coborăm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hotărâm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484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ascultaţi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dansaţi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plăceţi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faceţi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+mn-lt"/>
                        </a:rPr>
                        <a:t>dormiți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err="1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locuiţi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coborâţi</a:t>
                      </a:r>
                      <a:endParaRPr lang="en-US" sz="14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err="1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hotărâţi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0797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ei/ele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ascultă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</a:t>
                      </a: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eaz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ă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plac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fac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o-RO" sz="1400" dirty="0" smtClean="0">
                          <a:latin typeface="+mn-lt"/>
                        </a:rPr>
                        <a:t>dorm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locui</a:t>
                      </a: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esc 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coboară 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hotăr</a:t>
                      </a: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ăsc 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663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</a:pPr>
            <a:r>
              <a:rPr lang="ro-RO" sz="2000" b="1" spc="0" dirty="0">
                <a:solidFill>
                  <a:srgbClr val="000000">
                    <a:lumMod val="75000"/>
                    <a:lumOff val="25000"/>
                  </a:srgbClr>
                </a:solidFill>
                <a:latin typeface="Calibri" panose="020F0502020204030204"/>
              </a:rPr>
              <a:t>Verbul de conjugarea I (-a):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o-RO" sz="1400" dirty="0" smtClean="0"/>
              <a:t>Verbe: </a:t>
            </a:r>
            <a:r>
              <a:rPr lang="en-US" sz="1400" dirty="0" smtClean="0"/>
              <a:t>a </a:t>
            </a:r>
            <a:r>
              <a:rPr lang="en-US" sz="1400" dirty="0" err="1"/>
              <a:t>ajuta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yard</a:t>
            </a:r>
            <a:r>
              <a:rPr lang="ro-RO" sz="1400" dirty="0" err="1" smtClean="0">
                <a:cs typeface="Times New Roman" panose="02020603050405020304" pitchFamily="18" charset="0"/>
              </a:rPr>
              <a:t>ım</a:t>
            </a:r>
            <a:r>
              <a:rPr lang="ro-RO" sz="1400" dirty="0" smtClean="0">
                <a:cs typeface="Times New Roman" panose="02020603050405020304" pitchFamily="18" charset="0"/>
              </a:rPr>
              <a:t> </a:t>
            </a:r>
            <a:r>
              <a:rPr lang="ro-RO" sz="1400" dirty="0" err="1" smtClean="0">
                <a:cs typeface="Times New Roman" panose="02020603050405020304" pitchFamily="18" charset="0"/>
              </a:rPr>
              <a:t>etmek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alerga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koșmak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 smtClean="0"/>
              <a:t>ar</a:t>
            </a:r>
            <a:r>
              <a:rPr lang="ro-RO" sz="1400" dirty="0" smtClean="0"/>
              <a:t>ă</a:t>
            </a:r>
            <a:r>
              <a:rPr lang="en-US" sz="1400" dirty="0" smtClean="0"/>
              <a:t>ta (</a:t>
            </a:r>
            <a:r>
              <a:rPr lang="ro-RO" sz="1400" dirty="0" err="1" smtClean="0"/>
              <a:t>g</a:t>
            </a:r>
            <a:r>
              <a:rPr lang="ro-RO" sz="1400" dirty="0" err="1" smtClean="0">
                <a:cs typeface="Times New Roman" panose="02020603050405020304" pitchFamily="18" charset="0"/>
              </a:rPr>
              <a:t>östermek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asculta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dinlemek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cânta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șark</a:t>
            </a:r>
            <a:r>
              <a:rPr lang="ro-RO" sz="1400" dirty="0" err="1" smtClean="0">
                <a:cs typeface="Times New Roman" panose="02020603050405020304" pitchFamily="18" charset="0"/>
              </a:rPr>
              <a:t>ı</a:t>
            </a:r>
            <a:r>
              <a:rPr lang="ro-RO" sz="1400" dirty="0" smtClean="0">
                <a:cs typeface="Times New Roman" panose="02020603050405020304" pitchFamily="18" charset="0"/>
              </a:rPr>
              <a:t> </a:t>
            </a:r>
            <a:r>
              <a:rPr lang="ro-RO" sz="1400" dirty="0" err="1" smtClean="0">
                <a:cs typeface="Times New Roman" panose="02020603050405020304" pitchFamily="18" charset="0"/>
              </a:rPr>
              <a:t>söylemek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căuta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aramak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discuta</a:t>
            </a:r>
            <a:r>
              <a:rPr lang="en-US" sz="1400" dirty="0"/>
              <a:t> (</a:t>
            </a:r>
            <a:r>
              <a:rPr lang="en-US" sz="1400" dirty="0" smtClean="0"/>
              <a:t>t</a:t>
            </a:r>
            <a:r>
              <a:rPr lang="ro-RO" sz="1400" dirty="0" err="1" smtClean="0"/>
              <a:t>art</a:t>
            </a:r>
            <a:r>
              <a:rPr lang="ro-RO" sz="1400" dirty="0" err="1" smtClean="0">
                <a:cs typeface="Times New Roman" panose="02020603050405020304" pitchFamily="18" charset="0"/>
              </a:rPr>
              <a:t>ıșmak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explica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a</a:t>
            </a:r>
            <a:r>
              <a:rPr lang="ro-RO" sz="1400" dirty="0" err="1" smtClean="0">
                <a:cs typeface="Times New Roman" panose="02020603050405020304" pitchFamily="18" charset="0"/>
              </a:rPr>
              <a:t>çıklamak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exprima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ifade</a:t>
            </a:r>
            <a:r>
              <a:rPr lang="ro-RO" sz="1400" dirty="0" smtClean="0"/>
              <a:t> </a:t>
            </a:r>
            <a:r>
              <a:rPr lang="ro-RO" sz="1400" dirty="0" err="1" smtClean="0"/>
              <a:t>etmek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încerca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denemek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întreba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sormak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 smtClean="0"/>
              <a:t>învăţa</a:t>
            </a:r>
            <a:r>
              <a:rPr lang="en-US" sz="1400" dirty="0" smtClean="0"/>
              <a:t> (</a:t>
            </a:r>
            <a:r>
              <a:rPr lang="ro-RO" sz="1400" dirty="0" err="1" smtClean="0">
                <a:cs typeface="Times New Roman" panose="02020603050405020304" pitchFamily="18" charset="0"/>
              </a:rPr>
              <a:t>öğrenmek</a:t>
            </a:r>
            <a:r>
              <a:rPr lang="en-US" sz="1400" dirty="0" smtClean="0"/>
              <a:t>,</a:t>
            </a:r>
            <a:r>
              <a:rPr lang="ro-RO" sz="1400" dirty="0"/>
              <a:t> </a:t>
            </a:r>
            <a:r>
              <a:rPr lang="ro-RO" sz="1400" dirty="0" err="1" smtClean="0">
                <a:cs typeface="Times New Roman" panose="02020603050405020304" pitchFamily="18" charset="0"/>
              </a:rPr>
              <a:t>öğretmek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 smtClean="0"/>
              <a:t>mânca</a:t>
            </a:r>
            <a:r>
              <a:rPr lang="en-US" sz="1400" dirty="0" smtClean="0"/>
              <a:t> (</a:t>
            </a:r>
            <a:r>
              <a:rPr lang="ro-RO" sz="1400" dirty="0" err="1" smtClean="0"/>
              <a:t>yemek</a:t>
            </a:r>
            <a:r>
              <a:rPr lang="ro-RO" sz="1400" dirty="0" smtClean="0"/>
              <a:t> </a:t>
            </a:r>
            <a:r>
              <a:rPr lang="ro-RO" sz="1400" dirty="0" err="1" smtClean="0"/>
              <a:t>yemek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prepara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haz</a:t>
            </a:r>
            <a:r>
              <a:rPr lang="ro-RO" sz="1400" dirty="0" err="1" smtClean="0">
                <a:cs typeface="Times New Roman" panose="02020603050405020304" pitchFamily="18" charset="0"/>
              </a:rPr>
              <a:t>ırlamak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saluta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ro-RO" sz="1400" dirty="0" err="1" smtClean="0"/>
              <a:t>selamlamak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săruta</a:t>
            </a:r>
            <a:r>
              <a:rPr lang="en-US" sz="1400" dirty="0"/>
              <a:t> </a:t>
            </a:r>
            <a:r>
              <a:rPr lang="en-US" sz="1400" dirty="0" smtClean="0"/>
              <a:t>(</a:t>
            </a:r>
            <a:r>
              <a:rPr lang="en-US" sz="1400" dirty="0" smtClean="0">
                <a:cs typeface="Times New Roman" panose="02020603050405020304" pitchFamily="18" charset="0"/>
              </a:rPr>
              <a:t>ö</a:t>
            </a:r>
            <a:r>
              <a:rPr lang="ro-RO" sz="1400" dirty="0" smtClean="0">
                <a:cs typeface="Times New Roman" panose="02020603050405020304" pitchFamily="18" charset="0"/>
              </a:rPr>
              <a:t>p</a:t>
            </a:r>
            <a:r>
              <a:rPr lang="en-US" sz="1400" dirty="0" smtClean="0">
                <a:cs typeface="Times New Roman" panose="02020603050405020304" pitchFamily="18" charset="0"/>
              </a:rPr>
              <a:t>ü</a:t>
            </a:r>
            <a:r>
              <a:rPr lang="ro-RO" sz="1400" dirty="0" err="1" smtClean="0">
                <a:cs typeface="Times New Roman" panose="02020603050405020304" pitchFamily="18" charset="0"/>
              </a:rPr>
              <a:t>șmek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 smtClean="0"/>
              <a:t>spăla</a:t>
            </a:r>
            <a:r>
              <a:rPr lang="en-US" sz="1400" dirty="0" smtClean="0"/>
              <a:t> (</a:t>
            </a:r>
            <a:r>
              <a:rPr lang="ro-RO" sz="1400" dirty="0" err="1" smtClean="0"/>
              <a:t>y</a:t>
            </a:r>
            <a:r>
              <a:rPr lang="ro-RO" sz="1400" dirty="0" err="1" smtClean="0">
                <a:cs typeface="Times New Roman" panose="02020603050405020304" pitchFamily="18" charset="0"/>
              </a:rPr>
              <a:t>ıkamak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/>
              <a:t>urca</a:t>
            </a:r>
            <a:r>
              <a:rPr lang="en-US" sz="1400" dirty="0"/>
              <a:t> (</a:t>
            </a:r>
            <a:r>
              <a:rPr lang="en-US" sz="1400" dirty="0" err="1" smtClean="0"/>
              <a:t>t</a:t>
            </a:r>
            <a:r>
              <a:rPr lang="en-US" sz="1400" dirty="0" err="1" smtClean="0">
                <a:cs typeface="Times New Roman" panose="02020603050405020304" pitchFamily="18" charset="0"/>
              </a:rPr>
              <a:t>ı</a:t>
            </a:r>
            <a:r>
              <a:rPr lang="ro-RO" sz="1400" dirty="0" err="1" smtClean="0">
                <a:cs typeface="Times New Roman" panose="02020603050405020304" pitchFamily="18" charset="0"/>
              </a:rPr>
              <a:t>rmanmak</a:t>
            </a:r>
            <a:r>
              <a:rPr lang="ro-RO" sz="1400" dirty="0" smtClean="0">
                <a:cs typeface="Times New Roman" panose="02020603050405020304" pitchFamily="18" charset="0"/>
              </a:rPr>
              <a:t>, </a:t>
            </a:r>
            <a:r>
              <a:rPr lang="ro-RO" sz="1400" dirty="0" err="1" smtClean="0">
                <a:cs typeface="Times New Roman" panose="02020603050405020304" pitchFamily="18" charset="0"/>
              </a:rPr>
              <a:t>artmak</a:t>
            </a:r>
            <a:r>
              <a:rPr lang="ro-RO" sz="1400" dirty="0" smtClean="0">
                <a:cs typeface="Times New Roman" panose="02020603050405020304" pitchFamily="18" charset="0"/>
              </a:rPr>
              <a:t>, </a:t>
            </a:r>
            <a:r>
              <a:rPr lang="ro-RO" sz="1400" dirty="0" err="1" smtClean="0">
                <a:cs typeface="Times New Roman" panose="02020603050405020304" pitchFamily="18" charset="0"/>
              </a:rPr>
              <a:t>binmek</a:t>
            </a:r>
            <a:r>
              <a:rPr lang="en-US" sz="1400" dirty="0" smtClean="0"/>
              <a:t>), </a:t>
            </a:r>
            <a:r>
              <a:rPr lang="en-US" sz="1400" dirty="0"/>
              <a:t>a </a:t>
            </a:r>
            <a:r>
              <a:rPr lang="en-US" sz="1400" dirty="0" err="1" smtClean="0"/>
              <a:t>zbura</a:t>
            </a:r>
            <a:r>
              <a:rPr lang="en-US" sz="1400" dirty="0" smtClean="0"/>
              <a:t> (</a:t>
            </a:r>
            <a:r>
              <a:rPr lang="ro-RO" sz="1400" dirty="0" err="1" smtClean="0"/>
              <a:t>u</a:t>
            </a:r>
            <a:r>
              <a:rPr lang="ro-RO" sz="1400" dirty="0" err="1" smtClean="0">
                <a:cs typeface="Times New Roman" panose="02020603050405020304" pitchFamily="18" charset="0"/>
              </a:rPr>
              <a:t>çmak</a:t>
            </a:r>
            <a:r>
              <a:rPr lang="en-US" sz="1400" dirty="0" smtClean="0"/>
              <a:t>) </a:t>
            </a:r>
            <a:r>
              <a:rPr lang="en-US" sz="1400" dirty="0"/>
              <a:t>…</a:t>
            </a:r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0148754"/>
              </p:ext>
            </p:extLst>
          </p:nvPr>
        </p:nvGraphicFramePr>
        <p:xfrm>
          <a:off x="2552131" y="2907532"/>
          <a:ext cx="5650173" cy="2961562"/>
        </p:xfrm>
        <a:graphic>
          <a:graphicData uri="http://schemas.openxmlformats.org/drawingml/2006/table">
            <a:tbl>
              <a:tblPr firstRow="1" firstCol="1" bandRow="1"/>
              <a:tblGrid>
                <a:gridCol w="1257582"/>
                <a:gridCol w="1813165"/>
                <a:gridCol w="2579426"/>
              </a:tblGrid>
              <a:tr h="5384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inf.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pron.   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Conjugarea I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-a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infinitiv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asculta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o-RO" sz="14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dinlemek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 dansa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(dans </a:t>
                      </a:r>
                      <a:r>
                        <a:rPr lang="ro-RO" sz="14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etmek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eu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ascult 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o-RO" sz="14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ben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o-RO" sz="1400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dinliyorum</a:t>
                      </a: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</a:t>
                      </a:r>
                      <a:r>
                        <a:rPr lang="ro-RO" sz="1400" b="1" dirty="0" smtClean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ez </a:t>
                      </a:r>
                      <a:r>
                        <a:rPr lang="ro-RO" sz="1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o-RO" sz="1400" b="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ben</a:t>
                      </a:r>
                      <a:r>
                        <a:rPr lang="ro-RO" sz="1400" b="0" baseline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dans </a:t>
                      </a:r>
                      <a:r>
                        <a:rPr lang="ro-RO" sz="1400" b="0" baseline="0" dirty="0" err="1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ediyorum</a:t>
                      </a:r>
                      <a:r>
                        <a:rPr lang="ro-RO" sz="1400" b="0" dirty="0" smtClean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b="0" dirty="0">
                        <a:solidFill>
                          <a:schemeClr val="tx1"/>
                        </a:solidFill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tu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asculţi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</a:t>
                      </a: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ez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el/ea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ascultă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</a:t>
                      </a: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eaz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ă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ascultăm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dansăm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voi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ascultaţi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dansaţi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92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ei/ele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ascultă</a:t>
                      </a:r>
                      <a:endParaRPr lang="en-US" sz="140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dans</a:t>
                      </a: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eaz</a:t>
                      </a:r>
                      <a:r>
                        <a:rPr lang="ro-RO" sz="14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ă</a:t>
                      </a:r>
                      <a:endParaRPr lang="en-US" sz="14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342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1600" b="1" dirty="0" smtClean="0"/>
              <a:t>Exerciții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o-RO" sz="1400" dirty="0" smtClean="0"/>
              <a:t>1</a:t>
            </a:r>
            <a:r>
              <a:rPr lang="en-US" sz="1400" dirty="0" smtClean="0"/>
              <a:t>. </a:t>
            </a:r>
            <a:r>
              <a:rPr lang="en-US" sz="1400" dirty="0" err="1"/>
              <a:t>Puneţi</a:t>
            </a:r>
            <a:r>
              <a:rPr lang="en-US" sz="1400" dirty="0"/>
              <a:t> </a:t>
            </a:r>
            <a:r>
              <a:rPr lang="en-US" sz="1400" dirty="0" err="1"/>
              <a:t>formele</a:t>
            </a:r>
            <a:r>
              <a:rPr lang="en-US" sz="1400" dirty="0"/>
              <a:t> </a:t>
            </a:r>
            <a:r>
              <a:rPr lang="en-US" sz="1400" dirty="0" err="1"/>
              <a:t>verbale</a:t>
            </a:r>
            <a:r>
              <a:rPr lang="en-US" sz="1400" dirty="0"/>
              <a:t> </a:t>
            </a:r>
            <a:r>
              <a:rPr lang="en-US" sz="1400" dirty="0" err="1"/>
              <a:t>potrivite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context. </a:t>
            </a:r>
            <a:r>
              <a:rPr lang="en-US" sz="1400" dirty="0" err="1"/>
              <a:t>Folosiţi</a:t>
            </a:r>
            <a:r>
              <a:rPr lang="en-US" sz="1400" dirty="0"/>
              <a:t> </a:t>
            </a:r>
            <a:r>
              <a:rPr lang="en-US" sz="1400" dirty="0" err="1"/>
              <a:t>următoarele</a:t>
            </a:r>
            <a:r>
              <a:rPr lang="en-US" sz="1400" dirty="0"/>
              <a:t> </a:t>
            </a:r>
            <a:r>
              <a:rPr lang="en-US" sz="1400" dirty="0" err="1" smtClean="0"/>
              <a:t>verbe</a:t>
            </a:r>
            <a:r>
              <a:rPr lang="en-US" sz="1400" dirty="0" smtClean="0"/>
              <a:t>: </a:t>
            </a:r>
            <a:r>
              <a:rPr lang="en-US" sz="1400" dirty="0"/>
              <a:t>a </a:t>
            </a:r>
            <a:r>
              <a:rPr lang="en-US" sz="1400" dirty="0" err="1"/>
              <a:t>cheltui</a:t>
            </a:r>
            <a:r>
              <a:rPr lang="en-US" sz="1400" dirty="0" smtClean="0"/>
              <a:t>,</a:t>
            </a:r>
            <a:r>
              <a:rPr lang="ro-RO" sz="1400" dirty="0" smtClean="0"/>
              <a:t> </a:t>
            </a:r>
            <a:r>
              <a:rPr lang="en-US" sz="1400" dirty="0" smtClean="0"/>
              <a:t>a </a:t>
            </a:r>
            <a:r>
              <a:rPr lang="en-US" sz="1400" dirty="0"/>
              <a:t>(se) </a:t>
            </a:r>
            <a:r>
              <a:rPr lang="en-US" sz="1400" dirty="0" err="1"/>
              <a:t>întâlni</a:t>
            </a:r>
            <a:r>
              <a:rPr lang="en-US" sz="1400" dirty="0"/>
              <a:t>, a </a:t>
            </a:r>
            <a:r>
              <a:rPr lang="en-US" sz="1400" dirty="0" err="1"/>
              <a:t>locui</a:t>
            </a:r>
            <a:r>
              <a:rPr lang="en-US" sz="1400" dirty="0"/>
              <a:t>, a fi, a </a:t>
            </a:r>
            <a:r>
              <a:rPr lang="en-US" sz="1400" dirty="0" err="1"/>
              <a:t>urca</a:t>
            </a:r>
            <a:r>
              <a:rPr lang="en-US" sz="1400" dirty="0"/>
              <a:t>, a </a:t>
            </a:r>
            <a:r>
              <a:rPr lang="en-US" sz="1400" dirty="0" err="1"/>
              <a:t>coborî</a:t>
            </a:r>
            <a:r>
              <a:rPr lang="en-US" sz="1400" dirty="0"/>
              <a:t>, a merge</a:t>
            </a:r>
            <a:r>
              <a:rPr lang="en-US" sz="1400" dirty="0" smtClean="0"/>
              <a:t>,</a:t>
            </a:r>
            <a:r>
              <a:rPr lang="ro-RO" sz="1400" dirty="0" smtClean="0"/>
              <a:t> </a:t>
            </a:r>
            <a:r>
              <a:rPr lang="en-US" sz="1400" dirty="0" smtClean="0"/>
              <a:t>a </a:t>
            </a:r>
            <a:r>
              <a:rPr lang="en-US" sz="1400" dirty="0"/>
              <a:t>(se) </a:t>
            </a:r>
            <a:r>
              <a:rPr lang="en-US" sz="1400" dirty="0" err="1"/>
              <a:t>hotărî</a:t>
            </a:r>
            <a:r>
              <a:rPr lang="en-US" sz="1400" dirty="0"/>
              <a:t>, a </a:t>
            </a:r>
            <a:r>
              <a:rPr lang="en-US" sz="1400" dirty="0" err="1"/>
              <a:t>studia</a:t>
            </a:r>
            <a:r>
              <a:rPr lang="en-US" sz="1400" dirty="0"/>
              <a:t>, a </a:t>
            </a:r>
            <a:r>
              <a:rPr lang="en-US" sz="1400" dirty="0" err="1"/>
              <a:t>glumi</a:t>
            </a:r>
            <a:r>
              <a:rPr lang="en-US" sz="1400" dirty="0"/>
              <a:t>.  </a:t>
            </a:r>
          </a:p>
          <a:p>
            <a:pPr algn="just"/>
            <a:endParaRPr lang="en-US" sz="1400" dirty="0"/>
          </a:p>
          <a:p>
            <a:pPr algn="just"/>
            <a:r>
              <a:rPr lang="en-US" sz="1400" dirty="0"/>
              <a:t>John ________ un student </a:t>
            </a:r>
            <a:r>
              <a:rPr lang="en-US" sz="1400" dirty="0" err="1"/>
              <a:t>american</a:t>
            </a:r>
            <a:r>
              <a:rPr lang="en-US" sz="1400" dirty="0"/>
              <a:t>. </a:t>
            </a:r>
            <a:r>
              <a:rPr lang="en-US" sz="1400" dirty="0" err="1"/>
              <a:t>Acum</a:t>
            </a:r>
            <a:r>
              <a:rPr lang="en-US" sz="1400" dirty="0"/>
              <a:t>, el _____________ </a:t>
            </a:r>
            <a:r>
              <a:rPr lang="en-US" sz="1400" dirty="0" err="1"/>
              <a:t>în</a:t>
            </a:r>
            <a:r>
              <a:rPr lang="en-US" sz="1400" dirty="0"/>
              <a:t> Zagreb. </a:t>
            </a:r>
            <a:r>
              <a:rPr lang="en-US" sz="1400" dirty="0" err="1"/>
              <a:t>Acolo</a:t>
            </a:r>
            <a:r>
              <a:rPr lang="en-US" sz="1400" dirty="0"/>
              <a:t> ______________ </a:t>
            </a:r>
            <a:r>
              <a:rPr lang="en-US" sz="1400" dirty="0" err="1"/>
              <a:t>matematica</a:t>
            </a:r>
            <a:r>
              <a:rPr lang="en-US" sz="1400" dirty="0"/>
              <a:t>. </a:t>
            </a:r>
            <a:r>
              <a:rPr lang="en-US" sz="1400" dirty="0" err="1"/>
              <a:t>Astăzi</a:t>
            </a:r>
            <a:r>
              <a:rPr lang="en-US" sz="1400" dirty="0"/>
              <a:t> ____________ la </a:t>
            </a:r>
            <a:r>
              <a:rPr lang="en-US" sz="1400" dirty="0" err="1"/>
              <a:t>cumpărături</a:t>
            </a:r>
            <a:r>
              <a:rPr lang="en-US" sz="1400" dirty="0"/>
              <a:t>. ____________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oraş</a:t>
            </a:r>
            <a:r>
              <a:rPr lang="en-US" sz="1400" dirty="0"/>
              <a:t> cu </a:t>
            </a:r>
            <a:r>
              <a:rPr lang="en-US" sz="1400" dirty="0" err="1"/>
              <a:t>prietenii</a:t>
            </a:r>
            <a:r>
              <a:rPr lang="en-US" sz="1400" dirty="0"/>
              <a:t>. _________________ </a:t>
            </a:r>
            <a:r>
              <a:rPr lang="en-US" sz="1400" dirty="0" err="1"/>
              <a:t>să</a:t>
            </a:r>
            <a:r>
              <a:rPr lang="en-US" sz="1400" dirty="0"/>
              <a:t> </a:t>
            </a:r>
            <a:r>
              <a:rPr lang="en-US" sz="1400" dirty="0" err="1"/>
              <a:t>meargă</a:t>
            </a:r>
            <a:r>
              <a:rPr lang="en-US" sz="1400" dirty="0"/>
              <a:t> la chef. </a:t>
            </a:r>
            <a:r>
              <a:rPr lang="en-US" sz="1400" dirty="0" err="1"/>
              <a:t>Ei</a:t>
            </a:r>
            <a:r>
              <a:rPr lang="en-US" sz="1400" dirty="0"/>
              <a:t> ____________ </a:t>
            </a:r>
            <a:r>
              <a:rPr lang="en-US" sz="1400" dirty="0" err="1"/>
              <a:t>într</a:t>
            </a:r>
            <a:r>
              <a:rPr lang="en-US" sz="1400" dirty="0"/>
              <a:t>-un </a:t>
            </a:r>
            <a:r>
              <a:rPr lang="en-US" sz="1400" dirty="0" err="1"/>
              <a:t>autobuz</a:t>
            </a:r>
            <a:r>
              <a:rPr lang="en-US" sz="1400" dirty="0"/>
              <a:t> </a:t>
            </a:r>
            <a:r>
              <a:rPr lang="en-US" sz="1400" dirty="0" err="1"/>
              <a:t>şi</a:t>
            </a:r>
            <a:r>
              <a:rPr lang="en-US" sz="1400" dirty="0"/>
              <a:t> _____________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centru</a:t>
            </a:r>
            <a:r>
              <a:rPr lang="en-US" sz="1400" dirty="0"/>
              <a:t>. </a:t>
            </a:r>
            <a:r>
              <a:rPr lang="en-US" sz="1400" dirty="0" err="1"/>
              <a:t>Ei</a:t>
            </a:r>
            <a:r>
              <a:rPr lang="en-US" sz="1400" dirty="0"/>
              <a:t> se </a:t>
            </a:r>
            <a:r>
              <a:rPr lang="en-US" sz="1400" dirty="0" err="1"/>
              <a:t>distrează</a:t>
            </a:r>
            <a:r>
              <a:rPr lang="en-US" sz="1400" dirty="0"/>
              <a:t> </a:t>
            </a:r>
            <a:r>
              <a:rPr lang="en-US" sz="1400" dirty="0" err="1"/>
              <a:t>şi</a:t>
            </a:r>
            <a:r>
              <a:rPr lang="en-US" sz="1400" dirty="0"/>
              <a:t> _____________ </a:t>
            </a:r>
            <a:r>
              <a:rPr lang="en-US" sz="1400" dirty="0" err="1"/>
              <a:t>împreună</a:t>
            </a:r>
            <a:r>
              <a:rPr lang="en-US" sz="1400" dirty="0"/>
              <a:t>. _____________ </a:t>
            </a:r>
            <a:r>
              <a:rPr lang="en-US" sz="1400" dirty="0" err="1"/>
              <a:t>mulţi</a:t>
            </a:r>
            <a:r>
              <a:rPr lang="en-US" sz="1400" dirty="0"/>
              <a:t> </a:t>
            </a:r>
            <a:r>
              <a:rPr lang="en-US" sz="1400" dirty="0" err="1"/>
              <a:t>bani</a:t>
            </a:r>
            <a:r>
              <a:rPr lang="en-US" sz="1400" dirty="0"/>
              <a:t>. </a:t>
            </a:r>
          </a:p>
          <a:p>
            <a:pPr algn="just"/>
            <a:endParaRPr lang="en-US" sz="1400" dirty="0"/>
          </a:p>
          <a:p>
            <a:pPr lvl="0" algn="just">
              <a:buClr>
                <a:srgbClr val="E48312"/>
              </a:buClr>
            </a:pPr>
            <a:r>
              <a:rPr lang="ro-RO" sz="1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2</a:t>
            </a:r>
            <a:r>
              <a:rPr lang="en-US" sz="1400" dirty="0" smtClean="0">
                <a:solidFill>
                  <a:srgbClr val="000000">
                    <a:lumMod val="75000"/>
                    <a:lumOff val="25000"/>
                  </a:srgbClr>
                </a:solidFill>
              </a:rPr>
              <a:t>.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Folosiţi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formă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corectă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a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verbelor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din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parenteze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.</a:t>
            </a:r>
          </a:p>
          <a:p>
            <a:pPr lvl="0" algn="just">
              <a:buClr>
                <a:srgbClr val="E48312"/>
              </a:buClr>
            </a:pP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După-amiază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________ (a merge,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eu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prin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oraş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. ___________ (a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căuta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eu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 o carte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despre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pisici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. ________ (a face,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eu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 o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temă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despre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animalele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de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casă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.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Astăzi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____________ (a se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întâlni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eu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 cu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prietenii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mei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la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facultate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. __________ (a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mânca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noi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 la restaurant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şi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apoi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______________ (a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studia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noi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pentru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examen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. _________ (a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citi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noi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cărţi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şi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______________ (a nota,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noi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în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caiete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.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Acasă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______________ (a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repeta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eu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cuvintele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învăţate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. _________ (a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spera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eu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că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 nu ____________ (a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întârzia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,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noi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) la </a:t>
            </a:r>
            <a:r>
              <a:rPr lang="en-US" sz="1400" dirty="0" err="1">
                <a:solidFill>
                  <a:srgbClr val="000000">
                    <a:lumMod val="75000"/>
                    <a:lumOff val="25000"/>
                  </a:srgbClr>
                </a:solidFill>
              </a:rPr>
              <a:t>lecţie</a:t>
            </a:r>
            <a:r>
              <a:rPr lang="en-US" sz="1400" dirty="0">
                <a:solidFill>
                  <a:srgbClr val="000000">
                    <a:lumMod val="75000"/>
                    <a:lumOff val="25000"/>
                  </a:srgbClr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205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1600" b="1" dirty="0" smtClean="0"/>
              <a:t>Exerciții</a:t>
            </a:r>
            <a:endParaRPr lang="en-US" sz="1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o-RO" sz="1400" dirty="0" smtClean="0"/>
              <a:t>1</a:t>
            </a:r>
            <a:r>
              <a:rPr lang="en-US" sz="1400" dirty="0" smtClean="0"/>
              <a:t>. </a:t>
            </a:r>
            <a:r>
              <a:rPr lang="en-US" sz="1400" dirty="0" err="1"/>
              <a:t>Puneţi</a:t>
            </a:r>
            <a:r>
              <a:rPr lang="en-US" sz="1400" dirty="0"/>
              <a:t> </a:t>
            </a:r>
            <a:r>
              <a:rPr lang="en-US" sz="1400" dirty="0" err="1"/>
              <a:t>verbele</a:t>
            </a:r>
            <a:r>
              <a:rPr lang="en-US" sz="1400" dirty="0"/>
              <a:t> la </a:t>
            </a:r>
            <a:r>
              <a:rPr lang="en-US" sz="1400" dirty="0" err="1"/>
              <a:t>indicativ</a:t>
            </a:r>
            <a:r>
              <a:rPr lang="en-US" sz="1400" dirty="0"/>
              <a:t> </a:t>
            </a:r>
            <a:r>
              <a:rPr lang="en-US" sz="1400" dirty="0" err="1"/>
              <a:t>prezent</a:t>
            </a:r>
            <a:r>
              <a:rPr lang="en-US" sz="1400" dirty="0" smtClean="0"/>
              <a:t>:</a:t>
            </a:r>
            <a:r>
              <a:rPr lang="ro-RO" sz="1400" dirty="0" smtClean="0"/>
              <a:t> </a:t>
            </a:r>
          </a:p>
          <a:p>
            <a:endParaRPr lang="ro-RO" sz="1400" dirty="0" smtClean="0"/>
          </a:p>
          <a:p>
            <a:pPr lvl="2"/>
            <a:r>
              <a:rPr lang="en-US" dirty="0" smtClean="0"/>
              <a:t>a </a:t>
            </a:r>
            <a:r>
              <a:rPr lang="en-US" dirty="0" err="1"/>
              <a:t>copia</a:t>
            </a:r>
            <a:r>
              <a:rPr lang="en-US" dirty="0"/>
              <a:t>       a </a:t>
            </a:r>
            <a:r>
              <a:rPr lang="en-US" dirty="0" err="1"/>
              <a:t>desena</a:t>
            </a:r>
            <a:r>
              <a:rPr lang="en-US" dirty="0"/>
              <a:t>       a </a:t>
            </a:r>
            <a:r>
              <a:rPr lang="en-US" dirty="0" err="1"/>
              <a:t>număra</a:t>
            </a:r>
            <a:r>
              <a:rPr lang="en-US" dirty="0"/>
              <a:t>      a </a:t>
            </a:r>
            <a:r>
              <a:rPr lang="en-US" dirty="0" err="1"/>
              <a:t>termina</a:t>
            </a:r>
            <a:endParaRPr lang="en-US" dirty="0"/>
          </a:p>
          <a:p>
            <a:pPr lvl="2"/>
            <a:r>
              <a:rPr lang="en-US" dirty="0"/>
              <a:t>a </a:t>
            </a:r>
            <a:r>
              <a:rPr lang="en-US" dirty="0" err="1"/>
              <a:t>ajuta</a:t>
            </a:r>
            <a:r>
              <a:rPr lang="en-US" dirty="0"/>
              <a:t>        a </a:t>
            </a:r>
            <a:r>
              <a:rPr lang="en-US" dirty="0" err="1"/>
              <a:t>tăia</a:t>
            </a:r>
            <a:r>
              <a:rPr lang="en-US" dirty="0"/>
              <a:t>            </a:t>
            </a:r>
            <a:r>
              <a:rPr lang="ro-RO" dirty="0"/>
              <a:t> </a:t>
            </a:r>
            <a:r>
              <a:rPr lang="en-US" dirty="0" smtClean="0"/>
              <a:t>a </a:t>
            </a:r>
            <a:r>
              <a:rPr lang="en-US" dirty="0" err="1"/>
              <a:t>pleca</a:t>
            </a:r>
            <a:r>
              <a:rPr lang="en-US" dirty="0"/>
              <a:t>         </a:t>
            </a:r>
            <a:r>
              <a:rPr lang="ro-RO" dirty="0"/>
              <a:t> </a:t>
            </a:r>
            <a:r>
              <a:rPr lang="en-US" dirty="0" smtClean="0"/>
              <a:t>a </a:t>
            </a:r>
            <a:r>
              <a:rPr lang="en-US" dirty="0" err="1"/>
              <a:t>mânca</a:t>
            </a:r>
            <a:endParaRPr lang="en-US" dirty="0"/>
          </a:p>
          <a:p>
            <a:r>
              <a:rPr lang="en-US" sz="1400" dirty="0" smtClean="0"/>
              <a:t>1.</a:t>
            </a:r>
            <a:r>
              <a:rPr lang="ro-RO" sz="1400" dirty="0" smtClean="0"/>
              <a:t> </a:t>
            </a:r>
            <a:r>
              <a:rPr lang="en-US" sz="1400" dirty="0" err="1" smtClean="0"/>
              <a:t>Prietena</a:t>
            </a:r>
            <a:r>
              <a:rPr lang="en-US" sz="1400" dirty="0" smtClean="0"/>
              <a:t> </a:t>
            </a:r>
            <a:r>
              <a:rPr lang="en-US" sz="1400" dirty="0"/>
              <a:t>mea </a:t>
            </a:r>
            <a:r>
              <a:rPr lang="en-US" sz="1400" dirty="0" err="1"/>
              <a:t>începe</a:t>
            </a:r>
            <a:r>
              <a:rPr lang="en-US" sz="1400" dirty="0"/>
              <a:t> </a:t>
            </a:r>
            <a:r>
              <a:rPr lang="en-US" sz="1400" dirty="0" err="1"/>
              <a:t>serviciul</a:t>
            </a:r>
            <a:r>
              <a:rPr lang="en-US" sz="1400" dirty="0"/>
              <a:t> la 8 </a:t>
            </a:r>
            <a:r>
              <a:rPr lang="en-US" sz="1400" dirty="0" err="1"/>
              <a:t>şi</a:t>
            </a:r>
            <a:r>
              <a:rPr lang="en-US" sz="1400" dirty="0"/>
              <a:t> .....la </a:t>
            </a:r>
            <a:r>
              <a:rPr lang="en-US" sz="1400" dirty="0" err="1"/>
              <a:t>ora</a:t>
            </a:r>
            <a:r>
              <a:rPr lang="en-US" sz="1400" dirty="0"/>
              <a:t> 14.</a:t>
            </a:r>
          </a:p>
          <a:p>
            <a:r>
              <a:rPr lang="en-US" sz="1400" dirty="0" smtClean="0"/>
              <a:t>2.</a:t>
            </a:r>
            <a:r>
              <a:rPr lang="ro-RO" sz="1400" dirty="0" smtClean="0"/>
              <a:t> </a:t>
            </a:r>
            <a:r>
              <a:rPr lang="en-US" sz="1400" dirty="0" smtClean="0"/>
              <a:t>La </a:t>
            </a:r>
            <a:r>
              <a:rPr lang="en-US" sz="1400" dirty="0" err="1"/>
              <a:t>ce</a:t>
            </a:r>
            <a:r>
              <a:rPr lang="en-US" sz="1400" dirty="0"/>
              <a:t> </a:t>
            </a:r>
            <a:r>
              <a:rPr lang="en-US" sz="1400" dirty="0" err="1"/>
              <a:t>oră</a:t>
            </a:r>
            <a:r>
              <a:rPr lang="en-US" sz="1400" dirty="0"/>
              <a:t> ........</a:t>
            </a:r>
            <a:r>
              <a:rPr lang="en-US" sz="1400" dirty="0" err="1" smtClean="0"/>
              <a:t>urm</a:t>
            </a:r>
            <a:r>
              <a:rPr lang="ro-RO" sz="1400" dirty="0" smtClean="0"/>
              <a:t>ă</a:t>
            </a:r>
            <a:r>
              <a:rPr lang="en-US" sz="1400" dirty="0" err="1" smtClean="0"/>
              <a:t>torul</a:t>
            </a:r>
            <a:r>
              <a:rPr lang="en-US" sz="1400" dirty="0" smtClean="0"/>
              <a:t> </a:t>
            </a:r>
            <a:r>
              <a:rPr lang="en-US" sz="1400" dirty="0" err="1"/>
              <a:t>tren</a:t>
            </a:r>
            <a:r>
              <a:rPr lang="en-US" sz="1400" dirty="0"/>
              <a:t>?</a:t>
            </a:r>
          </a:p>
          <a:p>
            <a:r>
              <a:rPr lang="en-US" sz="1400" dirty="0" smtClean="0"/>
              <a:t>3.</a:t>
            </a:r>
            <a:r>
              <a:rPr lang="ro-RO" sz="1400" dirty="0" smtClean="0"/>
              <a:t> </a:t>
            </a:r>
            <a:r>
              <a:rPr lang="en-US" sz="1400" dirty="0" err="1" smtClean="0"/>
              <a:t>Profesorul</a:t>
            </a:r>
            <a:r>
              <a:rPr lang="en-US" sz="1400" dirty="0" smtClean="0"/>
              <a:t> </a:t>
            </a:r>
            <a:r>
              <a:rPr lang="en-US" sz="1400" dirty="0"/>
              <a:t>.........</a:t>
            </a:r>
            <a:r>
              <a:rPr lang="en-US" sz="1400" dirty="0" err="1"/>
              <a:t>pe</a:t>
            </a:r>
            <a:r>
              <a:rPr lang="en-US" sz="1400" dirty="0"/>
              <a:t> </a:t>
            </a:r>
            <a:r>
              <a:rPr lang="en-US" sz="1400" dirty="0" err="1"/>
              <a:t>tablă</a:t>
            </a:r>
            <a:r>
              <a:rPr lang="en-US" sz="1400" dirty="0"/>
              <a:t> o </a:t>
            </a:r>
            <a:r>
              <a:rPr lang="en-US" sz="1400" dirty="0" err="1"/>
              <a:t>maşină</a:t>
            </a:r>
            <a:r>
              <a:rPr lang="en-US" sz="1400" dirty="0"/>
              <a:t> de </a:t>
            </a:r>
            <a:r>
              <a:rPr lang="en-US" sz="1400" dirty="0" err="1"/>
              <a:t>teren</a:t>
            </a:r>
            <a:r>
              <a:rPr lang="en-US" sz="1400" dirty="0"/>
              <a:t>.</a:t>
            </a:r>
          </a:p>
          <a:p>
            <a:r>
              <a:rPr lang="en-US" sz="1400" dirty="0" smtClean="0"/>
              <a:t>4.</a:t>
            </a:r>
            <a:r>
              <a:rPr lang="ro-RO" sz="1400" dirty="0" smtClean="0"/>
              <a:t> </a:t>
            </a:r>
            <a:r>
              <a:rPr lang="en-US" sz="1400" dirty="0" err="1" smtClean="0"/>
              <a:t>Nepotul</a:t>
            </a:r>
            <a:r>
              <a:rPr lang="en-US" sz="1400" dirty="0" smtClean="0"/>
              <a:t> </a:t>
            </a:r>
            <a:r>
              <a:rPr lang="en-US" sz="1400" dirty="0" err="1"/>
              <a:t>meu</a:t>
            </a:r>
            <a:r>
              <a:rPr lang="en-US" sz="1400" dirty="0"/>
              <a:t> are </a:t>
            </a:r>
            <a:r>
              <a:rPr lang="en-US" sz="1400" dirty="0" err="1"/>
              <a:t>trei</a:t>
            </a:r>
            <a:r>
              <a:rPr lang="en-US" sz="1400" dirty="0"/>
              <a:t> </a:t>
            </a:r>
            <a:r>
              <a:rPr lang="en-US" sz="1400" dirty="0" err="1"/>
              <a:t>ani</a:t>
            </a:r>
            <a:r>
              <a:rPr lang="en-US" sz="1400" dirty="0"/>
              <a:t> </a:t>
            </a:r>
            <a:r>
              <a:rPr lang="en-US" sz="1400" dirty="0" err="1"/>
              <a:t>şi</a:t>
            </a:r>
            <a:r>
              <a:rPr lang="en-US" sz="1400" dirty="0"/>
              <a:t> </a:t>
            </a:r>
            <a:r>
              <a:rPr lang="en-US" sz="1400" dirty="0" err="1"/>
              <a:t>deja</a:t>
            </a:r>
            <a:r>
              <a:rPr lang="en-US" sz="1400" dirty="0"/>
              <a:t>......</a:t>
            </a:r>
            <a:r>
              <a:rPr lang="en-US" sz="1400" dirty="0" err="1"/>
              <a:t>până</a:t>
            </a:r>
            <a:r>
              <a:rPr lang="en-US" sz="1400" dirty="0"/>
              <a:t> la </a:t>
            </a:r>
            <a:r>
              <a:rPr lang="en-US" sz="1400" dirty="0" err="1"/>
              <a:t>zece</a:t>
            </a:r>
            <a:r>
              <a:rPr lang="en-US" sz="1400" dirty="0"/>
              <a:t>.</a:t>
            </a:r>
          </a:p>
          <a:p>
            <a:r>
              <a:rPr lang="en-US" sz="1400" dirty="0" smtClean="0"/>
              <a:t>5.</a:t>
            </a:r>
            <a:r>
              <a:rPr lang="ro-RO" sz="1400" dirty="0" smtClean="0"/>
              <a:t> </a:t>
            </a:r>
            <a:r>
              <a:rPr lang="en-US" sz="1400" dirty="0" err="1" smtClean="0"/>
              <a:t>Bucătarii</a:t>
            </a:r>
            <a:r>
              <a:rPr lang="en-US" sz="1400" dirty="0"/>
              <a:t>...... </a:t>
            </a:r>
            <a:r>
              <a:rPr lang="en-US" sz="1400" dirty="0" err="1"/>
              <a:t>salamul</a:t>
            </a:r>
            <a:r>
              <a:rPr lang="en-US" sz="1400" dirty="0"/>
              <a:t> </a:t>
            </a:r>
            <a:r>
              <a:rPr lang="en-US" sz="1400" dirty="0" err="1"/>
              <a:t>în</a:t>
            </a:r>
            <a:r>
              <a:rPr lang="en-US" sz="1400" dirty="0"/>
              <a:t> </a:t>
            </a:r>
            <a:r>
              <a:rPr lang="en-US" sz="1400" dirty="0" err="1"/>
              <a:t>felii</a:t>
            </a:r>
            <a:r>
              <a:rPr lang="en-US" sz="1400" dirty="0"/>
              <a:t> </a:t>
            </a:r>
            <a:r>
              <a:rPr lang="en-US" sz="1400" dirty="0" err="1"/>
              <a:t>subţiri</a:t>
            </a:r>
            <a:r>
              <a:rPr lang="en-US" sz="1400" dirty="0"/>
              <a:t>.</a:t>
            </a:r>
          </a:p>
          <a:p>
            <a:r>
              <a:rPr lang="en-US" sz="1400" dirty="0" smtClean="0"/>
              <a:t>6.</a:t>
            </a:r>
            <a:r>
              <a:rPr lang="ro-RO" sz="1400" dirty="0" smtClean="0"/>
              <a:t> </a:t>
            </a:r>
            <a:r>
              <a:rPr lang="en-US" sz="1400" dirty="0" err="1" smtClean="0"/>
              <a:t>Elevii</a:t>
            </a:r>
            <a:r>
              <a:rPr lang="en-US" sz="1400" dirty="0"/>
              <a:t>............. de </a:t>
            </a:r>
            <a:r>
              <a:rPr lang="en-US" sz="1400" dirty="0" err="1"/>
              <a:t>pe</a:t>
            </a:r>
            <a:r>
              <a:rPr lang="en-US" sz="1400" dirty="0"/>
              <a:t> </a:t>
            </a:r>
            <a:r>
              <a:rPr lang="en-US" sz="1400" dirty="0" err="1"/>
              <a:t>tablă</a:t>
            </a:r>
            <a:r>
              <a:rPr lang="en-US" sz="1400" dirty="0"/>
              <a:t> </a:t>
            </a:r>
            <a:r>
              <a:rPr lang="en-US" sz="1400" dirty="0" err="1"/>
              <a:t>lecţia</a:t>
            </a:r>
            <a:r>
              <a:rPr lang="en-US" sz="1400" dirty="0"/>
              <a:t>.</a:t>
            </a:r>
          </a:p>
          <a:p>
            <a:r>
              <a:rPr lang="en-US" sz="1400" dirty="0" smtClean="0"/>
              <a:t>7.</a:t>
            </a:r>
            <a:r>
              <a:rPr lang="ro-RO" sz="1400" dirty="0" smtClean="0"/>
              <a:t> </a:t>
            </a:r>
            <a:r>
              <a:rPr lang="en-US" sz="1400" dirty="0" smtClean="0"/>
              <a:t>Este </a:t>
            </a:r>
            <a:r>
              <a:rPr lang="en-US" sz="1400" dirty="0"/>
              <a:t>vegetarian </a:t>
            </a:r>
            <a:r>
              <a:rPr lang="en-US" sz="1400" dirty="0" err="1"/>
              <a:t>şi</a:t>
            </a:r>
            <a:r>
              <a:rPr lang="en-US" sz="1400" dirty="0"/>
              <a:t> nu.........</a:t>
            </a:r>
            <a:r>
              <a:rPr lang="en-US" sz="1400" dirty="0" err="1"/>
              <a:t>niciun</a:t>
            </a:r>
            <a:r>
              <a:rPr lang="en-US" sz="1400" dirty="0"/>
              <a:t> </a:t>
            </a:r>
            <a:r>
              <a:rPr lang="en-US" sz="1400" dirty="0" err="1"/>
              <a:t>fel</a:t>
            </a:r>
            <a:r>
              <a:rPr lang="en-US" sz="1400" dirty="0"/>
              <a:t> de carne.</a:t>
            </a:r>
          </a:p>
          <a:p>
            <a:r>
              <a:rPr lang="en-US" sz="1400" dirty="0" smtClean="0"/>
              <a:t>8.</a:t>
            </a:r>
            <a:r>
              <a:rPr lang="ro-RO" sz="1400" dirty="0" smtClean="0"/>
              <a:t> </a:t>
            </a:r>
            <a:r>
              <a:rPr lang="en-US" sz="1400" dirty="0" err="1" smtClean="0"/>
              <a:t>În</a:t>
            </a:r>
            <a:r>
              <a:rPr lang="en-US" sz="1400" dirty="0" smtClean="0"/>
              <a:t> </a:t>
            </a:r>
            <a:r>
              <a:rPr lang="en-US" sz="1400" dirty="0" err="1"/>
              <a:t>fiecare</a:t>
            </a:r>
            <a:r>
              <a:rPr lang="en-US" sz="1400" dirty="0"/>
              <a:t> </a:t>
            </a:r>
            <a:r>
              <a:rPr lang="en-US" sz="1400" dirty="0" err="1"/>
              <a:t>zi</a:t>
            </a:r>
            <a:r>
              <a:rPr lang="en-US" sz="1400" dirty="0"/>
              <a:t> o ............</a:t>
            </a:r>
            <a:r>
              <a:rPr lang="en-US" sz="1400" dirty="0" err="1"/>
              <a:t>pe</a:t>
            </a:r>
            <a:r>
              <a:rPr lang="en-US" sz="1400" dirty="0"/>
              <a:t> mama la </a:t>
            </a:r>
            <a:r>
              <a:rPr lang="en-US" sz="1400" dirty="0" err="1"/>
              <a:t>curăţenie</a:t>
            </a:r>
            <a:r>
              <a:rPr lang="en-US" sz="1400" dirty="0"/>
              <a:t>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16484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sz="1400" dirty="0" smtClean="0"/>
              <a:t>2</a:t>
            </a:r>
            <a:r>
              <a:rPr lang="en-US" sz="1400" dirty="0" smtClean="0"/>
              <a:t>. </a:t>
            </a:r>
            <a:r>
              <a:rPr lang="en-US" sz="1400" dirty="0" err="1"/>
              <a:t>Completați</a:t>
            </a:r>
            <a:r>
              <a:rPr lang="en-US" sz="1400" dirty="0"/>
              <a:t> </a:t>
            </a:r>
            <a:r>
              <a:rPr lang="en-US" sz="1400" dirty="0" err="1"/>
              <a:t>spațiile</a:t>
            </a:r>
            <a:r>
              <a:rPr lang="en-US" sz="1400" dirty="0"/>
              <a:t> </a:t>
            </a:r>
            <a:r>
              <a:rPr lang="en-US" sz="1400" dirty="0" err="1"/>
              <a:t>libere</a:t>
            </a:r>
            <a:r>
              <a:rPr lang="en-US" sz="1400" dirty="0"/>
              <a:t> cu forma </a:t>
            </a:r>
            <a:r>
              <a:rPr lang="en-US" sz="1400" dirty="0" err="1"/>
              <a:t>corectă</a:t>
            </a:r>
            <a:r>
              <a:rPr lang="en-US" sz="1400" dirty="0"/>
              <a:t>:</a:t>
            </a:r>
          </a:p>
          <a:p>
            <a:endParaRPr lang="en-US" sz="1400" dirty="0"/>
          </a:p>
          <a:p>
            <a:r>
              <a:rPr lang="en-US" sz="1400" dirty="0"/>
              <a:t>1. Maria (a </a:t>
            </a:r>
            <a:r>
              <a:rPr lang="en-US" sz="1400" dirty="0" err="1"/>
              <a:t>cânta</a:t>
            </a:r>
            <a:r>
              <a:rPr lang="en-US" sz="1400" dirty="0"/>
              <a:t>) __________ la </a:t>
            </a:r>
            <a:r>
              <a:rPr lang="en-US" sz="1400" dirty="0" err="1"/>
              <a:t>chitară</a:t>
            </a:r>
            <a:r>
              <a:rPr lang="en-US" sz="1400" dirty="0"/>
              <a:t>, </a:t>
            </a:r>
            <a:r>
              <a:rPr lang="en-US" sz="1400" dirty="0" err="1"/>
              <a:t>iar</a:t>
            </a:r>
            <a:r>
              <a:rPr lang="en-US" sz="1400" dirty="0"/>
              <a:t> </a:t>
            </a:r>
            <a:r>
              <a:rPr lang="en-US" sz="1400" dirty="0" err="1"/>
              <a:t>eu</a:t>
            </a:r>
            <a:r>
              <a:rPr lang="en-US" sz="1400" dirty="0"/>
              <a:t> (a </a:t>
            </a:r>
            <a:r>
              <a:rPr lang="en-US" sz="1400" dirty="0" err="1"/>
              <a:t>exersa</a:t>
            </a:r>
            <a:r>
              <a:rPr lang="en-US" sz="1400" dirty="0"/>
              <a:t>) __________  la </a:t>
            </a:r>
            <a:r>
              <a:rPr lang="en-US" sz="1400" dirty="0" err="1"/>
              <a:t>vioară</a:t>
            </a:r>
            <a:r>
              <a:rPr lang="en-US" sz="1400" dirty="0"/>
              <a:t>.</a:t>
            </a:r>
          </a:p>
          <a:p>
            <a:r>
              <a:rPr lang="en-US" sz="1400" dirty="0"/>
              <a:t>2. </a:t>
            </a:r>
            <a:r>
              <a:rPr lang="en-US" sz="1400" dirty="0" err="1"/>
              <a:t>Copilul</a:t>
            </a:r>
            <a:r>
              <a:rPr lang="en-US" sz="1400" dirty="0"/>
              <a:t> (a </a:t>
            </a:r>
            <a:r>
              <a:rPr lang="en-US" sz="1400" dirty="0" err="1"/>
              <a:t>traversa</a:t>
            </a:r>
            <a:r>
              <a:rPr lang="en-US" sz="1400" dirty="0"/>
              <a:t>) __________ </a:t>
            </a:r>
            <a:r>
              <a:rPr lang="en-US" sz="1400" dirty="0" err="1"/>
              <a:t>strada</a:t>
            </a:r>
            <a:r>
              <a:rPr lang="en-US" sz="1400" dirty="0"/>
              <a:t>, </a:t>
            </a:r>
            <a:r>
              <a:rPr lang="en-US" sz="1400" dirty="0" err="1"/>
              <a:t>iar</a:t>
            </a:r>
            <a:r>
              <a:rPr lang="en-US" sz="1400" dirty="0"/>
              <a:t> mama (a </a:t>
            </a:r>
            <a:r>
              <a:rPr lang="en-US" sz="1400" dirty="0" err="1"/>
              <a:t>traversa</a:t>
            </a:r>
            <a:r>
              <a:rPr lang="en-US" sz="1400" dirty="0"/>
              <a:t>) __________  </a:t>
            </a:r>
            <a:r>
              <a:rPr lang="en-US" sz="1400" dirty="0" err="1"/>
              <a:t>împreună</a:t>
            </a:r>
            <a:r>
              <a:rPr lang="en-US" sz="1400" dirty="0"/>
              <a:t> cu el.</a:t>
            </a:r>
          </a:p>
          <a:p>
            <a:r>
              <a:rPr lang="en-US" sz="1400" dirty="0"/>
              <a:t>3. </a:t>
            </a:r>
            <a:r>
              <a:rPr lang="en-US" sz="1400" dirty="0" err="1"/>
              <a:t>Voi</a:t>
            </a:r>
            <a:r>
              <a:rPr lang="en-US" sz="1400" dirty="0"/>
              <a:t> nu (a </a:t>
            </a:r>
            <a:r>
              <a:rPr lang="en-US" sz="1400" dirty="0" err="1"/>
              <a:t>întârzia</a:t>
            </a:r>
            <a:r>
              <a:rPr lang="en-US" sz="1400" dirty="0"/>
              <a:t>) __________ la curs, </a:t>
            </a:r>
            <a:r>
              <a:rPr lang="en-US" sz="1400" dirty="0" err="1"/>
              <a:t>dar</a:t>
            </a:r>
            <a:r>
              <a:rPr lang="en-US" sz="1400" dirty="0"/>
              <a:t> </a:t>
            </a:r>
            <a:r>
              <a:rPr lang="en-US" sz="1400" dirty="0" err="1"/>
              <a:t>colegii</a:t>
            </a:r>
            <a:r>
              <a:rPr lang="en-US" sz="1400" dirty="0"/>
              <a:t> din </a:t>
            </a:r>
            <a:r>
              <a:rPr lang="en-US" sz="1400" dirty="0" err="1"/>
              <a:t>anul</a:t>
            </a:r>
            <a:r>
              <a:rPr lang="en-US" sz="1400" dirty="0"/>
              <a:t> II (a </a:t>
            </a:r>
            <a:r>
              <a:rPr lang="en-US" sz="1400" dirty="0" err="1"/>
              <a:t>întârzia</a:t>
            </a:r>
            <a:r>
              <a:rPr lang="en-US" sz="1400" dirty="0"/>
              <a:t>) __________.</a:t>
            </a:r>
          </a:p>
          <a:p>
            <a:r>
              <a:rPr lang="en-US" sz="1400" dirty="0"/>
              <a:t>4. Maria (a </a:t>
            </a:r>
            <a:r>
              <a:rPr lang="en-US" sz="1400" dirty="0" err="1"/>
              <a:t>desena</a:t>
            </a:r>
            <a:r>
              <a:rPr lang="en-US" sz="1400" dirty="0"/>
              <a:t>) __________  o </a:t>
            </a:r>
            <a:r>
              <a:rPr lang="en-US" sz="1400" dirty="0" err="1"/>
              <a:t>casă</a:t>
            </a:r>
            <a:r>
              <a:rPr lang="en-US" sz="1400" dirty="0"/>
              <a:t>, </a:t>
            </a:r>
            <a:r>
              <a:rPr lang="en-US" sz="1400" dirty="0" err="1"/>
              <a:t>iar</a:t>
            </a:r>
            <a:r>
              <a:rPr lang="en-US" sz="1400" dirty="0"/>
              <a:t> </a:t>
            </a:r>
            <a:r>
              <a:rPr lang="en-US" sz="1400" dirty="0" err="1"/>
              <a:t>ei</a:t>
            </a:r>
            <a:r>
              <a:rPr lang="en-US" sz="1400" dirty="0"/>
              <a:t> (a </a:t>
            </a:r>
            <a:r>
              <a:rPr lang="en-US" sz="1400" dirty="0" err="1"/>
              <a:t>colora</a:t>
            </a:r>
            <a:r>
              <a:rPr lang="en-US" sz="1400" dirty="0"/>
              <a:t>) __________ </a:t>
            </a:r>
            <a:r>
              <a:rPr lang="en-US" sz="1400" dirty="0" err="1"/>
              <a:t>desenul</a:t>
            </a:r>
            <a:r>
              <a:rPr lang="en-US" sz="1400" dirty="0"/>
              <a:t>.</a:t>
            </a:r>
          </a:p>
          <a:p>
            <a:r>
              <a:rPr lang="en-US" sz="1400" dirty="0"/>
              <a:t>5. </a:t>
            </a:r>
            <a:r>
              <a:rPr lang="en-US" sz="1400" dirty="0" err="1"/>
              <a:t>Noi</a:t>
            </a:r>
            <a:r>
              <a:rPr lang="en-US" sz="1400" dirty="0"/>
              <a:t> (a </a:t>
            </a:r>
            <a:r>
              <a:rPr lang="en-US" sz="1400" dirty="0" err="1"/>
              <a:t>pleca</a:t>
            </a:r>
            <a:r>
              <a:rPr lang="en-US" sz="1400" dirty="0"/>
              <a:t>) __________ la </a:t>
            </a:r>
            <a:r>
              <a:rPr lang="en-US" sz="1400" dirty="0" err="1"/>
              <a:t>București</a:t>
            </a:r>
            <a:r>
              <a:rPr lang="en-US" sz="1400" dirty="0"/>
              <a:t>, </a:t>
            </a:r>
            <a:r>
              <a:rPr lang="en-US" sz="1400" dirty="0" err="1"/>
              <a:t>iar</a:t>
            </a:r>
            <a:r>
              <a:rPr lang="en-US" sz="1400" dirty="0"/>
              <a:t> </a:t>
            </a:r>
            <a:r>
              <a:rPr lang="en-US" sz="1400" dirty="0" err="1"/>
              <a:t>ei</a:t>
            </a:r>
            <a:r>
              <a:rPr lang="en-US" sz="1400" dirty="0"/>
              <a:t> (a </a:t>
            </a:r>
            <a:r>
              <a:rPr lang="en-US" sz="1400" dirty="0" err="1"/>
              <a:t>pleca</a:t>
            </a:r>
            <a:r>
              <a:rPr lang="en-US" sz="1400" dirty="0"/>
              <a:t>) __________  la </a:t>
            </a:r>
            <a:r>
              <a:rPr lang="en-US" sz="1400" dirty="0" err="1"/>
              <a:t>Brașov</a:t>
            </a:r>
            <a:r>
              <a:rPr lang="en-US" sz="1400" dirty="0"/>
              <a:t>.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14972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sz="1400" dirty="0" smtClean="0"/>
              <a:t>3. </a:t>
            </a:r>
            <a:r>
              <a:rPr lang="en-US" sz="1400" dirty="0" err="1" smtClean="0"/>
              <a:t>Completați</a:t>
            </a:r>
            <a:r>
              <a:rPr lang="en-US" sz="1400" dirty="0" smtClean="0"/>
              <a:t> </a:t>
            </a:r>
            <a:r>
              <a:rPr lang="en-US" sz="1400" dirty="0" err="1"/>
              <a:t>spațiile</a:t>
            </a:r>
            <a:r>
              <a:rPr lang="en-US" sz="1400" dirty="0"/>
              <a:t> </a:t>
            </a:r>
            <a:r>
              <a:rPr lang="en-US" sz="1400" dirty="0" err="1"/>
              <a:t>libere</a:t>
            </a:r>
            <a:r>
              <a:rPr lang="en-US" sz="1400" dirty="0"/>
              <a:t> cu </a:t>
            </a:r>
            <a:r>
              <a:rPr lang="en-US" sz="1400" dirty="0" err="1"/>
              <a:t>verbul</a:t>
            </a:r>
            <a:r>
              <a:rPr lang="en-US" sz="1400" dirty="0"/>
              <a:t> la forma </a:t>
            </a:r>
            <a:r>
              <a:rPr lang="en-US" sz="1400" dirty="0" err="1"/>
              <a:t>potrivită</a:t>
            </a:r>
            <a:r>
              <a:rPr lang="en-US" sz="1400" dirty="0"/>
              <a:t>:</a:t>
            </a:r>
          </a:p>
          <a:p>
            <a:endParaRPr lang="en-US" sz="1400" dirty="0"/>
          </a:p>
          <a:p>
            <a:r>
              <a:rPr lang="ro-RO" sz="1400" dirty="0" smtClean="0"/>
              <a:t>1. </a:t>
            </a:r>
            <a:r>
              <a:rPr lang="en-US" sz="1400" dirty="0" err="1" smtClean="0"/>
              <a:t>Eu</a:t>
            </a:r>
            <a:r>
              <a:rPr lang="en-US" sz="1400" dirty="0" smtClean="0"/>
              <a:t> </a:t>
            </a:r>
            <a:r>
              <a:rPr lang="en-US" sz="1400" dirty="0" err="1"/>
              <a:t>stau</a:t>
            </a:r>
            <a:r>
              <a:rPr lang="en-US" sz="1400" dirty="0"/>
              <a:t> la </a:t>
            </a:r>
            <a:r>
              <a:rPr lang="en-US" sz="1400" dirty="0" err="1"/>
              <a:t>casă</a:t>
            </a:r>
            <a:r>
              <a:rPr lang="en-US" sz="1400" dirty="0"/>
              <a:t>, </a:t>
            </a:r>
            <a:r>
              <a:rPr lang="en-US" sz="1400" dirty="0" err="1"/>
              <a:t>iar</a:t>
            </a:r>
            <a:r>
              <a:rPr lang="en-US" sz="1400" dirty="0"/>
              <a:t> el .......... la </a:t>
            </a:r>
            <a:r>
              <a:rPr lang="en-US" sz="1400" dirty="0" err="1"/>
              <a:t>apartament</a:t>
            </a:r>
            <a:r>
              <a:rPr lang="en-US" sz="1400" dirty="0"/>
              <a:t>.</a:t>
            </a:r>
          </a:p>
          <a:p>
            <a:r>
              <a:rPr lang="ro-RO" sz="1400" dirty="0" smtClean="0"/>
              <a:t>2. </a:t>
            </a:r>
            <a:r>
              <a:rPr lang="en-US" sz="1400" dirty="0" err="1" smtClean="0"/>
              <a:t>Eu</a:t>
            </a:r>
            <a:r>
              <a:rPr lang="en-US" sz="1400" dirty="0" smtClean="0"/>
              <a:t> </a:t>
            </a:r>
            <a:r>
              <a:rPr lang="en-US" sz="1400" dirty="0" err="1"/>
              <a:t>învăț</a:t>
            </a:r>
            <a:r>
              <a:rPr lang="en-US" sz="1400" dirty="0"/>
              <a:t>  </a:t>
            </a:r>
            <a:r>
              <a:rPr lang="en-US" sz="1400" dirty="0" err="1"/>
              <a:t>limba</a:t>
            </a:r>
            <a:r>
              <a:rPr lang="en-US" sz="1400" dirty="0"/>
              <a:t> </a:t>
            </a:r>
            <a:r>
              <a:rPr lang="en-US" sz="1400" dirty="0" err="1"/>
              <a:t>spaniolă</a:t>
            </a:r>
            <a:r>
              <a:rPr lang="en-US" sz="1400" dirty="0"/>
              <a:t>, </a:t>
            </a:r>
            <a:r>
              <a:rPr lang="en-US" sz="1400" dirty="0" err="1"/>
              <a:t>iar</a:t>
            </a:r>
            <a:r>
              <a:rPr lang="en-US" sz="1400" dirty="0"/>
              <a:t> el ..........  </a:t>
            </a:r>
            <a:r>
              <a:rPr lang="en-US" sz="1400" dirty="0" err="1"/>
              <a:t>limba</a:t>
            </a:r>
            <a:r>
              <a:rPr lang="en-US" sz="1400" dirty="0"/>
              <a:t> </a:t>
            </a:r>
            <a:r>
              <a:rPr lang="en-US" sz="1400" dirty="0" err="1"/>
              <a:t>română</a:t>
            </a:r>
            <a:r>
              <a:rPr lang="en-US" sz="1400" dirty="0"/>
              <a:t>.</a:t>
            </a:r>
          </a:p>
          <a:p>
            <a:r>
              <a:rPr lang="ro-RO" sz="1400" dirty="0" smtClean="0"/>
              <a:t>3. </a:t>
            </a:r>
            <a:r>
              <a:rPr lang="en-US" sz="1400" dirty="0" err="1" smtClean="0"/>
              <a:t>Tu</a:t>
            </a:r>
            <a:r>
              <a:rPr lang="en-US" sz="1400" dirty="0" smtClean="0"/>
              <a:t> </a:t>
            </a:r>
            <a:r>
              <a:rPr lang="en-US" sz="1400" dirty="0" err="1"/>
              <a:t>cânți</a:t>
            </a:r>
            <a:r>
              <a:rPr lang="en-US" sz="1400" dirty="0"/>
              <a:t> la </a:t>
            </a:r>
            <a:r>
              <a:rPr lang="en-US" sz="1400" dirty="0" err="1"/>
              <a:t>pian</a:t>
            </a:r>
            <a:r>
              <a:rPr lang="en-US" sz="1400" dirty="0"/>
              <a:t>, </a:t>
            </a:r>
            <a:r>
              <a:rPr lang="en-US" sz="1400" dirty="0" err="1"/>
              <a:t>iar</a:t>
            </a:r>
            <a:r>
              <a:rPr lang="en-US" sz="1400" dirty="0"/>
              <a:t> el ..........  la </a:t>
            </a:r>
            <a:r>
              <a:rPr lang="en-US" sz="1400" dirty="0" err="1"/>
              <a:t>vioară</a:t>
            </a:r>
            <a:r>
              <a:rPr lang="en-US" sz="1400" dirty="0"/>
              <a:t>.</a:t>
            </a:r>
          </a:p>
          <a:p>
            <a:r>
              <a:rPr lang="ro-RO" sz="1400" dirty="0" smtClean="0"/>
              <a:t>4. </a:t>
            </a:r>
            <a:r>
              <a:rPr lang="en-US" sz="1400" dirty="0" err="1" smtClean="0"/>
              <a:t>Noi</a:t>
            </a:r>
            <a:r>
              <a:rPr lang="en-US" sz="1400" dirty="0" smtClean="0"/>
              <a:t> </a:t>
            </a:r>
            <a:r>
              <a:rPr lang="en-US" sz="1400" dirty="0" err="1"/>
              <a:t>ascultăm</a:t>
            </a:r>
            <a:r>
              <a:rPr lang="en-US" sz="1400" dirty="0"/>
              <a:t> </a:t>
            </a:r>
            <a:r>
              <a:rPr lang="en-US" sz="1400" dirty="0" err="1"/>
              <a:t>muzică</a:t>
            </a:r>
            <a:r>
              <a:rPr lang="en-US" sz="1400" dirty="0"/>
              <a:t> rock, </a:t>
            </a:r>
            <a:r>
              <a:rPr lang="en-US" sz="1400" dirty="0" err="1"/>
              <a:t>iar</a:t>
            </a:r>
            <a:r>
              <a:rPr lang="en-US" sz="1400" dirty="0"/>
              <a:t> </a:t>
            </a:r>
            <a:r>
              <a:rPr lang="en-US" sz="1400" dirty="0" err="1"/>
              <a:t>ei</a:t>
            </a:r>
            <a:r>
              <a:rPr lang="en-US" sz="1400" dirty="0"/>
              <a:t> .......... </a:t>
            </a:r>
            <a:r>
              <a:rPr lang="en-US" sz="1400" dirty="0" err="1"/>
              <a:t>muzică</a:t>
            </a:r>
            <a:r>
              <a:rPr lang="en-US" sz="1400" dirty="0"/>
              <a:t> </a:t>
            </a:r>
            <a:r>
              <a:rPr lang="en-US" sz="1400" dirty="0" err="1"/>
              <a:t>simfonică</a:t>
            </a:r>
            <a:r>
              <a:rPr lang="en-US" sz="1400" dirty="0"/>
              <a:t>.</a:t>
            </a:r>
          </a:p>
          <a:p>
            <a:r>
              <a:rPr lang="ro-RO" sz="1400" dirty="0" smtClean="0"/>
              <a:t>5. </a:t>
            </a:r>
            <a:r>
              <a:rPr lang="en-US" sz="1400" dirty="0" err="1" smtClean="0"/>
              <a:t>Eu</a:t>
            </a:r>
            <a:r>
              <a:rPr lang="en-US" sz="1400" dirty="0" smtClean="0"/>
              <a:t> </a:t>
            </a:r>
            <a:r>
              <a:rPr lang="en-US" sz="1400" dirty="0" err="1"/>
              <a:t>stau</a:t>
            </a:r>
            <a:r>
              <a:rPr lang="en-US" sz="1400" dirty="0"/>
              <a:t> </a:t>
            </a:r>
            <a:r>
              <a:rPr lang="en-US" sz="1400" dirty="0" err="1"/>
              <a:t>pe</a:t>
            </a:r>
            <a:r>
              <a:rPr lang="en-US" sz="1400" dirty="0"/>
              <a:t> </a:t>
            </a:r>
            <a:r>
              <a:rPr lang="en-US" sz="1400" dirty="0" err="1"/>
              <a:t>scaun</a:t>
            </a:r>
            <a:r>
              <a:rPr lang="en-US" sz="1400" dirty="0"/>
              <a:t>, </a:t>
            </a:r>
            <a:r>
              <a:rPr lang="en-US" sz="1400" dirty="0" err="1"/>
              <a:t>iar</a:t>
            </a:r>
            <a:r>
              <a:rPr lang="en-US" sz="1400" dirty="0"/>
              <a:t> </a:t>
            </a:r>
            <a:r>
              <a:rPr lang="en-US" sz="1400" dirty="0" err="1"/>
              <a:t>tu</a:t>
            </a:r>
            <a:r>
              <a:rPr lang="en-US" sz="1400" dirty="0"/>
              <a:t> .......... </a:t>
            </a:r>
            <a:r>
              <a:rPr lang="en-US" sz="1400" dirty="0" err="1"/>
              <a:t>pe</a:t>
            </a:r>
            <a:r>
              <a:rPr lang="en-US" sz="1400" dirty="0"/>
              <a:t> </a:t>
            </a:r>
            <a:r>
              <a:rPr lang="en-US" sz="1400" dirty="0" err="1"/>
              <a:t>canapea</a:t>
            </a:r>
            <a:r>
              <a:rPr lang="en-US" sz="1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024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91440" lvl="0" indent="-9144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</a:pPr>
            <a:r>
              <a:rPr lang="ro-RO" sz="2000" b="1" spc="0" dirty="0">
                <a:solidFill>
                  <a:srgbClr val="000000">
                    <a:lumMod val="75000"/>
                    <a:lumOff val="25000"/>
                  </a:srgbClr>
                </a:solidFill>
                <a:latin typeface="Calibri" panose="020F0502020204030204"/>
              </a:rPr>
              <a:t>Verbul de conjugarea a II-a (-ea</a:t>
            </a:r>
            <a:r>
              <a:rPr lang="ro-RO" sz="2000" b="1" spc="0" dirty="0" smtClean="0">
                <a:solidFill>
                  <a:srgbClr val="000000">
                    <a:lumMod val="75000"/>
                    <a:lumOff val="25000"/>
                  </a:srgbClr>
                </a:solidFill>
                <a:latin typeface="Calibri" panose="020F0502020204030204"/>
              </a:rPr>
              <a:t>):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o-RO" sz="1400" dirty="0" smtClean="0"/>
              <a:t>Verbe: a avea (</a:t>
            </a:r>
            <a:r>
              <a:rPr lang="ro-RO" sz="1400" dirty="0" err="1" smtClean="0"/>
              <a:t>sahip</a:t>
            </a:r>
            <a:r>
              <a:rPr lang="ro-RO" sz="1400" dirty="0" smtClean="0"/>
              <a:t> </a:t>
            </a:r>
            <a:r>
              <a:rPr lang="ro-RO" sz="1400" dirty="0" err="1" smtClean="0"/>
              <a:t>olmak</a:t>
            </a:r>
            <a:r>
              <a:rPr lang="ro-RO" sz="1400" dirty="0" smtClean="0"/>
              <a:t>), a </a:t>
            </a:r>
            <a:r>
              <a:rPr lang="ro-RO" sz="1400" dirty="0"/>
              <a:t>apărea </a:t>
            </a:r>
            <a:r>
              <a:rPr lang="ro-RO" sz="1400" dirty="0" smtClean="0"/>
              <a:t>(</a:t>
            </a:r>
            <a:r>
              <a:rPr lang="ro-RO" sz="1400" dirty="0" err="1" smtClean="0"/>
              <a:t>belirmek</a:t>
            </a:r>
            <a:r>
              <a:rPr lang="ro-RO" sz="1400" dirty="0" smtClean="0"/>
              <a:t>, </a:t>
            </a:r>
            <a:r>
              <a:rPr lang="ro-RO" sz="1400" dirty="0" err="1" smtClean="0"/>
              <a:t>belli</a:t>
            </a:r>
            <a:r>
              <a:rPr lang="ro-RO" sz="1400" dirty="0" smtClean="0"/>
              <a:t> </a:t>
            </a:r>
            <a:r>
              <a:rPr lang="ro-RO" sz="1400" dirty="0" err="1" smtClean="0"/>
              <a:t>olmak</a:t>
            </a:r>
            <a:r>
              <a:rPr lang="ro-RO" sz="1400" dirty="0" smtClean="0"/>
              <a:t>, g</a:t>
            </a:r>
            <a:r>
              <a:rPr lang="tr-TR" sz="1400" dirty="0" smtClean="0"/>
              <a:t>ö</a:t>
            </a:r>
            <a:r>
              <a:rPr lang="ro-RO" sz="1400" dirty="0" smtClean="0"/>
              <a:t>r</a:t>
            </a:r>
            <a:r>
              <a:rPr lang="tr-TR" sz="1400" dirty="0" smtClean="0"/>
              <a:t>ü</a:t>
            </a:r>
            <a:r>
              <a:rPr lang="ro-RO" sz="1400" dirty="0" err="1" smtClean="0"/>
              <a:t>nmek</a:t>
            </a:r>
            <a:r>
              <a:rPr lang="ro-RO" sz="1400" dirty="0" smtClean="0"/>
              <a:t>,</a:t>
            </a:r>
            <a:r>
              <a:rPr lang="tr-TR" sz="1400" dirty="0"/>
              <a:t> </a:t>
            </a:r>
            <a:r>
              <a:rPr lang="tr-TR" sz="1400" dirty="0" smtClean="0"/>
              <a:t>çı</a:t>
            </a:r>
            <a:r>
              <a:rPr lang="ro-RO" sz="1400" dirty="0" err="1" smtClean="0"/>
              <a:t>kmak</a:t>
            </a:r>
            <a:r>
              <a:rPr lang="ro-RO" sz="1400" dirty="0" smtClean="0"/>
              <a:t>), a bea (</a:t>
            </a:r>
            <a:r>
              <a:rPr lang="ro-RO" sz="1400" dirty="0" err="1" smtClean="0"/>
              <a:t>i</a:t>
            </a:r>
            <a:r>
              <a:rPr lang="ro-RO" sz="1400" dirty="0" err="1" smtClean="0">
                <a:cs typeface="Times New Roman" panose="02020603050405020304" pitchFamily="18" charset="0"/>
              </a:rPr>
              <a:t>çmek</a:t>
            </a:r>
            <a:r>
              <a:rPr lang="ro-RO" sz="1400" dirty="0" smtClean="0">
                <a:cs typeface="Times New Roman" panose="02020603050405020304" pitchFamily="18" charset="0"/>
              </a:rPr>
              <a:t>), </a:t>
            </a:r>
            <a:r>
              <a:rPr lang="ro-RO" sz="1400" dirty="0" smtClean="0"/>
              <a:t>a cădea (</a:t>
            </a:r>
            <a:r>
              <a:rPr lang="ro-RO" sz="1400" dirty="0" err="1" smtClean="0"/>
              <a:t>d</a:t>
            </a:r>
            <a:r>
              <a:rPr lang="ro-RO" sz="1400" dirty="0" err="1" smtClean="0">
                <a:cs typeface="Times New Roman" panose="02020603050405020304" pitchFamily="18" charset="0"/>
              </a:rPr>
              <a:t>üșmek</a:t>
            </a:r>
            <a:r>
              <a:rPr lang="ro-RO" sz="1400" dirty="0" smtClean="0"/>
              <a:t>), a dispărea (</a:t>
            </a:r>
            <a:r>
              <a:rPr lang="ro-RO" sz="1400" dirty="0" err="1" smtClean="0"/>
              <a:t>yok</a:t>
            </a:r>
            <a:r>
              <a:rPr lang="ro-RO" sz="1400" dirty="0" smtClean="0"/>
              <a:t> </a:t>
            </a:r>
            <a:r>
              <a:rPr lang="ro-RO" sz="1400" dirty="0" err="1" smtClean="0"/>
              <a:t>olmak</a:t>
            </a:r>
            <a:r>
              <a:rPr lang="ro-RO" sz="1400" dirty="0" smtClean="0"/>
              <a:t>, </a:t>
            </a:r>
            <a:r>
              <a:rPr lang="ro-RO" sz="1400" dirty="0" err="1" smtClean="0"/>
              <a:t>yitip</a:t>
            </a:r>
            <a:r>
              <a:rPr lang="ro-RO" sz="1400" dirty="0" smtClean="0"/>
              <a:t> </a:t>
            </a:r>
            <a:r>
              <a:rPr lang="ro-RO" sz="1400" dirty="0" err="1" smtClean="0"/>
              <a:t>gitmek</a:t>
            </a:r>
            <a:r>
              <a:rPr lang="ro-RO" sz="1400" dirty="0" smtClean="0"/>
              <a:t>, </a:t>
            </a:r>
            <a:r>
              <a:rPr lang="ro-RO" sz="1400" dirty="0" err="1" smtClean="0"/>
              <a:t>ortadan</a:t>
            </a:r>
            <a:r>
              <a:rPr lang="ro-RO" sz="1400" dirty="0" smtClean="0"/>
              <a:t> </a:t>
            </a:r>
            <a:r>
              <a:rPr lang="ro-RO" sz="1400" dirty="0" err="1" smtClean="0"/>
              <a:t>kaybolmak</a:t>
            </a:r>
            <a:r>
              <a:rPr lang="ro-RO" sz="1400" dirty="0" smtClean="0"/>
              <a:t>), a durea (</a:t>
            </a:r>
            <a:r>
              <a:rPr lang="ro-RO" sz="1400" dirty="0" err="1" smtClean="0"/>
              <a:t>ac</a:t>
            </a:r>
            <a:r>
              <a:rPr lang="ro-RO" sz="1400" dirty="0" err="1" smtClean="0">
                <a:cs typeface="Times New Roman" panose="02020603050405020304" pitchFamily="18" charset="0"/>
              </a:rPr>
              <a:t>ımak</a:t>
            </a:r>
            <a:r>
              <a:rPr lang="ro-RO" sz="1400" dirty="0" smtClean="0"/>
              <a:t>), a părea (</a:t>
            </a:r>
            <a:r>
              <a:rPr lang="ro-RO" sz="1400" dirty="0" err="1" smtClean="0"/>
              <a:t>benzemek</a:t>
            </a:r>
            <a:r>
              <a:rPr lang="ro-RO" sz="1400" dirty="0" smtClean="0"/>
              <a:t>, </a:t>
            </a:r>
            <a:r>
              <a:rPr lang="ro-RO" sz="1400" dirty="0" err="1" smtClean="0"/>
              <a:t>gibi</a:t>
            </a:r>
            <a:r>
              <a:rPr lang="ro-RO" sz="1400" dirty="0" smtClean="0"/>
              <a:t> </a:t>
            </a:r>
            <a:r>
              <a:rPr lang="ro-RO" sz="1400" dirty="0" err="1" smtClean="0"/>
              <a:t>g</a:t>
            </a:r>
            <a:r>
              <a:rPr lang="ro-RO" sz="1400" dirty="0" err="1" smtClean="0">
                <a:cs typeface="Times New Roman" panose="02020603050405020304" pitchFamily="18" charset="0"/>
              </a:rPr>
              <a:t>örünmek</a:t>
            </a:r>
            <a:r>
              <a:rPr lang="ro-RO" sz="1400" dirty="0" smtClean="0"/>
              <a:t>), a plăcea (</a:t>
            </a:r>
            <a:r>
              <a:rPr lang="ro-RO" sz="1400" dirty="0" err="1" smtClean="0"/>
              <a:t>be</a:t>
            </a:r>
            <a:r>
              <a:rPr lang="ro-RO" sz="1400" dirty="0" err="1" smtClean="0">
                <a:cs typeface="Times New Roman" panose="02020603050405020304" pitchFamily="18" charset="0"/>
              </a:rPr>
              <a:t>ğenmek</a:t>
            </a:r>
            <a:r>
              <a:rPr lang="ro-RO" sz="1400" dirty="0" smtClean="0"/>
              <a:t>), a putea (-</a:t>
            </a:r>
            <a:r>
              <a:rPr lang="ro-RO" sz="1400" dirty="0" err="1" smtClean="0"/>
              <a:t>abilmek</a:t>
            </a:r>
            <a:r>
              <a:rPr lang="ro-RO" sz="1400" dirty="0" smtClean="0"/>
              <a:t> / -</a:t>
            </a:r>
            <a:r>
              <a:rPr lang="ro-RO" sz="1400" dirty="0" err="1" smtClean="0"/>
              <a:t>ebilmek</a:t>
            </a:r>
            <a:r>
              <a:rPr lang="ro-RO" sz="1400" dirty="0" smtClean="0"/>
              <a:t>), a scădea (</a:t>
            </a:r>
            <a:r>
              <a:rPr lang="ro-RO" sz="1400" dirty="0" err="1" smtClean="0"/>
              <a:t>azaltmak</a:t>
            </a:r>
            <a:r>
              <a:rPr lang="ro-RO" sz="1400" dirty="0" smtClean="0"/>
              <a:t>), a tăcea (</a:t>
            </a:r>
            <a:r>
              <a:rPr lang="ro-RO" sz="1400" dirty="0" err="1" smtClean="0"/>
              <a:t>susmak</a:t>
            </a:r>
            <a:r>
              <a:rPr lang="ro-RO" sz="1400" dirty="0" smtClean="0"/>
              <a:t>), a vedea (</a:t>
            </a:r>
            <a:r>
              <a:rPr lang="ro-RO" sz="1400" dirty="0" err="1" smtClean="0"/>
              <a:t>g</a:t>
            </a:r>
            <a:r>
              <a:rPr lang="ro-RO" sz="1400" dirty="0" err="1" smtClean="0">
                <a:cs typeface="Times New Roman" panose="02020603050405020304" pitchFamily="18" charset="0"/>
              </a:rPr>
              <a:t>örmek</a:t>
            </a:r>
            <a:r>
              <a:rPr lang="ro-RO" sz="1400" dirty="0" smtClean="0"/>
              <a:t>), a vrea (</a:t>
            </a:r>
            <a:r>
              <a:rPr lang="ro-RO" sz="1400" dirty="0" err="1" smtClean="0"/>
              <a:t>istemek</a:t>
            </a:r>
            <a:r>
              <a:rPr lang="ro-RO" sz="1400" dirty="0" smtClean="0"/>
              <a:t>)….</a:t>
            </a:r>
            <a:endParaRPr lang="en-US" sz="140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1881" y="2644136"/>
            <a:ext cx="7949599" cy="3006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12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28600" lvl="0" indent="-228600">
              <a:lnSpc>
                <a:spcPct val="107000"/>
              </a:lnSpc>
              <a:spcBef>
                <a:spcPts val="1000"/>
              </a:spcBef>
            </a:pPr>
            <a:r>
              <a:rPr lang="ro-RO" sz="1600" b="1" dirty="0" smtClean="0">
                <a:solidFill>
                  <a:prstClr val="black"/>
                </a:solidFill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Rețineți!</a:t>
            </a:r>
            <a:endParaRPr lang="en-US" sz="1600" dirty="0">
              <a:solidFill>
                <a:prstClr val="black"/>
              </a:solidFill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b="1" dirty="0" err="1" smtClean="0"/>
              <a:t>Conjugarea</a:t>
            </a:r>
            <a:r>
              <a:rPr lang="en-US" sz="1600" b="1" dirty="0" smtClean="0"/>
              <a:t> a II-a. </a:t>
            </a:r>
            <a:endParaRPr lang="ro-RO" sz="1600" b="1" dirty="0" smtClean="0"/>
          </a:p>
          <a:p>
            <a:r>
              <a:rPr lang="en-US" sz="1600" b="1" dirty="0" err="1" smtClean="0"/>
              <a:t>Desinențe</a:t>
            </a:r>
            <a:r>
              <a:rPr lang="en-US" sz="1600" b="1" dirty="0" smtClean="0"/>
              <a:t>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o-RO" dirty="0" smtClean="0"/>
          </a:p>
          <a:p>
            <a:endParaRPr lang="ro-RO" dirty="0"/>
          </a:p>
          <a:p>
            <a:endParaRPr lang="ro-RO" dirty="0" smtClean="0"/>
          </a:p>
          <a:p>
            <a:endParaRPr lang="ro-RO" dirty="0"/>
          </a:p>
          <a:p>
            <a:endParaRPr lang="ro-RO" dirty="0"/>
          </a:p>
          <a:p>
            <a:endParaRPr lang="ro-RO" dirty="0" smtClean="0"/>
          </a:p>
          <a:p>
            <a:endParaRPr lang="ro-RO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1600" b="1" dirty="0" err="1" smtClean="0"/>
              <a:t>Alternanțe</a:t>
            </a:r>
            <a:r>
              <a:rPr lang="en-US" sz="1600" b="1" dirty="0" smtClean="0"/>
              <a:t> </a:t>
            </a:r>
            <a:r>
              <a:rPr lang="en-US" sz="1600" b="1" dirty="0" err="1" smtClean="0"/>
              <a:t>fonetice</a:t>
            </a:r>
            <a:endParaRPr lang="en-US" sz="1600" b="1" dirty="0" smtClean="0"/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sz="1600" dirty="0" err="1" smtClean="0"/>
              <a:t>Alternanțe</a:t>
            </a:r>
            <a:r>
              <a:rPr lang="en-US" sz="1600" dirty="0" smtClean="0"/>
              <a:t> </a:t>
            </a:r>
            <a:r>
              <a:rPr lang="en-US" sz="1600" dirty="0" err="1" smtClean="0"/>
              <a:t>vocalice</a:t>
            </a:r>
            <a:endParaRPr lang="en-US" sz="1600" dirty="0" smtClean="0"/>
          </a:p>
          <a:p>
            <a:pPr algn="just"/>
            <a:r>
              <a:rPr lang="en-US" sz="1500" dirty="0" smtClean="0"/>
              <a:t>-a / -ă: a </a:t>
            </a:r>
            <a:r>
              <a:rPr lang="en-US" sz="1500" dirty="0" err="1" smtClean="0"/>
              <a:t>apărea</a:t>
            </a:r>
            <a:r>
              <a:rPr lang="en-US" sz="1500" dirty="0" smtClean="0"/>
              <a:t>, a </a:t>
            </a:r>
            <a:r>
              <a:rPr lang="en-US" sz="1500" dirty="0" err="1" smtClean="0"/>
              <a:t>cădea</a:t>
            </a:r>
            <a:r>
              <a:rPr lang="en-US" sz="1500" dirty="0" smtClean="0"/>
              <a:t>, a </a:t>
            </a:r>
            <a:r>
              <a:rPr lang="en-US" sz="1500" dirty="0" err="1" smtClean="0"/>
              <a:t>dipărea</a:t>
            </a:r>
            <a:r>
              <a:rPr lang="en-US" sz="1500" dirty="0" smtClean="0"/>
              <a:t>, a </a:t>
            </a:r>
            <a:r>
              <a:rPr lang="en-US" sz="1500" dirty="0" err="1" smtClean="0"/>
              <a:t>părea</a:t>
            </a:r>
            <a:r>
              <a:rPr lang="en-US" sz="1500" dirty="0" smtClean="0"/>
              <a:t>, a </a:t>
            </a:r>
            <a:r>
              <a:rPr lang="en-US" sz="1500" dirty="0" err="1" smtClean="0"/>
              <a:t>tăcea</a:t>
            </a:r>
            <a:r>
              <a:rPr lang="en-US" sz="1500" dirty="0" smtClean="0"/>
              <a:t>, </a:t>
            </a:r>
          </a:p>
          <a:p>
            <a:pPr algn="just"/>
            <a:r>
              <a:rPr lang="en-US" sz="1500" dirty="0" smtClean="0"/>
              <a:t>-ă / -e: a </a:t>
            </a:r>
            <a:r>
              <a:rPr lang="en-US" sz="1500" dirty="0" err="1" smtClean="0"/>
              <a:t>vedea</a:t>
            </a:r>
            <a:endParaRPr lang="en-US" sz="1500" dirty="0" smtClean="0"/>
          </a:p>
          <a:p>
            <a:pPr algn="just"/>
            <a:r>
              <a:rPr lang="en-US" sz="1500" dirty="0" smtClean="0"/>
              <a:t>-e / -a: a </a:t>
            </a:r>
            <a:r>
              <a:rPr lang="en-US" sz="1500" dirty="0" err="1" smtClean="0"/>
              <a:t>ședea</a:t>
            </a:r>
            <a:endParaRPr lang="en-US" sz="1500" dirty="0" smtClean="0"/>
          </a:p>
          <a:p>
            <a:pPr algn="just"/>
            <a:r>
              <a:rPr lang="en-US" sz="1500" dirty="0" smtClean="0"/>
              <a:t>-o / -</a:t>
            </a:r>
            <a:r>
              <a:rPr lang="en-US" sz="1500" dirty="0" err="1" smtClean="0"/>
              <a:t>oa</a:t>
            </a:r>
            <a:r>
              <a:rPr lang="en-US" sz="1500" dirty="0" smtClean="0"/>
              <a:t> / -u: a </a:t>
            </a:r>
            <a:r>
              <a:rPr lang="en-US" sz="1500" dirty="0" err="1" smtClean="0"/>
              <a:t>putea</a:t>
            </a:r>
            <a:endParaRPr lang="en-US" sz="1500" dirty="0" smtClean="0"/>
          </a:p>
          <a:p>
            <a:pPr algn="just"/>
            <a:endParaRPr lang="en-US" dirty="0" smtClean="0"/>
          </a:p>
          <a:p>
            <a:pPr algn="just"/>
            <a:r>
              <a:rPr lang="en-US" sz="1700" dirty="0" err="1" smtClean="0"/>
              <a:t>Alternanțe</a:t>
            </a:r>
            <a:r>
              <a:rPr lang="en-US" sz="1700" dirty="0" smtClean="0"/>
              <a:t> </a:t>
            </a:r>
            <a:r>
              <a:rPr lang="en-US" sz="1700" dirty="0" err="1" smtClean="0"/>
              <a:t>consonantice</a:t>
            </a:r>
            <a:r>
              <a:rPr lang="en-US" sz="1700" dirty="0" smtClean="0"/>
              <a:t> (la </a:t>
            </a:r>
            <a:r>
              <a:rPr lang="en-US" sz="1700" dirty="0" err="1" smtClean="0"/>
              <a:t>persoana</a:t>
            </a:r>
            <a:r>
              <a:rPr lang="en-US" sz="1700" dirty="0" smtClean="0"/>
              <a:t> a II-a singular)</a:t>
            </a:r>
          </a:p>
          <a:p>
            <a:pPr algn="just"/>
            <a:r>
              <a:rPr lang="en-US" sz="1600" dirty="0" smtClean="0"/>
              <a:t>-c / -ci: a </a:t>
            </a:r>
            <a:r>
              <a:rPr lang="en-US" sz="1600" dirty="0" err="1" smtClean="0"/>
              <a:t>tăcea</a:t>
            </a:r>
            <a:endParaRPr lang="en-US" sz="1600" dirty="0" smtClean="0"/>
          </a:p>
          <a:p>
            <a:pPr algn="just"/>
            <a:r>
              <a:rPr lang="en-US" sz="1600" dirty="0" smtClean="0"/>
              <a:t>-d / -z: a </a:t>
            </a:r>
            <a:r>
              <a:rPr lang="en-US" sz="1600" dirty="0" err="1" smtClean="0"/>
              <a:t>vedea</a:t>
            </a:r>
            <a:r>
              <a:rPr lang="en-US" sz="1600" dirty="0" smtClean="0"/>
              <a:t>, a </a:t>
            </a:r>
            <a:r>
              <a:rPr lang="en-US" sz="1600" dirty="0" err="1" smtClean="0"/>
              <a:t>cădea</a:t>
            </a:r>
            <a:r>
              <a:rPr lang="en-US" sz="1600" dirty="0" smtClean="0"/>
              <a:t>, a </a:t>
            </a:r>
            <a:r>
              <a:rPr lang="en-US" sz="1600" dirty="0" err="1" smtClean="0"/>
              <a:t>ședea</a:t>
            </a:r>
            <a:endParaRPr lang="en-US" sz="1600" dirty="0" smtClean="0"/>
          </a:p>
          <a:p>
            <a:pPr algn="just"/>
            <a:r>
              <a:rPr lang="en-US" sz="1600" dirty="0" smtClean="0"/>
              <a:t>-t / -ț: a </a:t>
            </a:r>
            <a:r>
              <a:rPr lang="en-US" sz="1600" dirty="0" err="1" smtClean="0"/>
              <a:t>putea</a:t>
            </a:r>
            <a:endParaRPr lang="en-US" sz="1600" dirty="0" smtClean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9320000"/>
              </p:ext>
            </p:extLst>
          </p:nvPr>
        </p:nvGraphicFramePr>
        <p:xfrm>
          <a:off x="1146851" y="3010042"/>
          <a:ext cx="4175775" cy="2817552"/>
        </p:xfrm>
        <a:graphic>
          <a:graphicData uri="http://schemas.openxmlformats.org/drawingml/2006/table">
            <a:tbl>
              <a:tblPr firstRow="1" firstCol="1" bandRow="1"/>
              <a:tblGrid>
                <a:gridCol w="2728264"/>
                <a:gridCol w="1447511"/>
              </a:tblGrid>
              <a:tr h="4695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persoana I </a:t>
                      </a:r>
                      <a:r>
                        <a:rPr lang="ro-RO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singular (eu)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-ø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5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persoana a II-a </a:t>
                      </a:r>
                      <a:r>
                        <a:rPr lang="ro-RO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singular (tu)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-i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5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persoana a III-a </a:t>
                      </a:r>
                      <a:r>
                        <a:rPr lang="ro-RO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singular (el,</a:t>
                      </a:r>
                      <a:r>
                        <a:rPr lang="ro-RO" sz="1400" baseline="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ea</a:t>
                      </a:r>
                      <a:r>
                        <a:rPr lang="ro-RO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-e</a:t>
                      </a:r>
                      <a:endParaRPr lang="en-US" sz="140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5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persoana I </a:t>
                      </a:r>
                      <a:r>
                        <a:rPr lang="ro-RO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plural (noi)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o-RO" sz="1400" b="1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em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5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persoana a II-a </a:t>
                      </a:r>
                      <a:r>
                        <a:rPr lang="ro-RO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plural (voi)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o-RO" sz="1400" b="1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eți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59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persoana a III-a </a:t>
                      </a:r>
                      <a:r>
                        <a:rPr lang="ro-RO" sz="1400" dirty="0" smtClean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plural (ei, ele)</a:t>
                      </a:r>
                      <a:endParaRPr lang="en-US" sz="14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400" b="1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-ø</a:t>
                      </a:r>
                      <a:endParaRPr lang="en-US" sz="1400" dirty="0">
                        <a:solidFill>
                          <a:srgbClr val="FF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08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1600" b="1" dirty="0" smtClean="0"/>
              <a:t>Observații:</a:t>
            </a:r>
            <a:endParaRPr lang="en-US" sz="1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sz="1600" dirty="0" smtClean="0"/>
              <a:t>A durea</a:t>
            </a:r>
            <a:endParaRPr lang="en-US" sz="16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ro-RO" sz="1400" dirty="0" smtClean="0"/>
              <a:t>Mă doare</a:t>
            </a:r>
          </a:p>
          <a:p>
            <a:r>
              <a:rPr lang="ro-RO" sz="1400" dirty="0" smtClean="0"/>
              <a:t>Te doare</a:t>
            </a:r>
          </a:p>
          <a:p>
            <a:r>
              <a:rPr lang="ro-RO" sz="1400" dirty="0" smtClean="0"/>
              <a:t>Îl</a:t>
            </a:r>
            <a:r>
              <a:rPr lang="en-US" sz="1400" smtClean="0"/>
              <a:t> / O</a:t>
            </a:r>
            <a:r>
              <a:rPr lang="ro-RO" sz="1400" smtClean="0"/>
              <a:t> </a:t>
            </a:r>
            <a:r>
              <a:rPr lang="ro-RO" sz="1400" dirty="0" smtClean="0"/>
              <a:t>doare</a:t>
            </a:r>
          </a:p>
          <a:p>
            <a:r>
              <a:rPr lang="ro-RO" sz="1400" dirty="0" smtClean="0"/>
              <a:t>Ne doare</a:t>
            </a:r>
          </a:p>
          <a:p>
            <a:r>
              <a:rPr lang="ro-RO" sz="1400" dirty="0" smtClean="0"/>
              <a:t>Vă doare</a:t>
            </a:r>
          </a:p>
          <a:p>
            <a:r>
              <a:rPr lang="ro-RO" sz="1400" dirty="0" smtClean="0"/>
              <a:t>Îi / Le doare</a:t>
            </a:r>
          </a:p>
          <a:p>
            <a:endParaRPr lang="ro-RO" sz="1400" dirty="0"/>
          </a:p>
          <a:p>
            <a:r>
              <a:rPr lang="ro-RO" sz="1400" i="1" dirty="0" smtClean="0"/>
              <a:t>Ex: Mă doare capul / stomacul / ficatul / degetul etc.</a:t>
            </a:r>
          </a:p>
          <a:p>
            <a:r>
              <a:rPr lang="ro-RO" sz="1400" i="1" dirty="0" smtClean="0"/>
              <a:t>      Ne dor dinții / urechile etc.</a:t>
            </a:r>
            <a:endParaRPr lang="en-US" sz="1400" i="1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o-RO" sz="1600" dirty="0" smtClean="0"/>
              <a:t>A plăcea</a:t>
            </a:r>
            <a:endParaRPr lang="en-US" sz="16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Îmi place</a:t>
            </a:r>
            <a:endParaRPr lang="en-US" sz="1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Îți place</a:t>
            </a:r>
            <a:endParaRPr lang="en-US" sz="1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Îi place</a:t>
            </a:r>
            <a:endParaRPr lang="en-US" sz="1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Ne place</a:t>
            </a:r>
            <a:endParaRPr lang="en-US" sz="1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Vă place</a:t>
            </a:r>
            <a:endParaRPr lang="en-US" sz="1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Le place</a:t>
            </a:r>
            <a:endParaRPr lang="en-US" sz="1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sz="1400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+ nume propriu masculin: </a:t>
            </a:r>
            <a:r>
              <a:rPr lang="ro-RO" sz="1400" b="1" i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Lui Sorin</a:t>
            </a:r>
            <a:r>
              <a:rPr lang="ro-RO" sz="1400" i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îi place să meargă la teatru.</a:t>
            </a:r>
            <a:endParaRPr lang="en-US" sz="1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Nume propriu feminin terminat în vocală </a:t>
            </a:r>
            <a:r>
              <a:rPr lang="ro-RO" sz="1400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–ei</a:t>
            </a: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o-RO" sz="1400" b="1" i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Mariei</a:t>
            </a:r>
            <a:r>
              <a:rPr lang="ro-RO" sz="1400" i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îi place să meargă la cinema. </a:t>
            </a:r>
            <a:r>
              <a:rPr lang="ro-RO" sz="1400" b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+ nume propriu feminin terminat în consoană: </a:t>
            </a:r>
            <a:r>
              <a:rPr lang="ro-RO" sz="1400" b="1" i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Lui Carmen</a:t>
            </a:r>
            <a:r>
              <a:rPr lang="ro-RO" sz="1400" i="1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îi place să meargă la piscină.</a:t>
            </a:r>
            <a:endParaRPr lang="en-US" sz="1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1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1600" b="1" dirty="0" smtClean="0">
                <a:latin typeface="+mn-lt"/>
              </a:rPr>
              <a:t>Exerciții</a:t>
            </a:r>
            <a:endParaRPr lang="en-US" sz="16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 1. Conjugați verbele din paranteze la modul indicativ, timpul prezent.</a:t>
            </a:r>
            <a:endParaRPr lang="ro-RO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o-RO" sz="1400" dirty="0"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o-RO" sz="1400" dirty="0" err="1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Dimineaţa</a:t>
            </a: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Ana ___________ (a apărea) târziu la cursuri.</a:t>
            </a:r>
            <a:endParaRPr lang="ro-RO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2. Eu ___________ (a vedea) un copac înflorit. </a:t>
            </a:r>
            <a:endParaRPr lang="ro-RO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3. Toamna, frunzele ___________ (a cădea) din copaci.</a:t>
            </a:r>
            <a:endParaRPr lang="ro-RO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4. ___________ (a vrea) cafea? Nu, ___________ (a bea) un ceai. </a:t>
            </a:r>
            <a:endParaRPr lang="ro-RO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5. Copiii ___________ (a tăcea) în cameră </a:t>
            </a:r>
            <a:r>
              <a:rPr lang="ro-RO" sz="1400" dirty="0" err="1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o___________ (a </a:t>
            </a:r>
            <a:r>
              <a:rPr lang="ro-RO" sz="1400" dirty="0" err="1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aştepta</a:t>
            </a: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) pe mama. </a:t>
            </a:r>
            <a:endParaRPr lang="ro-RO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6. El ___________ (a zăcea) pentru că e bolnav.</a:t>
            </a:r>
            <a:endParaRPr lang="ro-RO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7. Noi  ___________ ( a vedea) o piesă de teatru.</a:t>
            </a:r>
            <a:endParaRPr lang="ro-RO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8. Copiii ___________ (a bea) lapte în fiecare dimineață.</a:t>
            </a:r>
            <a:endParaRPr lang="en-US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9. Mihai ___________ (a tăcea) când este supărat.</a:t>
            </a:r>
            <a:endParaRPr lang="en-US" sz="14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0"/>
              </a:spcAft>
              <a:buNone/>
            </a:pPr>
            <a:r>
              <a:rPr lang="en-US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o-RO" sz="1400" dirty="0" smtClean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10. Noi nu ___________ (a vrea) nimic, nici înghețată, nici prăjitură.</a:t>
            </a:r>
            <a:endParaRPr lang="en-US" sz="1400" dirty="0" smtClean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86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560</TotalTime>
  <Words>2041</Words>
  <Application>Microsoft Office PowerPoint</Application>
  <PresentationFormat>Widescreen</PresentationFormat>
  <Paragraphs>391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Calibri</vt:lpstr>
      <vt:lpstr>Calibri Light</vt:lpstr>
      <vt:lpstr>Times New Roman</vt:lpstr>
      <vt:lpstr>Retrospect</vt:lpstr>
      <vt:lpstr>Curs limba română / Romen Diline Giriș II (A)  INDICATIV PREZENT / ȘIMDIKI ZAMAN </vt:lpstr>
      <vt:lpstr>Verbul de conjugarea I (-a): </vt:lpstr>
      <vt:lpstr>Exerciții</vt:lpstr>
      <vt:lpstr>PowerPoint Presentation</vt:lpstr>
      <vt:lpstr>PowerPoint Presentation</vt:lpstr>
      <vt:lpstr>Verbul de conjugarea a II-a (-ea):</vt:lpstr>
      <vt:lpstr>Rețineți!</vt:lpstr>
      <vt:lpstr>Observații:</vt:lpstr>
      <vt:lpstr>Exerciții</vt:lpstr>
      <vt:lpstr>PowerPoint Presentation</vt:lpstr>
      <vt:lpstr>PowerPoint Presentation</vt:lpstr>
      <vt:lpstr>Verbul de conjugarea a III-a (-e):</vt:lpstr>
      <vt:lpstr>PowerPoint Presentation</vt:lpstr>
      <vt:lpstr>Exerciții</vt:lpstr>
      <vt:lpstr>Verbul de conjugarea a IV-a (-i, -î):</vt:lpstr>
      <vt:lpstr>PowerPoint Presentation</vt:lpstr>
      <vt:lpstr>PowerPoint Presentation</vt:lpstr>
      <vt:lpstr>PowerPoint Presentation</vt:lpstr>
      <vt:lpstr>Recapitulare</vt:lpstr>
      <vt:lpstr>Exerciții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Alina</dc:creator>
  <cp:lastModifiedBy>Alina</cp:lastModifiedBy>
  <cp:revision>132</cp:revision>
  <dcterms:created xsi:type="dcterms:W3CDTF">2020-03-18T09:26:09Z</dcterms:created>
  <dcterms:modified xsi:type="dcterms:W3CDTF">2020-05-02T06:16:51Z</dcterms:modified>
</cp:coreProperties>
</file>