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66" r:id="rId3"/>
    <p:sldId id="267" r:id="rId4"/>
    <p:sldId id="268" r:id="rId5"/>
    <p:sldId id="275" r:id="rId6"/>
    <p:sldId id="276" r:id="rId7"/>
    <p:sldId id="270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 snapToGrid="0">
      <p:cViewPr>
        <p:scale>
          <a:sx n="81" d="100"/>
          <a:sy n="81" d="100"/>
        </p:scale>
        <p:origin x="-288" y="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308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11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031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210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345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855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0592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460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1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3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6996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66FB-8DFA-4E1F-A058-C31F2E565823}" type="datetimeFigureOut">
              <a:rPr lang="tr-TR" smtClean="0"/>
              <a:t>7.5.2020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A5E1-E36E-4A82-93B6-7D3D471CA1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611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sz="4000" dirty="0" smtClean="0"/>
              <a:t>-7-</a:t>
            </a:r>
          </a:p>
          <a:p>
            <a:pPr marL="0" indent="0" algn="ctr">
              <a:buNone/>
            </a:pPr>
            <a:r>
              <a:rPr lang="tr-TR" sz="4000" dirty="0" smtClean="0"/>
              <a:t>THE COSMOLOGICAL ARGUMENT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24225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84242" y="926275"/>
            <a:ext cx="9144001" cy="4798664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cosmological</a:t>
            </a:r>
            <a:r>
              <a:rPr lang="tr-TR" dirty="0"/>
              <a:t> </a:t>
            </a:r>
            <a:r>
              <a:rPr lang="tr-TR" dirty="0" err="1"/>
              <a:t>argument</a:t>
            </a:r>
            <a:r>
              <a:rPr lang="tr-TR" dirty="0"/>
              <a:t> can </a:t>
            </a:r>
            <a:r>
              <a:rPr lang="tr-TR" dirty="0" err="1"/>
              <a:t>traced</a:t>
            </a:r>
            <a:r>
              <a:rPr lang="tr-TR" dirty="0"/>
              <a:t> </a:t>
            </a:r>
            <a:r>
              <a:rPr lang="tr-TR" dirty="0" err="1"/>
              <a:t>back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earlier</a:t>
            </a:r>
            <a:r>
              <a:rPr lang="tr-TR" dirty="0"/>
              <a:t> </a:t>
            </a:r>
            <a:r>
              <a:rPr lang="tr-TR" dirty="0" err="1"/>
              <a:t>Greek</a:t>
            </a:r>
            <a:r>
              <a:rPr lang="tr-TR" dirty="0"/>
              <a:t> </a:t>
            </a:r>
            <a:r>
              <a:rPr lang="tr-TR" dirty="0" err="1"/>
              <a:t>philosophy</a:t>
            </a:r>
            <a:r>
              <a:rPr lang="tr-TR" dirty="0"/>
              <a:t>; it has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formulated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defended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many</a:t>
            </a:r>
            <a:r>
              <a:rPr lang="tr-TR" dirty="0"/>
              <a:t> </a:t>
            </a:r>
            <a:r>
              <a:rPr lang="tr-TR" dirty="0" err="1"/>
              <a:t>philosophers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theologians</a:t>
            </a:r>
            <a:r>
              <a:rPr lang="tr-TR" dirty="0"/>
              <a:t> in </a:t>
            </a:r>
            <a:r>
              <a:rPr lang="tr-TR" dirty="0" err="1"/>
              <a:t>different</a:t>
            </a:r>
            <a:r>
              <a:rPr lang="tr-TR" dirty="0"/>
              <a:t> </a:t>
            </a:r>
            <a:r>
              <a:rPr lang="tr-TR" dirty="0" err="1"/>
              <a:t>philosophical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theological</a:t>
            </a:r>
            <a:r>
              <a:rPr lang="tr-TR" dirty="0"/>
              <a:t> </a:t>
            </a:r>
            <a:r>
              <a:rPr lang="tr-TR" dirty="0" err="1"/>
              <a:t>traditions</a:t>
            </a:r>
            <a:r>
              <a:rPr lang="tr-TR" dirty="0"/>
              <a:t>.</a:t>
            </a:r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cosmological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starts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bare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smtClean="0"/>
              <a:t>a/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/>
              <a:t> </a:t>
            </a:r>
            <a:r>
              <a:rPr lang="tr-TR" dirty="0" smtClean="0"/>
              <a:t>.</a:t>
            </a:r>
            <a:endParaRPr lang="tr-TR" dirty="0" smtClean="0"/>
          </a:p>
          <a:p>
            <a:pPr algn="just"/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has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different</a:t>
            </a:r>
            <a:r>
              <a:rPr lang="tr-TR" dirty="0" smtClean="0"/>
              <a:t> </a:t>
            </a:r>
            <a:r>
              <a:rPr lang="tr-TR" dirty="0" err="1" smtClean="0"/>
              <a:t>versions</a:t>
            </a:r>
            <a:r>
              <a:rPr lang="tr-TR" dirty="0" smtClean="0"/>
              <a:t>: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contingency</a:t>
            </a:r>
            <a:r>
              <a:rPr lang="tr-TR" dirty="0" smtClean="0"/>
              <a:t> (of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)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.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, in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atemporal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versions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respectively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6314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Argument</a:t>
            </a:r>
            <a:r>
              <a:rPr lang="tr-TR" b="1" dirty="0" smtClean="0"/>
              <a:t> </a:t>
            </a:r>
            <a:r>
              <a:rPr lang="tr-TR" b="1" dirty="0" err="1" smtClean="0"/>
              <a:t>from</a:t>
            </a:r>
            <a:r>
              <a:rPr lang="tr-TR" b="1" dirty="0" smtClean="0"/>
              <a:t> </a:t>
            </a:r>
            <a:r>
              <a:rPr lang="tr-TR" b="1" dirty="0" err="1" smtClean="0"/>
              <a:t>Contingency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tr-TR" dirty="0" smtClean="0"/>
          </a:p>
          <a:p>
            <a:pPr algn="just"/>
            <a:r>
              <a:rPr lang="tr-TR" dirty="0" smtClean="0"/>
              <a:t>T</a:t>
            </a:r>
            <a:r>
              <a:rPr lang="en-US" dirty="0" smtClean="0"/>
              <a:t>he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is not </a:t>
            </a:r>
            <a:r>
              <a:rPr lang="tr-TR" dirty="0" err="1" smtClean="0"/>
              <a:t>necessary</a:t>
            </a:r>
            <a:r>
              <a:rPr lang="en-US" dirty="0" smtClean="0"/>
              <a:t>, </a:t>
            </a:r>
            <a:r>
              <a:rPr lang="en-US" dirty="0"/>
              <a:t>but a </a:t>
            </a:r>
            <a:r>
              <a:rPr lang="en-US" dirty="0" smtClean="0"/>
              <a:t>contingent.</a:t>
            </a:r>
            <a:endParaRPr lang="tr-TR" dirty="0" smtClean="0"/>
          </a:p>
          <a:p>
            <a:pPr algn="just"/>
            <a:r>
              <a:rPr lang="tr-TR" dirty="0" smtClean="0"/>
              <a:t>No </a:t>
            </a:r>
            <a:r>
              <a:rPr lang="tr-TR" dirty="0" err="1" smtClean="0"/>
              <a:t>contingent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can </a:t>
            </a:r>
            <a:r>
              <a:rPr lang="tr-TR" dirty="0" err="1" smtClean="0"/>
              <a:t>exist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. </a:t>
            </a: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needs</a:t>
            </a:r>
            <a:r>
              <a:rPr lang="tr-TR" dirty="0" smtClean="0"/>
              <a:t> a </a:t>
            </a:r>
            <a:r>
              <a:rPr lang="tr-TR" dirty="0" err="1" smtClean="0"/>
              <a:t>sufficient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(a </a:t>
            </a:r>
            <a:r>
              <a:rPr lang="tr-TR" dirty="0" err="1" smtClean="0"/>
              <a:t>cause</a:t>
            </a:r>
            <a:r>
              <a:rPr lang="tr-TR" dirty="0" smtClean="0"/>
              <a:t>)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itself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. </a:t>
            </a:r>
            <a:r>
              <a:rPr lang="tr-TR" dirty="0" err="1" smtClean="0"/>
              <a:t>Otherwise</a:t>
            </a:r>
            <a:r>
              <a:rPr lang="tr-TR" dirty="0" smtClean="0"/>
              <a:t>, it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exist</a:t>
            </a:r>
            <a:r>
              <a:rPr lang="tr-TR" dirty="0" smtClean="0"/>
              <a:t>. </a:t>
            </a:r>
            <a:endParaRPr lang="tr-TR" dirty="0"/>
          </a:p>
          <a:p>
            <a:pPr algn="just"/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</a:t>
            </a:r>
            <a:r>
              <a:rPr lang="en-US" dirty="0" smtClean="0"/>
              <a:t> </a:t>
            </a:r>
            <a:r>
              <a:rPr lang="tr-TR" dirty="0" err="1" smtClean="0"/>
              <a:t>cause</a:t>
            </a:r>
            <a:r>
              <a:rPr lang="en-US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itself</a:t>
            </a:r>
            <a:r>
              <a:rPr lang="tr-TR" dirty="0" smtClean="0"/>
              <a:t> </a:t>
            </a:r>
            <a:r>
              <a:rPr lang="tr-TR" dirty="0" err="1" smtClean="0"/>
              <a:t>contingent</a:t>
            </a:r>
            <a:r>
              <a:rPr lang="tr-TR" dirty="0" smtClean="0"/>
              <a:t>, it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equally</a:t>
            </a:r>
            <a:r>
              <a:rPr lang="tr-TR" dirty="0" smtClean="0"/>
              <a:t> </a:t>
            </a:r>
            <a:r>
              <a:rPr lang="tr-TR" dirty="0" err="1" smtClean="0"/>
              <a:t>need</a:t>
            </a:r>
            <a:r>
              <a:rPr lang="tr-TR" dirty="0" smtClean="0"/>
              <a:t> a </a:t>
            </a:r>
            <a:r>
              <a:rPr lang="tr-TR" dirty="0" err="1" smtClean="0"/>
              <a:t>further</a:t>
            </a:r>
            <a:r>
              <a:rPr lang="tr-TR" dirty="0" smtClean="0"/>
              <a:t>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en-US" dirty="0" smtClean="0"/>
              <a:t>.</a:t>
            </a:r>
            <a:endParaRPr lang="tr-TR" dirty="0" smtClean="0"/>
          </a:p>
          <a:p>
            <a:pPr algn="just"/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/>
              <a:t> </a:t>
            </a:r>
            <a:r>
              <a:rPr lang="tr-TR" dirty="0" smtClean="0"/>
              <a:t>an </a:t>
            </a:r>
            <a:r>
              <a:rPr lang="tr-TR" dirty="0" err="1" smtClean="0"/>
              <a:t>infinite</a:t>
            </a:r>
            <a:r>
              <a:rPr lang="tr-TR" dirty="0" smtClean="0"/>
              <a:t> </a:t>
            </a:r>
            <a:r>
              <a:rPr lang="tr-TR" dirty="0" err="1" smtClean="0"/>
              <a:t>regress</a:t>
            </a:r>
            <a:r>
              <a:rPr lang="tr-TR" dirty="0" smtClean="0"/>
              <a:t> of </a:t>
            </a:r>
            <a:r>
              <a:rPr lang="tr-TR" dirty="0" err="1" smtClean="0"/>
              <a:t>contingent</a:t>
            </a:r>
            <a:r>
              <a:rPr lang="tr-TR" dirty="0" smtClean="0"/>
              <a:t> </a:t>
            </a:r>
            <a:r>
              <a:rPr lang="tr-TR" dirty="0" err="1" smtClean="0"/>
              <a:t>causes</a:t>
            </a:r>
            <a:r>
              <a:rPr lang="tr-TR" dirty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dirty="0" smtClean="0"/>
              <a:t> </a:t>
            </a:r>
            <a:r>
              <a:rPr lang="en-US" dirty="0" smtClean="0"/>
              <a:t>a</a:t>
            </a:r>
            <a:r>
              <a:rPr lang="tr-TR" dirty="0" smtClean="0"/>
              <a:t> </a:t>
            </a:r>
            <a:r>
              <a:rPr lang="tr-TR" dirty="0" err="1" smtClean="0"/>
              <a:t>full</a:t>
            </a:r>
            <a:r>
              <a:rPr lang="en-US" dirty="0" smtClean="0"/>
              <a:t> </a:t>
            </a:r>
            <a:r>
              <a:rPr lang="en-US" dirty="0"/>
              <a:t>causal </a:t>
            </a:r>
            <a:r>
              <a:rPr lang="en-US" dirty="0" smtClean="0"/>
              <a:t>explanation</a:t>
            </a:r>
            <a:r>
              <a:rPr lang="tr-TR" dirty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impossible </a:t>
            </a:r>
            <a:r>
              <a:rPr lang="en-US" dirty="0"/>
              <a:t>for </a:t>
            </a:r>
            <a:r>
              <a:rPr lang="tr-TR" dirty="0" err="1" smtClean="0"/>
              <a:t>contingent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en-US" dirty="0" smtClean="0"/>
              <a:t> </a:t>
            </a:r>
            <a:r>
              <a:rPr lang="en-US" dirty="0"/>
              <a:t>to cause each other in a </a:t>
            </a:r>
            <a:r>
              <a:rPr lang="en-US" dirty="0" smtClean="0"/>
              <a:t>c</a:t>
            </a:r>
            <a:r>
              <a:rPr lang="tr-TR" dirty="0" err="1" smtClean="0"/>
              <a:t>ircular</a:t>
            </a:r>
            <a:r>
              <a:rPr lang="en-US" dirty="0" smtClean="0"/>
              <a:t> </a:t>
            </a:r>
            <a:r>
              <a:rPr lang="tr-TR" dirty="0" err="1" smtClean="0"/>
              <a:t>manner</a:t>
            </a:r>
            <a:r>
              <a:rPr lang="tr-TR" dirty="0" smtClean="0"/>
              <a:t>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a </a:t>
            </a:r>
            <a:r>
              <a:rPr lang="tr-TR" dirty="0" err="1" smtClean="0"/>
              <a:t>cause</a:t>
            </a:r>
            <a:r>
              <a:rPr lang="tr-TR" dirty="0" smtClean="0"/>
              <a:t> </a:t>
            </a:r>
            <a:r>
              <a:rPr lang="tr-TR" dirty="0" err="1" smtClean="0"/>
              <a:t>outside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series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contingent</a:t>
            </a:r>
            <a:r>
              <a:rPr lang="tr-TR" dirty="0" smtClean="0"/>
              <a:t> </a:t>
            </a:r>
            <a:r>
              <a:rPr lang="tr-TR" dirty="0" err="1" smtClean="0"/>
              <a:t>beings</a:t>
            </a:r>
            <a:r>
              <a:rPr lang="tr-TR" dirty="0" smtClean="0"/>
              <a:t>.</a:t>
            </a:r>
          </a:p>
          <a:p>
            <a:pPr algn="just"/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condition</a:t>
            </a:r>
            <a:r>
              <a:rPr lang="tr-TR" dirty="0" smtClean="0"/>
              <a:t> can be </a:t>
            </a:r>
            <a:r>
              <a:rPr lang="tr-TR" dirty="0" err="1" smtClean="0"/>
              <a:t>satisfied</a:t>
            </a:r>
            <a:r>
              <a:rPr lang="tr-TR" dirty="0" smtClean="0"/>
              <a:t> </a:t>
            </a:r>
            <a:r>
              <a:rPr lang="tr-TR" dirty="0" err="1" smtClean="0"/>
              <a:t>only</a:t>
            </a:r>
            <a:r>
              <a:rPr lang="tr-TR" dirty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causal</a:t>
            </a:r>
            <a:r>
              <a:rPr lang="tr-TR" dirty="0" smtClean="0"/>
              <a:t> </a:t>
            </a:r>
            <a:r>
              <a:rPr lang="tr-TR" dirty="0" err="1" smtClean="0"/>
              <a:t>chain</a:t>
            </a:r>
            <a:r>
              <a:rPr lang="tr-TR" dirty="0" smtClean="0"/>
              <a:t> </a:t>
            </a:r>
            <a:r>
              <a:rPr lang="en-US" dirty="0" smtClean="0"/>
              <a:t>end</a:t>
            </a:r>
            <a:r>
              <a:rPr lang="tr-TR" dirty="0" smtClean="0"/>
              <a:t>s</a:t>
            </a:r>
            <a:r>
              <a:rPr lang="en-US" dirty="0" smtClean="0"/>
              <a:t> </a:t>
            </a:r>
            <a:r>
              <a:rPr lang="en-US" dirty="0"/>
              <a:t>in a </a:t>
            </a:r>
            <a:r>
              <a:rPr lang="tr-TR" dirty="0" err="1"/>
              <a:t>necessary</a:t>
            </a:r>
            <a:r>
              <a:rPr lang="en-US" dirty="0"/>
              <a:t> being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/>
              <a:t>F</a:t>
            </a:r>
            <a:r>
              <a:rPr lang="tr-TR" dirty="0" smtClean="0"/>
              <a:t>irst </a:t>
            </a:r>
            <a:r>
              <a:rPr lang="tr-TR" dirty="0" err="1" smtClean="0"/>
              <a:t>Cause</a:t>
            </a:r>
            <a:r>
              <a:rPr lang="tr-TR" dirty="0" smtClean="0"/>
              <a:t>/ </a:t>
            </a:r>
            <a:r>
              <a:rPr lang="tr-TR" dirty="0" err="1" smtClean="0"/>
              <a:t>God</a:t>
            </a:r>
            <a:r>
              <a:rPr lang="tr-TR" dirty="0" smtClean="0"/>
              <a:t>.</a:t>
            </a:r>
            <a:r>
              <a:rPr lang="en-US" dirty="0" smtClean="0"/>
              <a:t>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05503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Leibniz </a:t>
            </a:r>
            <a:r>
              <a:rPr lang="tr-TR" b="1" dirty="0" err="1" smtClean="0"/>
              <a:t>and</a:t>
            </a:r>
            <a:r>
              <a:rPr lang="tr-TR" b="1" dirty="0" smtClean="0"/>
              <a:t>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Principle</a:t>
            </a:r>
            <a:r>
              <a:rPr lang="tr-TR" b="1" dirty="0" smtClean="0"/>
              <a:t> of </a:t>
            </a:r>
            <a:r>
              <a:rPr lang="tr-TR" b="1" dirty="0" err="1" smtClean="0"/>
              <a:t>Sufficient</a:t>
            </a:r>
            <a:r>
              <a:rPr lang="tr-TR" b="1" dirty="0" smtClean="0"/>
              <a:t> </a:t>
            </a:r>
            <a:r>
              <a:rPr lang="tr-TR" b="1" dirty="0" err="1" smtClean="0"/>
              <a:t>Reason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version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key</a:t>
            </a:r>
            <a:r>
              <a:rPr lang="tr-TR" dirty="0" smtClean="0"/>
              <a:t> role is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en-US" dirty="0" smtClean="0"/>
              <a:t>Leibniz</a:t>
            </a:r>
            <a:r>
              <a:rPr lang="tr-TR" dirty="0" smtClean="0"/>
              <a:t>’s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principle</a:t>
            </a:r>
            <a:r>
              <a:rPr lang="tr-TR" dirty="0" smtClean="0"/>
              <a:t> </a:t>
            </a:r>
            <a:r>
              <a:rPr lang="tr-TR" dirty="0" smtClean="0"/>
              <a:t>of</a:t>
            </a:r>
            <a:r>
              <a:rPr lang="tr-TR" dirty="0"/>
              <a:t> </a:t>
            </a:r>
            <a:r>
              <a:rPr lang="tr-TR" dirty="0" err="1" smtClean="0"/>
              <a:t>sufficient</a:t>
            </a:r>
            <a:r>
              <a:rPr lang="en-US" dirty="0" smtClean="0"/>
              <a:t> reason</a:t>
            </a:r>
            <a:r>
              <a:rPr lang="tr-TR" dirty="0" smtClean="0"/>
              <a:t>».</a:t>
            </a:r>
          </a:p>
          <a:p>
            <a:r>
              <a:rPr lang="en-US" dirty="0"/>
              <a:t>Since the </a:t>
            </a:r>
            <a:r>
              <a:rPr lang="tr-TR" dirty="0" err="1" smtClean="0"/>
              <a:t>non-existence</a:t>
            </a:r>
            <a:r>
              <a:rPr lang="en-US" dirty="0" smtClean="0"/>
              <a:t> </a:t>
            </a:r>
            <a:r>
              <a:rPr lang="en-US" dirty="0"/>
              <a:t>of the </a:t>
            </a:r>
            <a:r>
              <a:rPr lang="tr-TR" dirty="0" err="1" smtClean="0"/>
              <a:t>universe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conceivable</a:t>
            </a:r>
            <a:r>
              <a:rPr lang="tr-TR" dirty="0" smtClean="0"/>
              <a:t>,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look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 </a:t>
            </a:r>
            <a:r>
              <a:rPr lang="tr-TR" dirty="0" err="1" smtClean="0"/>
              <a:t>sufficient</a:t>
            </a:r>
            <a:r>
              <a:rPr lang="tr-TR" dirty="0" smtClean="0"/>
              <a:t> </a:t>
            </a:r>
            <a:r>
              <a:rPr lang="tr-TR" dirty="0" err="1" smtClean="0"/>
              <a:t>reason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.</a:t>
            </a:r>
          </a:p>
          <a:p>
            <a:r>
              <a:rPr lang="en-US" dirty="0" smtClean="0"/>
              <a:t> </a:t>
            </a:r>
            <a:r>
              <a:rPr lang="tr-TR" dirty="0" smtClean="0"/>
              <a:t>«</a:t>
            </a:r>
            <a:r>
              <a:rPr lang="en-US" dirty="0" smtClean="0"/>
              <a:t>Why </a:t>
            </a:r>
            <a:r>
              <a:rPr lang="tr-TR" dirty="0" smtClean="0"/>
              <a:t>is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something</a:t>
            </a:r>
            <a:r>
              <a:rPr lang="tr-TR" dirty="0" smtClean="0"/>
              <a:t> </a:t>
            </a:r>
            <a:r>
              <a:rPr lang="tr-TR" dirty="0" err="1" smtClean="0"/>
              <a:t>rather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nothing</a:t>
            </a:r>
            <a:r>
              <a:rPr lang="tr-TR" dirty="0" smtClean="0"/>
              <a:t>?»</a:t>
            </a:r>
          </a:p>
          <a:p>
            <a:r>
              <a:rPr lang="en-US" dirty="0"/>
              <a:t>This question is still valid even if </a:t>
            </a:r>
            <a:r>
              <a:rPr lang="tr-TR" dirty="0" err="1" smtClean="0"/>
              <a:t>we</a:t>
            </a:r>
            <a:r>
              <a:rPr lang="en-US" dirty="0" smtClean="0"/>
              <a:t> assume </a:t>
            </a:r>
            <a:r>
              <a:rPr lang="en-US" dirty="0"/>
              <a:t>that the universe </a:t>
            </a:r>
            <a:r>
              <a:rPr lang="en-US" dirty="0" smtClean="0"/>
              <a:t>does not </a:t>
            </a:r>
            <a:r>
              <a:rPr lang="en-US" dirty="0"/>
              <a:t>have a temporal beginning</a:t>
            </a:r>
            <a:r>
              <a:rPr lang="en-US" dirty="0" smtClean="0"/>
              <a:t>. </a:t>
            </a:r>
            <a:endParaRPr lang="tr-TR" dirty="0" smtClean="0"/>
          </a:p>
          <a:p>
            <a:r>
              <a:rPr lang="en-US" dirty="0"/>
              <a:t>The </a:t>
            </a:r>
            <a:r>
              <a:rPr lang="tr-TR" dirty="0" err="1" smtClean="0"/>
              <a:t>cause</a:t>
            </a:r>
            <a:r>
              <a:rPr lang="tr-TR" dirty="0" smtClean="0"/>
              <a:t> of </a:t>
            </a:r>
            <a:r>
              <a:rPr lang="en-US" dirty="0" smtClean="0"/>
              <a:t>the </a:t>
            </a:r>
            <a:r>
              <a:rPr lang="en-US" dirty="0"/>
              <a:t>existence of the </a:t>
            </a:r>
            <a:r>
              <a:rPr lang="tr-TR" dirty="0" err="1" smtClean="0"/>
              <a:t>universe</a:t>
            </a:r>
            <a:r>
              <a:rPr lang="tr-TR" dirty="0" smtClean="0"/>
              <a:t> has </a:t>
            </a:r>
            <a:r>
              <a:rPr lang="tr-TR" dirty="0" err="1" smtClean="0"/>
              <a:t>to</a:t>
            </a:r>
            <a:r>
              <a:rPr lang="tr-TR" dirty="0" smtClean="0"/>
              <a:t> be a </a:t>
            </a:r>
            <a:r>
              <a:rPr lang="tr-TR" dirty="0" err="1" smtClean="0"/>
              <a:t>necessary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</a:t>
            </a:r>
            <a:r>
              <a:rPr lang="tr-TR" dirty="0" err="1" smtClean="0"/>
              <a:t>outside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.</a:t>
            </a:r>
            <a:r>
              <a:rPr lang="en-US" dirty="0" smtClean="0"/>
              <a:t> O</a:t>
            </a:r>
            <a:r>
              <a:rPr lang="tr-TR" dirty="0" smtClean="0"/>
              <a:t>r else,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explanation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640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Objection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err="1" smtClean="0"/>
              <a:t>Objection</a:t>
            </a:r>
            <a:r>
              <a:rPr lang="tr-TR" dirty="0" smtClean="0"/>
              <a:t>:</a:t>
            </a:r>
          </a:p>
          <a:p>
            <a:r>
              <a:rPr lang="en-US" dirty="0" smtClean="0"/>
              <a:t>Let's </a:t>
            </a:r>
            <a:r>
              <a:rPr lang="en-US" dirty="0"/>
              <a:t>assume that the </a:t>
            </a:r>
            <a:r>
              <a:rPr lang="tr-TR" dirty="0" err="1" smtClean="0"/>
              <a:t>universe</a:t>
            </a:r>
            <a:r>
              <a:rPr lang="en-US" dirty="0" smtClean="0"/>
              <a:t> </a:t>
            </a:r>
            <a:r>
              <a:rPr lang="en-US" dirty="0"/>
              <a:t>has no temporal </a:t>
            </a:r>
            <a:r>
              <a:rPr lang="tr-TR" dirty="0" err="1" smtClean="0"/>
              <a:t>beginning</a:t>
            </a:r>
            <a:r>
              <a:rPr lang="en-US" dirty="0" smtClean="0"/>
              <a:t> </a:t>
            </a:r>
            <a:r>
              <a:rPr lang="en-US" dirty="0"/>
              <a:t>and that every part of </a:t>
            </a:r>
            <a:r>
              <a:rPr lang="tr-TR" dirty="0" smtClean="0"/>
              <a:t>it </a:t>
            </a:r>
            <a:r>
              <a:rPr lang="en-US" dirty="0" smtClean="0"/>
              <a:t>is </a:t>
            </a:r>
            <a:r>
              <a:rPr lang="tr-TR" dirty="0" err="1" smtClean="0"/>
              <a:t>contingent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we</a:t>
            </a:r>
            <a:r>
              <a:rPr lang="tr-TR" dirty="0" smtClean="0"/>
              <a:t> </a:t>
            </a:r>
            <a:r>
              <a:rPr lang="tr-TR" dirty="0" err="1" smtClean="0"/>
              <a:t>explain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part</a:t>
            </a:r>
            <a:r>
              <a:rPr lang="tr-TR" dirty="0" smtClean="0"/>
              <a:t>, </a:t>
            </a:r>
            <a:r>
              <a:rPr lang="tr-TR" dirty="0"/>
              <a:t>w</a:t>
            </a:r>
            <a:r>
              <a:rPr lang="en-US" dirty="0" err="1" smtClean="0"/>
              <a:t>ouldn't</a:t>
            </a:r>
            <a:r>
              <a:rPr lang="en-US" dirty="0" smtClean="0"/>
              <a:t> </a:t>
            </a:r>
            <a:r>
              <a:rPr lang="en-US" dirty="0"/>
              <a:t>that be enough </a:t>
            </a:r>
            <a:r>
              <a:rPr lang="tr-TR" dirty="0" err="1" smtClean="0"/>
              <a:t>explanation</a:t>
            </a:r>
            <a:r>
              <a:rPr lang="tr-TR" dirty="0" smtClean="0"/>
              <a:t>? </a:t>
            </a:r>
            <a:r>
              <a:rPr lang="tr-TR" dirty="0" err="1" smtClean="0"/>
              <a:t>In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words</a:t>
            </a:r>
            <a:r>
              <a:rPr lang="tr-TR" dirty="0" smtClean="0"/>
              <a:t>, </a:t>
            </a:r>
            <a:r>
              <a:rPr lang="tr-TR" dirty="0" err="1" smtClean="0"/>
              <a:t>once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contingent</a:t>
            </a:r>
            <a:r>
              <a:rPr lang="tr-TR" dirty="0" smtClean="0"/>
              <a:t> </a:t>
            </a:r>
            <a:r>
              <a:rPr lang="tr-TR" dirty="0" err="1" smtClean="0"/>
              <a:t>being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is </a:t>
            </a:r>
            <a:r>
              <a:rPr lang="tr-TR" dirty="0" err="1" smtClean="0"/>
              <a:t>explained</a:t>
            </a:r>
            <a:r>
              <a:rPr lang="tr-TR" dirty="0" smtClean="0"/>
              <a:t>,</a:t>
            </a:r>
            <a:r>
              <a:rPr lang="en-US" dirty="0" smtClean="0"/>
              <a:t> </a:t>
            </a:r>
            <a:r>
              <a:rPr lang="tr-TR" dirty="0"/>
              <a:t>d</a:t>
            </a:r>
            <a:r>
              <a:rPr lang="en-US" dirty="0" smtClean="0"/>
              <a:t>o </a:t>
            </a:r>
            <a:r>
              <a:rPr lang="en-US" dirty="0"/>
              <a:t>we 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en-US" dirty="0"/>
              <a:t>assume that there is a </a:t>
            </a:r>
            <a:r>
              <a:rPr lang="tr-TR" dirty="0" err="1" smtClean="0"/>
              <a:t>cause</a:t>
            </a:r>
            <a:r>
              <a:rPr lang="tr-TR" dirty="0" smtClean="0"/>
              <a:t> of </a:t>
            </a:r>
            <a:r>
              <a:rPr lang="en-US" dirty="0" smtClean="0"/>
              <a:t>the </a:t>
            </a:r>
            <a:r>
              <a:rPr lang="tr-TR" dirty="0" err="1" smtClean="0"/>
              <a:t>universe</a:t>
            </a:r>
            <a:r>
              <a:rPr lang="en-US" dirty="0" smtClean="0"/>
              <a:t> </a:t>
            </a:r>
            <a:r>
              <a:rPr lang="en-US" dirty="0"/>
              <a:t>as a </a:t>
            </a:r>
            <a:r>
              <a:rPr lang="en-US" dirty="0" smtClean="0"/>
              <a:t>whole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objection</a:t>
            </a:r>
            <a:r>
              <a:rPr lang="tr-TR" dirty="0" smtClean="0"/>
              <a:t> </a:t>
            </a:r>
            <a:r>
              <a:rPr lang="tr-TR" dirty="0" err="1" smtClean="0"/>
              <a:t>however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missed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point</a:t>
            </a:r>
            <a:r>
              <a:rPr lang="tr-TR" dirty="0" smtClean="0"/>
              <a:t>.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matters</a:t>
            </a:r>
            <a:r>
              <a:rPr lang="tr-TR" dirty="0" smtClean="0"/>
              <a:t> is not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explanation</a:t>
            </a:r>
            <a:r>
              <a:rPr lang="tr-TR" dirty="0" smtClean="0"/>
              <a:t> of  a </a:t>
            </a:r>
            <a:r>
              <a:rPr lang="tr-TR" dirty="0" err="1" smtClean="0"/>
              <a:t>particular</a:t>
            </a:r>
            <a:r>
              <a:rPr lang="tr-TR" dirty="0" smtClean="0"/>
              <a:t> </a:t>
            </a:r>
            <a:r>
              <a:rPr lang="tr-TR" dirty="0" err="1" smtClean="0"/>
              <a:t>contingent</a:t>
            </a:r>
            <a:r>
              <a:rPr lang="tr-TR" dirty="0" smtClean="0"/>
              <a:t>  </a:t>
            </a:r>
            <a:r>
              <a:rPr lang="tr-TR" dirty="0" err="1" smtClean="0"/>
              <a:t>fact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, but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very</a:t>
            </a:r>
            <a:r>
              <a:rPr lang="tr-TR" dirty="0" smtClean="0"/>
              <a:t> </a:t>
            </a:r>
            <a:r>
              <a:rPr lang="tr-TR" dirty="0" err="1" smtClean="0"/>
              <a:t>contingency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as </a:t>
            </a:r>
            <a:r>
              <a:rPr lang="tr-TR" dirty="0" err="1" smtClean="0"/>
              <a:t>such</a:t>
            </a:r>
            <a:r>
              <a:rPr lang="tr-TR" dirty="0" smtClean="0"/>
              <a:t>.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non-existence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world</a:t>
            </a:r>
            <a:r>
              <a:rPr lang="tr-TR" dirty="0" smtClean="0"/>
              <a:t> as a </a:t>
            </a:r>
            <a:r>
              <a:rPr lang="tr-TR" dirty="0" err="1" smtClean="0"/>
              <a:t>whole</a:t>
            </a:r>
            <a:r>
              <a:rPr lang="tr-TR" dirty="0" smtClean="0"/>
              <a:t> is </a:t>
            </a:r>
            <a:r>
              <a:rPr lang="tr-TR" dirty="0" err="1" smtClean="0"/>
              <a:t>conceivable</a:t>
            </a:r>
            <a:r>
              <a:rPr lang="tr-TR" dirty="0" smtClean="0"/>
              <a:t>,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 is: </a:t>
            </a:r>
            <a:r>
              <a:rPr lang="tr-TR" dirty="0" err="1" smtClean="0"/>
              <a:t>why</a:t>
            </a:r>
            <a:r>
              <a:rPr lang="tr-TR" dirty="0" smtClean="0"/>
              <a:t> </a:t>
            </a:r>
            <a:r>
              <a:rPr lang="tr-TR" dirty="0" err="1" smtClean="0"/>
              <a:t>should</a:t>
            </a:r>
            <a:r>
              <a:rPr lang="tr-TR" dirty="0" smtClean="0"/>
              <a:t> </a:t>
            </a:r>
            <a:r>
              <a:rPr lang="tr-TR" dirty="0" err="1" smtClean="0"/>
              <a:t>there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 </a:t>
            </a:r>
            <a:r>
              <a:rPr lang="tr-TR" dirty="0" err="1" smtClean="0"/>
              <a:t>universe</a:t>
            </a:r>
            <a:r>
              <a:rPr lang="tr-TR" dirty="0" smtClean="0"/>
              <a:t> at </a:t>
            </a:r>
            <a:r>
              <a:rPr lang="tr-TR" dirty="0" err="1" smtClean="0"/>
              <a:t>all</a:t>
            </a:r>
            <a:r>
              <a:rPr lang="tr-TR" dirty="0" smtClean="0"/>
              <a:t>?</a:t>
            </a:r>
          </a:p>
          <a:p>
            <a:r>
              <a:rPr lang="en-US" dirty="0"/>
              <a:t>Even if we explain each of the entities in the series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reference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tr-TR" dirty="0" smtClean="0"/>
              <a:t>a</a:t>
            </a:r>
            <a:r>
              <a:rPr lang="en-US" dirty="0" smtClean="0"/>
              <a:t> </a:t>
            </a:r>
            <a:r>
              <a:rPr lang="en-US" dirty="0"/>
              <a:t>previous </a:t>
            </a:r>
            <a:r>
              <a:rPr lang="tr-TR" dirty="0" err="1" smtClean="0"/>
              <a:t>cause</a:t>
            </a:r>
            <a:r>
              <a:rPr lang="en-US" dirty="0" smtClean="0"/>
              <a:t>, </a:t>
            </a:r>
            <a:r>
              <a:rPr lang="en-US" dirty="0"/>
              <a:t>the question of why these entities </a:t>
            </a:r>
            <a:r>
              <a:rPr lang="en-US" dirty="0" smtClean="0"/>
              <a:t>exist</a:t>
            </a:r>
            <a:r>
              <a:rPr lang="tr-TR" dirty="0" smtClean="0"/>
              <a:t> </a:t>
            </a:r>
            <a:r>
              <a:rPr lang="en-US" dirty="0" smtClean="0"/>
              <a:t>still</a:t>
            </a:r>
            <a:r>
              <a:rPr lang="tr-TR" dirty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en-US" dirty="0" smtClean="0"/>
              <a:t> </a:t>
            </a:r>
            <a:r>
              <a:rPr lang="tr-TR" dirty="0" err="1" smtClean="0"/>
              <a:t>cry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an</a:t>
            </a:r>
            <a:r>
              <a:rPr lang="en-US" dirty="0" smtClean="0"/>
              <a:t> </a:t>
            </a:r>
            <a:r>
              <a:rPr lang="tr-TR" dirty="0" err="1" smtClean="0"/>
              <a:t>explanation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17011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Temporal</a:t>
            </a:r>
            <a:r>
              <a:rPr lang="tr-TR" b="1" dirty="0" smtClean="0"/>
              <a:t> </a:t>
            </a:r>
            <a:r>
              <a:rPr lang="tr-TR" b="1" dirty="0" err="1" smtClean="0"/>
              <a:t>Version</a:t>
            </a:r>
            <a:r>
              <a:rPr lang="tr-TR" b="1" dirty="0" smtClean="0"/>
              <a:t>: </a:t>
            </a:r>
            <a:r>
              <a:rPr lang="tr-TR" b="1" dirty="0" err="1" smtClean="0"/>
              <a:t>The</a:t>
            </a:r>
            <a:r>
              <a:rPr lang="tr-TR" b="1" dirty="0" smtClean="0"/>
              <a:t> </a:t>
            </a:r>
            <a:r>
              <a:rPr lang="tr-TR" b="1" dirty="0" err="1" smtClean="0"/>
              <a:t>Kalam</a:t>
            </a:r>
            <a:r>
              <a:rPr lang="tr-TR" b="1" dirty="0" smtClean="0"/>
              <a:t> </a:t>
            </a:r>
            <a:r>
              <a:rPr lang="tr-TR" b="1" dirty="0" err="1" smtClean="0"/>
              <a:t>Cosmological</a:t>
            </a:r>
            <a:r>
              <a:rPr lang="tr-TR" b="1" dirty="0" smtClean="0"/>
              <a:t> </a:t>
            </a:r>
            <a:r>
              <a:rPr lang="tr-TR" b="1" dirty="0" err="1" smtClean="0"/>
              <a:t>Argument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</a:t>
            </a:r>
            <a:r>
              <a:rPr lang="tr-TR" dirty="0" smtClean="0"/>
              <a:t>is </a:t>
            </a:r>
            <a:r>
              <a:rPr lang="tr-TR" dirty="0" err="1" smtClean="0"/>
              <a:t>version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basically</a:t>
            </a:r>
            <a:r>
              <a:rPr lang="tr-TR" dirty="0" smtClean="0"/>
              <a:t> </a:t>
            </a:r>
            <a:r>
              <a:rPr lang="tr-TR" dirty="0" err="1" smtClean="0"/>
              <a:t>draws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en-US" dirty="0" smtClean="0"/>
              <a:t> </a:t>
            </a:r>
            <a:r>
              <a:rPr lang="en-US" dirty="0"/>
              <a:t>idea that the </a:t>
            </a:r>
            <a:r>
              <a:rPr lang="tr-TR" dirty="0" err="1"/>
              <a:t>universe</a:t>
            </a:r>
            <a:r>
              <a:rPr lang="en-US" dirty="0"/>
              <a:t> has a temporal </a:t>
            </a:r>
            <a:r>
              <a:rPr lang="en-US" dirty="0" smtClean="0"/>
              <a:t>beginning</a:t>
            </a:r>
            <a:r>
              <a:rPr lang="tr-TR" dirty="0"/>
              <a:t>.</a:t>
            </a:r>
          </a:p>
          <a:p>
            <a:r>
              <a:rPr lang="tr-TR" dirty="0"/>
              <a:t>I</a:t>
            </a:r>
            <a:r>
              <a:rPr lang="en-US" dirty="0" smtClean="0"/>
              <a:t>t </a:t>
            </a:r>
            <a:r>
              <a:rPr lang="en-US" dirty="0"/>
              <a:t>was defended by </a:t>
            </a:r>
            <a:r>
              <a:rPr lang="tr-TR" dirty="0" smtClean="0"/>
              <a:t>al-</a:t>
            </a:r>
            <a:r>
              <a:rPr lang="en-US" dirty="0" err="1" smtClean="0"/>
              <a:t>Kindi</a:t>
            </a:r>
            <a:r>
              <a:rPr lang="en-US" dirty="0"/>
              <a:t>, </a:t>
            </a:r>
            <a:r>
              <a:rPr lang="tr-TR" dirty="0" smtClean="0"/>
              <a:t>al-</a:t>
            </a:r>
            <a:r>
              <a:rPr lang="en-US" dirty="0" err="1" smtClean="0"/>
              <a:t>Ghazali</a:t>
            </a:r>
            <a:r>
              <a:rPr lang="en-US" dirty="0" smtClean="0"/>
              <a:t> </a:t>
            </a:r>
            <a:r>
              <a:rPr lang="en-US" dirty="0"/>
              <a:t>and other </a:t>
            </a:r>
            <a:r>
              <a:rPr lang="tr-TR" dirty="0" err="1" smtClean="0"/>
              <a:t>Muslim</a:t>
            </a:r>
            <a:r>
              <a:rPr lang="tr-TR" dirty="0" smtClean="0"/>
              <a:t> </a:t>
            </a:r>
            <a:r>
              <a:rPr lang="en-US" dirty="0" smtClean="0"/>
              <a:t>theologians</a:t>
            </a:r>
            <a:r>
              <a:rPr lang="tr-TR" dirty="0" smtClean="0"/>
              <a:t>, i</a:t>
            </a:r>
            <a:r>
              <a:rPr lang="en-US" dirty="0" smtClean="0"/>
              <a:t>n </a:t>
            </a:r>
            <a:r>
              <a:rPr lang="en-US" dirty="0"/>
              <a:t>the </a:t>
            </a:r>
            <a:r>
              <a:rPr lang="en-US" dirty="0" smtClean="0"/>
              <a:t>contemporary </a:t>
            </a:r>
            <a:r>
              <a:rPr lang="en-US" dirty="0"/>
              <a:t>philosophy of religion, </a:t>
            </a:r>
            <a:r>
              <a:rPr lang="en-US" dirty="0" err="1" smtClean="0"/>
              <a:t>th</a:t>
            </a:r>
            <a:r>
              <a:rPr lang="tr-TR" dirty="0" smtClean="0"/>
              <a:t>e </a:t>
            </a:r>
            <a:r>
              <a:rPr lang="tr-TR" dirty="0" err="1" smtClean="0"/>
              <a:t>argument</a:t>
            </a:r>
            <a:r>
              <a:rPr lang="tr-TR" dirty="0" smtClean="0"/>
              <a:t> is </a:t>
            </a:r>
            <a:r>
              <a:rPr lang="tr-TR" dirty="0" err="1" smtClean="0"/>
              <a:t>known</a:t>
            </a:r>
            <a:r>
              <a:rPr lang="tr-TR" dirty="0" smtClean="0"/>
              <a:t> as</a:t>
            </a:r>
            <a:r>
              <a:rPr lang="en-US" dirty="0" smtClean="0"/>
              <a:t> «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en-US" dirty="0" err="1" smtClean="0"/>
              <a:t>Ka</a:t>
            </a:r>
            <a:r>
              <a:rPr lang="tr-TR" dirty="0"/>
              <a:t>lâ</a:t>
            </a:r>
            <a:r>
              <a:rPr lang="en-US" dirty="0"/>
              <a:t>m Cosmological </a:t>
            </a:r>
            <a:r>
              <a:rPr lang="tr-TR" dirty="0" err="1"/>
              <a:t>Argument</a:t>
            </a:r>
            <a:r>
              <a:rPr lang="en-US" dirty="0" smtClean="0"/>
              <a:t>»</a:t>
            </a:r>
            <a:r>
              <a:rPr lang="tr-TR" dirty="0" smtClean="0"/>
              <a:t>:</a:t>
            </a:r>
            <a:endParaRPr lang="tr-TR" dirty="0"/>
          </a:p>
          <a:p>
            <a:r>
              <a:rPr lang="tr-TR" dirty="0" err="1"/>
              <a:t>Premise</a:t>
            </a:r>
            <a:r>
              <a:rPr lang="tr-TR" dirty="0"/>
              <a:t> 1:Everything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begins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 has a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/>
              <a:t>.</a:t>
            </a:r>
          </a:p>
          <a:p>
            <a:r>
              <a:rPr lang="tr-TR" dirty="0" err="1"/>
              <a:t>Premise</a:t>
            </a:r>
            <a:r>
              <a:rPr lang="tr-TR" dirty="0"/>
              <a:t> </a:t>
            </a:r>
            <a:r>
              <a:rPr lang="tr-TR" dirty="0" smtClean="0"/>
              <a:t>2:The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/>
              <a:t>began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exist</a:t>
            </a:r>
            <a:r>
              <a:rPr lang="tr-TR" dirty="0"/>
              <a:t>.</a:t>
            </a:r>
          </a:p>
          <a:p>
            <a:r>
              <a:rPr lang="tr-TR" dirty="0" err="1"/>
              <a:t>Conclusion</a:t>
            </a:r>
            <a:r>
              <a:rPr lang="tr-TR" dirty="0"/>
              <a:t>: </a:t>
            </a:r>
            <a:r>
              <a:rPr lang="tr-TR" dirty="0" err="1"/>
              <a:t>Therefore</a:t>
            </a:r>
            <a:r>
              <a:rPr lang="tr-TR" dirty="0"/>
              <a:t>,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/>
              <a:t>has a </a:t>
            </a:r>
            <a:r>
              <a:rPr lang="tr-TR" dirty="0" err="1"/>
              <a:t>cause</a:t>
            </a:r>
            <a:r>
              <a:rPr lang="tr-TR" dirty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/>
              <a:t>its</a:t>
            </a:r>
            <a:r>
              <a:rPr lang="tr-TR" dirty="0"/>
              <a:t> </a:t>
            </a:r>
            <a:r>
              <a:rPr lang="tr-TR" dirty="0" err="1"/>
              <a:t>existence</a:t>
            </a:r>
            <a:r>
              <a:rPr lang="tr-TR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5573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/>
              <a:t>U</a:t>
            </a:r>
            <a:r>
              <a:rPr lang="tr-TR" dirty="0" err="1" smtClean="0"/>
              <a:t>niverse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crucial</a:t>
            </a:r>
            <a:r>
              <a:rPr lang="tr-TR" dirty="0" smtClean="0"/>
              <a:t> </a:t>
            </a:r>
            <a:r>
              <a:rPr lang="tr-TR" dirty="0" err="1" smtClean="0"/>
              <a:t>premise</a:t>
            </a:r>
            <a:r>
              <a:rPr lang="tr-TR" dirty="0" smtClean="0"/>
              <a:t> in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is </a:t>
            </a:r>
            <a:r>
              <a:rPr lang="tr-TR" dirty="0" err="1" smtClean="0"/>
              <a:t>premise</a:t>
            </a:r>
            <a:r>
              <a:rPr lang="tr-TR" dirty="0" smtClean="0"/>
              <a:t> 2. </a:t>
            </a:r>
            <a:r>
              <a:rPr lang="tr-TR" dirty="0" err="1" smtClean="0"/>
              <a:t>What</a:t>
            </a:r>
            <a:r>
              <a:rPr lang="tr-TR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thinking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has a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?</a:t>
            </a:r>
          </a:p>
          <a:p>
            <a:r>
              <a:rPr lang="tr-TR" dirty="0" err="1" smtClean="0"/>
              <a:t>Basically</a:t>
            </a:r>
            <a:r>
              <a:rPr lang="tr-TR" dirty="0" smtClean="0"/>
              <a:t>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types</a:t>
            </a:r>
            <a:r>
              <a:rPr lang="tr-TR" dirty="0" smtClean="0"/>
              <a:t> of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put </a:t>
            </a:r>
            <a:r>
              <a:rPr lang="tr-TR" dirty="0" err="1" smtClean="0"/>
              <a:t>forward</a:t>
            </a:r>
            <a:r>
              <a:rPr lang="tr-TR" dirty="0" smtClean="0"/>
              <a:t>: (1)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smtClean="0"/>
              <a:t>a </a:t>
            </a:r>
            <a:r>
              <a:rPr lang="tr-TR" i="1" dirty="0" err="1" smtClean="0"/>
              <a:t>priori</a:t>
            </a:r>
            <a:r>
              <a:rPr lang="tr-TR" i="1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thinking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cannot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an </a:t>
            </a:r>
            <a:r>
              <a:rPr lang="tr-TR" dirty="0" err="1" smtClean="0"/>
              <a:t>infinite</a:t>
            </a:r>
            <a:r>
              <a:rPr lang="tr-TR" dirty="0" smtClean="0"/>
              <a:t> </a:t>
            </a:r>
            <a:r>
              <a:rPr lang="tr-TR" dirty="0" err="1" smtClean="0"/>
              <a:t>past</a:t>
            </a:r>
            <a:r>
              <a:rPr lang="tr-TR" dirty="0" smtClean="0"/>
              <a:t> </a:t>
            </a:r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impossibility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actual</a:t>
            </a:r>
            <a:r>
              <a:rPr lang="tr-TR" dirty="0" smtClean="0"/>
              <a:t> </a:t>
            </a:r>
            <a:r>
              <a:rPr lang="tr-TR" dirty="0" err="1" smtClean="0"/>
              <a:t>infinite</a:t>
            </a:r>
            <a:r>
              <a:rPr lang="tr-TR" dirty="0" smtClean="0"/>
              <a:t>. </a:t>
            </a:r>
            <a:r>
              <a:rPr lang="tr-TR" dirty="0" err="1" smtClean="0"/>
              <a:t>Otherwise</a:t>
            </a:r>
            <a:r>
              <a:rPr lang="tr-TR" dirty="0" smtClean="0"/>
              <a:t>, </a:t>
            </a:r>
            <a:r>
              <a:rPr lang="tr-TR" dirty="0" err="1" smtClean="0"/>
              <a:t>nothing</a:t>
            </a:r>
            <a:r>
              <a:rPr lang="tr-TR" dirty="0" smtClean="0"/>
              <a:t> (a </a:t>
            </a:r>
            <a:r>
              <a:rPr lang="tr-TR" dirty="0" err="1" smtClean="0"/>
              <a:t>day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example</a:t>
            </a:r>
            <a:r>
              <a:rPr lang="tr-TR" dirty="0" smtClean="0"/>
              <a:t>) </a:t>
            </a:r>
            <a:r>
              <a:rPr lang="tr-TR" dirty="0" err="1" smtClean="0"/>
              <a:t>could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added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it. </a:t>
            </a:r>
            <a:r>
              <a:rPr lang="tr-TR" dirty="0" smtClean="0"/>
              <a:t>(2)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smtClean="0"/>
              <a:t>a </a:t>
            </a:r>
            <a:r>
              <a:rPr lang="tr-TR" i="1" dirty="0" err="1" smtClean="0"/>
              <a:t>posteriori</a:t>
            </a:r>
            <a:r>
              <a:rPr lang="tr-TR" i="1" dirty="0" smtClean="0"/>
              <a:t> </a:t>
            </a:r>
            <a:r>
              <a:rPr lang="tr-TR" dirty="0" err="1" smtClean="0"/>
              <a:t>reasons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temporal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Big</a:t>
            </a:r>
            <a:r>
              <a:rPr lang="tr-TR" dirty="0" smtClean="0"/>
              <a:t> </a:t>
            </a:r>
            <a:r>
              <a:rPr lang="tr-TR" dirty="0" err="1" smtClean="0"/>
              <a:t>Bang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Given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needs</a:t>
            </a:r>
            <a:r>
              <a:rPr lang="tr-TR" dirty="0" smtClean="0"/>
              <a:t> an </a:t>
            </a:r>
            <a:r>
              <a:rPr lang="tr-TR" dirty="0" err="1" smtClean="0"/>
              <a:t>explanation</a:t>
            </a:r>
            <a:r>
              <a:rPr lang="tr-TR" dirty="0" smtClean="0"/>
              <a:t>,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cosmological</a:t>
            </a:r>
            <a:r>
              <a:rPr lang="tr-TR" dirty="0" smtClean="0"/>
              <a:t> </a:t>
            </a:r>
            <a:r>
              <a:rPr lang="tr-TR" dirty="0" err="1" smtClean="0"/>
              <a:t>argument</a:t>
            </a:r>
            <a:r>
              <a:rPr lang="tr-TR" dirty="0" smtClean="0"/>
              <a:t> </a:t>
            </a:r>
            <a:r>
              <a:rPr lang="tr-TR" dirty="0" err="1" smtClean="0"/>
              <a:t>certainly</a:t>
            </a:r>
            <a:r>
              <a:rPr lang="tr-TR" dirty="0" smtClean="0"/>
              <a:t> </a:t>
            </a:r>
            <a:r>
              <a:rPr lang="tr-TR" dirty="0" err="1" smtClean="0"/>
              <a:t>seems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smtClean="0"/>
              <a:t>be </a:t>
            </a:r>
            <a:r>
              <a:rPr lang="tr-TR" dirty="0" err="1" smtClean="0"/>
              <a:t>good</a:t>
            </a:r>
            <a:r>
              <a:rPr lang="tr-TR" dirty="0" smtClean="0"/>
              <a:t> </a:t>
            </a:r>
            <a:r>
              <a:rPr lang="tr-TR" dirty="0" err="1" smtClean="0"/>
              <a:t>explanation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existence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universe</a:t>
            </a:r>
            <a:r>
              <a:rPr lang="tr-TR" dirty="0" smtClean="0"/>
              <a:t> </a:t>
            </a:r>
            <a:r>
              <a:rPr lang="tr-TR" dirty="0" err="1" smtClean="0"/>
              <a:t>if</a:t>
            </a:r>
            <a:r>
              <a:rPr lang="tr-TR" dirty="0" smtClean="0"/>
              <a:t> </a:t>
            </a:r>
            <a:r>
              <a:rPr lang="tr-TR" dirty="0" err="1" smtClean="0"/>
              <a:t>no</a:t>
            </a:r>
            <a:r>
              <a:rPr lang="tr-TR" dirty="0" smtClean="0"/>
              <a:t>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explanation</a:t>
            </a:r>
            <a:r>
              <a:rPr lang="tr-TR" dirty="0" smtClean="0"/>
              <a:t> is </a:t>
            </a:r>
            <a:r>
              <a:rPr lang="tr-TR" dirty="0" err="1" smtClean="0"/>
              <a:t>provided</a:t>
            </a:r>
            <a:r>
              <a:rPr lang="tr-TR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185393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2022</TotalTime>
  <Words>732</Words>
  <Application>Microsoft Office PowerPoint</Application>
  <PresentationFormat>Özel</PresentationFormat>
  <Paragraphs>36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PowerPoint Sunusu</vt:lpstr>
      <vt:lpstr>PowerPoint Sunusu</vt:lpstr>
      <vt:lpstr>The Argument from Contingency</vt:lpstr>
      <vt:lpstr>Leibniz and the Principle of Sufficient Reason</vt:lpstr>
      <vt:lpstr>Objection</vt:lpstr>
      <vt:lpstr>The Temporal Version: The Kalam Cosmological Argument</vt:lpstr>
      <vt:lpstr>Temporal Beginning of the Universe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FELSEFE, DİN VE DİN FELSEFESİ</dc:title>
  <dc:creator>yusuf duman</dc:creator>
  <cp:lastModifiedBy>sait</cp:lastModifiedBy>
  <cp:revision>695</cp:revision>
  <dcterms:created xsi:type="dcterms:W3CDTF">2017-12-27T11:58:08Z</dcterms:created>
  <dcterms:modified xsi:type="dcterms:W3CDTF">2020-05-07T04:35:25Z</dcterms:modified>
</cp:coreProperties>
</file>