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6" r:id="rId3"/>
    <p:sldId id="267" r:id="rId4"/>
    <p:sldId id="268" r:id="rId5"/>
    <p:sldId id="275" r:id="rId6"/>
    <p:sldId id="276" r:id="rId7"/>
    <p:sldId id="27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napToGrid="0">
      <p:cViewPr>
        <p:scale>
          <a:sx n="81" d="100"/>
          <a:sy n="81" d="100"/>
        </p:scale>
        <p:origin x="-28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4000" dirty="0" smtClean="0"/>
              <a:t>-7-</a:t>
            </a:r>
          </a:p>
          <a:p>
            <a:pPr marL="0" indent="0" algn="ctr">
              <a:buNone/>
            </a:pPr>
            <a:r>
              <a:rPr lang="tr-TR" sz="4000" dirty="0" smtClean="0"/>
              <a:t>THE COSMOLOGICAL ARGUMENT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24225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242" y="926275"/>
            <a:ext cx="9144001" cy="4798664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cosmological</a:t>
            </a:r>
            <a:r>
              <a:rPr lang="tr-TR" dirty="0"/>
              <a:t> </a:t>
            </a:r>
            <a:r>
              <a:rPr lang="tr-TR" dirty="0" err="1"/>
              <a:t>argument</a:t>
            </a:r>
            <a:r>
              <a:rPr lang="tr-TR" dirty="0"/>
              <a:t> can </a:t>
            </a:r>
            <a:r>
              <a:rPr lang="tr-TR" dirty="0" err="1"/>
              <a:t>traced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earlier</a:t>
            </a:r>
            <a:r>
              <a:rPr lang="tr-TR" dirty="0"/>
              <a:t> </a:t>
            </a:r>
            <a:r>
              <a:rPr lang="tr-TR" dirty="0" err="1"/>
              <a:t>Greek</a:t>
            </a:r>
            <a:r>
              <a:rPr lang="tr-TR" dirty="0"/>
              <a:t> </a:t>
            </a:r>
            <a:r>
              <a:rPr lang="tr-TR" dirty="0" err="1"/>
              <a:t>philosophy</a:t>
            </a:r>
            <a:r>
              <a:rPr lang="tr-TR" dirty="0"/>
              <a:t>; it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formulated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defended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philosophers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theologians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philosophical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theological</a:t>
            </a:r>
            <a:r>
              <a:rPr lang="tr-TR" dirty="0"/>
              <a:t> </a:t>
            </a:r>
            <a:r>
              <a:rPr lang="tr-TR" dirty="0" err="1"/>
              <a:t>traditions</a:t>
            </a:r>
            <a:r>
              <a:rPr lang="tr-TR" dirty="0"/>
              <a:t>.</a:t>
            </a:r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cosmological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bare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smtClean="0"/>
              <a:t>a/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/>
              <a:t> </a:t>
            </a:r>
            <a:r>
              <a:rPr lang="tr-TR" dirty="0" smtClean="0"/>
              <a:t>.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has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versions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contingency</a:t>
            </a:r>
            <a:r>
              <a:rPr lang="tr-TR" dirty="0" smtClean="0"/>
              <a:t> (of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, in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atemporal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versions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respectively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631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Argument</a:t>
            </a:r>
            <a:r>
              <a:rPr lang="tr-TR" b="1" dirty="0" smtClean="0"/>
              <a:t> </a:t>
            </a:r>
            <a:r>
              <a:rPr lang="tr-TR" b="1" dirty="0" err="1" smtClean="0"/>
              <a:t>from</a:t>
            </a:r>
            <a:r>
              <a:rPr lang="tr-TR" b="1" dirty="0" smtClean="0"/>
              <a:t> </a:t>
            </a:r>
            <a:r>
              <a:rPr lang="tr-TR" b="1" dirty="0" err="1" smtClean="0"/>
              <a:t>Contingency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pPr algn="just"/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not </a:t>
            </a:r>
            <a:r>
              <a:rPr lang="tr-TR" dirty="0" err="1" smtClean="0"/>
              <a:t>necessary</a:t>
            </a:r>
            <a:r>
              <a:rPr lang="en-US" dirty="0" smtClean="0"/>
              <a:t>, </a:t>
            </a:r>
            <a:r>
              <a:rPr lang="en-US" dirty="0"/>
              <a:t>but a </a:t>
            </a:r>
            <a:r>
              <a:rPr lang="en-US" dirty="0" smtClean="0"/>
              <a:t>contingent.</a:t>
            </a:r>
            <a:endParaRPr lang="tr-TR" dirty="0" smtClean="0"/>
          </a:p>
          <a:p>
            <a:pPr algn="just"/>
            <a:r>
              <a:rPr lang="tr-TR" dirty="0" smtClean="0"/>
              <a:t>No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can </a:t>
            </a:r>
            <a:r>
              <a:rPr lang="tr-TR" dirty="0" err="1" smtClean="0"/>
              <a:t>exist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needs</a:t>
            </a:r>
            <a:r>
              <a:rPr lang="tr-TR" dirty="0" smtClean="0"/>
              <a:t> a </a:t>
            </a:r>
            <a:r>
              <a:rPr lang="tr-TR" dirty="0" err="1" smtClean="0"/>
              <a:t>sufficient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(a </a:t>
            </a:r>
            <a:r>
              <a:rPr lang="tr-TR" dirty="0" err="1" smtClean="0"/>
              <a:t>cause</a:t>
            </a:r>
            <a:r>
              <a:rPr lang="tr-TR" dirty="0" smtClean="0"/>
              <a:t>)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. </a:t>
            </a:r>
            <a:r>
              <a:rPr lang="tr-TR" dirty="0" err="1" smtClean="0"/>
              <a:t>Otherwise</a:t>
            </a:r>
            <a:r>
              <a:rPr lang="tr-TR" dirty="0" smtClean="0"/>
              <a:t>, it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 smtClean="0"/>
              <a:t>. </a:t>
            </a:r>
            <a:endParaRPr lang="tr-TR" dirty="0"/>
          </a:p>
          <a:p>
            <a:pPr algn="just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</a:t>
            </a:r>
            <a:r>
              <a:rPr lang="en-US" dirty="0" smtClean="0"/>
              <a:t> </a:t>
            </a:r>
            <a:r>
              <a:rPr lang="tr-TR" dirty="0" err="1" smtClean="0"/>
              <a:t>cause</a:t>
            </a:r>
            <a:r>
              <a:rPr lang="en-US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itself</a:t>
            </a:r>
            <a:r>
              <a:rPr lang="tr-TR" dirty="0" smtClean="0"/>
              <a:t> </a:t>
            </a:r>
            <a:r>
              <a:rPr lang="tr-TR" dirty="0" err="1" smtClean="0"/>
              <a:t>contingent</a:t>
            </a:r>
            <a:r>
              <a:rPr lang="tr-TR" dirty="0" smtClean="0"/>
              <a:t>, it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a </a:t>
            </a: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/>
              <a:t> </a:t>
            </a:r>
            <a:r>
              <a:rPr lang="tr-TR" dirty="0" smtClean="0"/>
              <a:t>an </a:t>
            </a:r>
            <a:r>
              <a:rPr lang="tr-TR" dirty="0" err="1" smtClean="0"/>
              <a:t>infinite</a:t>
            </a:r>
            <a:r>
              <a:rPr lang="tr-TR" dirty="0" smtClean="0"/>
              <a:t> </a:t>
            </a:r>
            <a:r>
              <a:rPr lang="tr-TR" dirty="0" err="1" smtClean="0"/>
              <a:t>regress</a:t>
            </a:r>
            <a:r>
              <a:rPr lang="tr-TR" dirty="0" smtClean="0"/>
              <a:t> of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provide</a:t>
            </a:r>
            <a:r>
              <a:rPr lang="tr-TR" dirty="0" smtClean="0"/>
              <a:t>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full</a:t>
            </a:r>
            <a:r>
              <a:rPr lang="en-US" dirty="0" smtClean="0"/>
              <a:t> </a:t>
            </a:r>
            <a:r>
              <a:rPr lang="en-US" dirty="0"/>
              <a:t>causal </a:t>
            </a:r>
            <a:r>
              <a:rPr lang="en-US" dirty="0" smtClean="0"/>
              <a:t>explanation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dirty="0" smtClean="0"/>
              <a:t>impossible </a:t>
            </a:r>
            <a:r>
              <a:rPr lang="en-US" dirty="0"/>
              <a:t>for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en-US" dirty="0" smtClean="0"/>
              <a:t> </a:t>
            </a:r>
            <a:r>
              <a:rPr lang="en-US" dirty="0"/>
              <a:t>to cause each other in a </a:t>
            </a:r>
            <a:r>
              <a:rPr lang="en-US" dirty="0" smtClean="0"/>
              <a:t>c</a:t>
            </a:r>
            <a:r>
              <a:rPr lang="tr-TR" dirty="0" err="1" smtClean="0"/>
              <a:t>ircular</a:t>
            </a:r>
            <a:r>
              <a:rPr lang="en-US" dirty="0" smtClean="0"/>
              <a:t> </a:t>
            </a:r>
            <a:r>
              <a:rPr lang="tr-TR" dirty="0" err="1" smtClean="0"/>
              <a:t>manner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a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outside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series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condition</a:t>
            </a:r>
            <a:r>
              <a:rPr lang="tr-TR" dirty="0" smtClean="0"/>
              <a:t> can be </a:t>
            </a:r>
            <a:r>
              <a:rPr lang="tr-TR" dirty="0" err="1" smtClean="0"/>
              <a:t>satisfied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causal</a:t>
            </a:r>
            <a:r>
              <a:rPr lang="tr-TR" dirty="0" smtClean="0"/>
              <a:t> </a:t>
            </a:r>
            <a:r>
              <a:rPr lang="tr-TR" dirty="0" err="1" smtClean="0"/>
              <a:t>chain</a:t>
            </a:r>
            <a:r>
              <a:rPr lang="tr-TR" dirty="0" smtClean="0"/>
              <a:t> </a:t>
            </a:r>
            <a:r>
              <a:rPr lang="en-US" dirty="0" smtClean="0"/>
              <a:t>end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en-US" dirty="0"/>
              <a:t>in a </a:t>
            </a:r>
            <a:r>
              <a:rPr lang="tr-TR" dirty="0" err="1"/>
              <a:t>necessary</a:t>
            </a:r>
            <a:r>
              <a:rPr lang="en-US" dirty="0"/>
              <a:t> being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F</a:t>
            </a:r>
            <a:r>
              <a:rPr lang="tr-TR" dirty="0" smtClean="0"/>
              <a:t>irst </a:t>
            </a:r>
            <a:r>
              <a:rPr lang="tr-TR" dirty="0" err="1" smtClean="0"/>
              <a:t>Cause</a:t>
            </a:r>
            <a:r>
              <a:rPr lang="tr-TR" dirty="0" smtClean="0"/>
              <a:t>/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0550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Leibniz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Principle</a:t>
            </a:r>
            <a:r>
              <a:rPr lang="tr-TR" b="1" dirty="0" smtClean="0"/>
              <a:t> of </a:t>
            </a:r>
            <a:r>
              <a:rPr lang="tr-TR" b="1" dirty="0" err="1" smtClean="0"/>
              <a:t>Sufficient</a:t>
            </a:r>
            <a:r>
              <a:rPr lang="tr-TR" b="1" dirty="0" smtClean="0"/>
              <a:t> </a:t>
            </a:r>
            <a:r>
              <a:rPr lang="tr-TR" b="1" dirty="0" err="1" smtClean="0"/>
              <a:t>Reason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version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key</a:t>
            </a:r>
            <a:r>
              <a:rPr lang="tr-TR" dirty="0" smtClean="0"/>
              <a:t> role is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Leibniz</a:t>
            </a:r>
            <a:r>
              <a:rPr lang="tr-TR" dirty="0" smtClean="0"/>
              <a:t>’s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smtClean="0"/>
              <a:t>of</a:t>
            </a:r>
            <a:r>
              <a:rPr lang="tr-TR" dirty="0"/>
              <a:t> </a:t>
            </a:r>
            <a:r>
              <a:rPr lang="tr-TR" dirty="0" err="1" smtClean="0"/>
              <a:t>sufficient</a:t>
            </a:r>
            <a:r>
              <a:rPr lang="en-US" dirty="0" smtClean="0"/>
              <a:t> reason</a:t>
            </a:r>
            <a:r>
              <a:rPr lang="tr-TR" dirty="0" smtClean="0"/>
              <a:t>».</a:t>
            </a:r>
          </a:p>
          <a:p>
            <a:r>
              <a:rPr lang="en-US" dirty="0"/>
              <a:t>Since the </a:t>
            </a:r>
            <a:r>
              <a:rPr lang="tr-TR" dirty="0" err="1" smtClean="0"/>
              <a:t>non-existence</a:t>
            </a:r>
            <a:r>
              <a:rPr lang="en-US" dirty="0" smtClean="0"/>
              <a:t> </a:t>
            </a:r>
            <a:r>
              <a:rPr lang="en-US" dirty="0"/>
              <a:t>of the </a:t>
            </a:r>
            <a:r>
              <a:rPr lang="tr-TR" dirty="0" err="1" smtClean="0"/>
              <a:t>universe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conceivable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sufficient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.</a:t>
            </a:r>
          </a:p>
          <a:p>
            <a:r>
              <a:rPr lang="en-US" dirty="0" smtClean="0"/>
              <a:t> </a:t>
            </a:r>
            <a:r>
              <a:rPr lang="tr-TR" dirty="0" smtClean="0"/>
              <a:t>«</a:t>
            </a:r>
            <a:r>
              <a:rPr lang="en-US" dirty="0" smtClean="0"/>
              <a:t>Why </a:t>
            </a:r>
            <a:r>
              <a:rPr lang="tr-TR" dirty="0" smtClean="0"/>
              <a:t>is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nothing</a:t>
            </a:r>
            <a:r>
              <a:rPr lang="tr-TR" dirty="0" smtClean="0"/>
              <a:t>?»</a:t>
            </a:r>
          </a:p>
          <a:p>
            <a:r>
              <a:rPr lang="en-US" dirty="0"/>
              <a:t>This question is still valid even if </a:t>
            </a:r>
            <a:r>
              <a:rPr lang="tr-TR" dirty="0" err="1" smtClean="0"/>
              <a:t>we</a:t>
            </a:r>
            <a:r>
              <a:rPr lang="en-US" dirty="0" smtClean="0"/>
              <a:t> assume </a:t>
            </a:r>
            <a:r>
              <a:rPr lang="en-US" dirty="0"/>
              <a:t>that the universe </a:t>
            </a:r>
            <a:r>
              <a:rPr lang="en-US" dirty="0" smtClean="0"/>
              <a:t>does not </a:t>
            </a:r>
            <a:r>
              <a:rPr lang="en-US" dirty="0"/>
              <a:t>have a temporal beginning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tr-TR" dirty="0" err="1" smtClean="0"/>
              <a:t>cause</a:t>
            </a:r>
            <a:r>
              <a:rPr lang="tr-TR" dirty="0" smtClean="0"/>
              <a:t> of </a:t>
            </a:r>
            <a:r>
              <a:rPr lang="en-US" dirty="0" smtClean="0"/>
              <a:t>the </a:t>
            </a:r>
            <a:r>
              <a:rPr lang="en-US" dirty="0"/>
              <a:t>existence of the </a:t>
            </a:r>
            <a:r>
              <a:rPr lang="tr-TR" dirty="0" err="1" smtClean="0"/>
              <a:t>universe</a:t>
            </a:r>
            <a:r>
              <a:rPr lang="tr-TR" dirty="0" smtClean="0"/>
              <a:t> has </a:t>
            </a:r>
            <a:r>
              <a:rPr lang="tr-TR" dirty="0" err="1" smtClean="0"/>
              <a:t>to</a:t>
            </a:r>
            <a:r>
              <a:rPr lang="tr-TR" dirty="0" smtClean="0"/>
              <a:t> be a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outside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</a:t>
            </a:r>
            <a:r>
              <a:rPr lang="en-US" dirty="0" smtClean="0"/>
              <a:t> O</a:t>
            </a:r>
            <a:r>
              <a:rPr lang="tr-TR" dirty="0" smtClean="0"/>
              <a:t>r else,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40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Objection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Objection</a:t>
            </a:r>
            <a:r>
              <a:rPr lang="tr-TR" dirty="0" smtClean="0"/>
              <a:t>:</a:t>
            </a:r>
          </a:p>
          <a:p>
            <a:r>
              <a:rPr lang="en-US" dirty="0" smtClean="0"/>
              <a:t>Let's </a:t>
            </a:r>
            <a:r>
              <a:rPr lang="en-US" dirty="0"/>
              <a:t>assume that the </a:t>
            </a:r>
            <a:r>
              <a:rPr lang="tr-TR" dirty="0" err="1" smtClean="0"/>
              <a:t>universe</a:t>
            </a:r>
            <a:r>
              <a:rPr lang="en-US" dirty="0" smtClean="0"/>
              <a:t> </a:t>
            </a:r>
            <a:r>
              <a:rPr lang="en-US" dirty="0"/>
              <a:t>has no temporal </a:t>
            </a:r>
            <a:r>
              <a:rPr lang="tr-TR" dirty="0" err="1" smtClean="0"/>
              <a:t>beginning</a:t>
            </a:r>
            <a:r>
              <a:rPr lang="en-US" dirty="0" smtClean="0"/>
              <a:t> </a:t>
            </a:r>
            <a:r>
              <a:rPr lang="en-US" dirty="0"/>
              <a:t>and that every part of </a:t>
            </a:r>
            <a:r>
              <a:rPr lang="tr-TR" dirty="0" smtClean="0"/>
              <a:t>it </a:t>
            </a:r>
            <a:r>
              <a:rPr lang="en-US" dirty="0" smtClean="0"/>
              <a:t>is </a:t>
            </a:r>
            <a:r>
              <a:rPr lang="tr-TR" dirty="0" err="1" smtClean="0"/>
              <a:t>contingent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explain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, </a:t>
            </a:r>
            <a:r>
              <a:rPr lang="tr-TR" dirty="0"/>
              <a:t>w</a:t>
            </a:r>
            <a:r>
              <a:rPr lang="en-US" dirty="0" err="1" smtClean="0"/>
              <a:t>ouldn't</a:t>
            </a:r>
            <a:r>
              <a:rPr lang="en-US" dirty="0" smtClean="0"/>
              <a:t> </a:t>
            </a:r>
            <a:r>
              <a:rPr lang="en-US" dirty="0"/>
              <a:t>that be enough </a:t>
            </a:r>
            <a:r>
              <a:rPr lang="tr-TR" dirty="0" err="1" smtClean="0"/>
              <a:t>explanation</a:t>
            </a:r>
            <a:r>
              <a:rPr lang="tr-TR" dirty="0" smtClean="0"/>
              <a:t>?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,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is </a:t>
            </a:r>
            <a:r>
              <a:rPr lang="tr-TR" dirty="0" err="1" smtClean="0"/>
              <a:t>explained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/>
              <a:t>d</a:t>
            </a:r>
            <a:r>
              <a:rPr lang="en-US" dirty="0" smtClean="0"/>
              <a:t>o </a:t>
            </a:r>
            <a:r>
              <a:rPr lang="en-US" dirty="0"/>
              <a:t>we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en-US" dirty="0"/>
              <a:t>assume that there is a </a:t>
            </a:r>
            <a:r>
              <a:rPr lang="tr-TR" dirty="0" err="1" smtClean="0"/>
              <a:t>cause</a:t>
            </a:r>
            <a:r>
              <a:rPr lang="tr-TR" dirty="0" smtClean="0"/>
              <a:t> of </a:t>
            </a:r>
            <a:r>
              <a:rPr lang="en-US" dirty="0" smtClean="0"/>
              <a:t>the </a:t>
            </a:r>
            <a:r>
              <a:rPr lang="tr-TR" dirty="0" err="1" smtClean="0"/>
              <a:t>universe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en-US" dirty="0" smtClean="0"/>
              <a:t>whole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objection</a:t>
            </a:r>
            <a:r>
              <a:rPr lang="tr-TR" dirty="0" smtClean="0"/>
              <a:t> </a:t>
            </a: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missed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.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matters</a:t>
            </a:r>
            <a:r>
              <a:rPr lang="tr-TR" dirty="0" smtClean="0"/>
              <a:t> is not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 of  a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contingent</a:t>
            </a:r>
            <a:r>
              <a:rPr lang="tr-TR" dirty="0" smtClean="0"/>
              <a:t>  </a:t>
            </a:r>
            <a:r>
              <a:rPr lang="tr-TR" dirty="0" err="1" smtClean="0"/>
              <a:t>fact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contingency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as </a:t>
            </a:r>
            <a:r>
              <a:rPr lang="tr-TR" dirty="0" err="1" smtClean="0"/>
              <a:t>such</a:t>
            </a:r>
            <a:r>
              <a:rPr lang="tr-TR" dirty="0" smtClean="0"/>
              <a:t>.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non-existence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as a </a:t>
            </a:r>
            <a:r>
              <a:rPr lang="tr-TR" dirty="0" err="1" smtClean="0"/>
              <a:t>whole</a:t>
            </a:r>
            <a:r>
              <a:rPr lang="tr-TR" dirty="0" smtClean="0"/>
              <a:t> is </a:t>
            </a:r>
            <a:r>
              <a:rPr lang="tr-TR" dirty="0" err="1" smtClean="0"/>
              <a:t>conceivable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is: </a:t>
            </a:r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universe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?</a:t>
            </a:r>
          </a:p>
          <a:p>
            <a:r>
              <a:rPr lang="en-US" dirty="0"/>
              <a:t>Even if we explain each of the entities in the series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previous </a:t>
            </a:r>
            <a:r>
              <a:rPr lang="tr-TR" dirty="0" err="1" smtClean="0"/>
              <a:t>cause</a:t>
            </a:r>
            <a:r>
              <a:rPr lang="en-US" dirty="0" smtClean="0"/>
              <a:t>, </a:t>
            </a:r>
            <a:r>
              <a:rPr lang="en-US" dirty="0"/>
              <a:t>the question of why these entities </a:t>
            </a:r>
            <a:r>
              <a:rPr lang="en-US" dirty="0" smtClean="0"/>
              <a:t>exist</a:t>
            </a:r>
            <a:r>
              <a:rPr lang="tr-TR" dirty="0" smtClean="0"/>
              <a:t> </a:t>
            </a:r>
            <a:r>
              <a:rPr lang="en-US" dirty="0" smtClean="0"/>
              <a:t>still</a:t>
            </a:r>
            <a:r>
              <a:rPr lang="tr-TR" dirty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tr-TR" dirty="0" err="1" smtClean="0"/>
              <a:t>cry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an</a:t>
            </a:r>
            <a:r>
              <a:rPr lang="en-US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701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Temporal</a:t>
            </a:r>
            <a:r>
              <a:rPr lang="tr-TR" b="1" dirty="0" smtClean="0"/>
              <a:t> </a:t>
            </a:r>
            <a:r>
              <a:rPr lang="tr-TR" b="1" dirty="0" err="1" smtClean="0"/>
              <a:t>Version</a:t>
            </a:r>
            <a:r>
              <a:rPr lang="tr-TR" b="1" dirty="0" smtClean="0"/>
              <a:t>: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Kalam</a:t>
            </a:r>
            <a:r>
              <a:rPr lang="tr-TR" b="1" dirty="0" smtClean="0"/>
              <a:t> </a:t>
            </a:r>
            <a:r>
              <a:rPr lang="tr-TR" b="1" dirty="0" err="1" smtClean="0"/>
              <a:t>Cosmological</a:t>
            </a:r>
            <a:r>
              <a:rPr lang="tr-TR" b="1" dirty="0" smtClean="0"/>
              <a:t> </a:t>
            </a:r>
            <a:r>
              <a:rPr lang="tr-TR" b="1" dirty="0" err="1" smtClean="0"/>
              <a:t>Argument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Th</a:t>
            </a:r>
            <a:r>
              <a:rPr lang="tr-TR" dirty="0" smtClean="0"/>
              <a:t>is </a:t>
            </a:r>
            <a:r>
              <a:rPr lang="tr-TR" dirty="0" err="1" smtClean="0"/>
              <a:t>version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basically</a:t>
            </a:r>
            <a:r>
              <a:rPr lang="tr-TR" dirty="0" smtClean="0"/>
              <a:t> </a:t>
            </a:r>
            <a:r>
              <a:rPr lang="tr-TR" dirty="0" err="1" smtClean="0"/>
              <a:t>draws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idea that the </a:t>
            </a:r>
            <a:r>
              <a:rPr lang="tr-TR" dirty="0" err="1"/>
              <a:t>universe</a:t>
            </a:r>
            <a:r>
              <a:rPr lang="en-US" dirty="0"/>
              <a:t> has a temporal </a:t>
            </a:r>
            <a:r>
              <a:rPr lang="en-US" dirty="0" smtClean="0"/>
              <a:t>beginning</a:t>
            </a:r>
            <a:r>
              <a:rPr lang="tr-TR" dirty="0"/>
              <a:t>.</a:t>
            </a:r>
          </a:p>
          <a:p>
            <a:r>
              <a:rPr lang="tr-TR" dirty="0"/>
              <a:t>I</a:t>
            </a:r>
            <a:r>
              <a:rPr lang="en-US" dirty="0" smtClean="0"/>
              <a:t>t </a:t>
            </a:r>
            <a:r>
              <a:rPr lang="en-US" dirty="0"/>
              <a:t>was defended by </a:t>
            </a:r>
            <a:r>
              <a:rPr lang="tr-TR" dirty="0" smtClean="0"/>
              <a:t>al-</a:t>
            </a:r>
            <a:r>
              <a:rPr lang="en-US" dirty="0" err="1" smtClean="0"/>
              <a:t>Kindi</a:t>
            </a:r>
            <a:r>
              <a:rPr lang="en-US" dirty="0"/>
              <a:t>, </a:t>
            </a:r>
            <a:r>
              <a:rPr lang="tr-TR" dirty="0" smtClean="0"/>
              <a:t>al-</a:t>
            </a:r>
            <a:r>
              <a:rPr lang="en-US" dirty="0" err="1" smtClean="0"/>
              <a:t>Ghazali</a:t>
            </a:r>
            <a:r>
              <a:rPr lang="en-US" dirty="0" smtClean="0"/>
              <a:t> </a:t>
            </a:r>
            <a:r>
              <a:rPr lang="en-US" dirty="0"/>
              <a:t>and other </a:t>
            </a:r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en-US" dirty="0" smtClean="0"/>
              <a:t>theologians</a:t>
            </a:r>
            <a:r>
              <a:rPr lang="tr-TR" dirty="0" smtClean="0"/>
              <a:t>, i</a:t>
            </a:r>
            <a:r>
              <a:rPr lang="en-US" dirty="0" smtClean="0"/>
              <a:t>n </a:t>
            </a:r>
            <a:r>
              <a:rPr lang="en-US" dirty="0"/>
              <a:t>the </a:t>
            </a:r>
            <a:r>
              <a:rPr lang="en-US" dirty="0" smtClean="0"/>
              <a:t>contemporary </a:t>
            </a:r>
            <a:r>
              <a:rPr lang="en-US" dirty="0"/>
              <a:t>philosophy of religion, </a:t>
            </a:r>
            <a:r>
              <a:rPr lang="en-US" dirty="0" err="1" smtClean="0"/>
              <a:t>th</a:t>
            </a:r>
            <a:r>
              <a:rPr lang="tr-TR" dirty="0" smtClean="0"/>
              <a:t>e </a:t>
            </a:r>
            <a:r>
              <a:rPr lang="tr-TR" dirty="0" err="1" smtClean="0"/>
              <a:t>argument</a:t>
            </a:r>
            <a:r>
              <a:rPr lang="tr-TR" dirty="0" smtClean="0"/>
              <a:t> is </a:t>
            </a:r>
            <a:r>
              <a:rPr lang="tr-TR" dirty="0" err="1" smtClean="0"/>
              <a:t>known</a:t>
            </a:r>
            <a:r>
              <a:rPr lang="tr-TR" dirty="0" smtClean="0"/>
              <a:t> as</a:t>
            </a:r>
            <a:r>
              <a:rPr lang="en-US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err="1" smtClean="0"/>
              <a:t>Ka</a:t>
            </a:r>
            <a:r>
              <a:rPr lang="tr-TR" dirty="0"/>
              <a:t>lâ</a:t>
            </a:r>
            <a:r>
              <a:rPr lang="en-US" dirty="0"/>
              <a:t>m Cosmological </a:t>
            </a:r>
            <a:r>
              <a:rPr lang="tr-TR" dirty="0" err="1"/>
              <a:t>Argument</a:t>
            </a:r>
            <a:r>
              <a:rPr lang="en-US" dirty="0" smtClean="0"/>
              <a:t>»</a:t>
            </a:r>
            <a:r>
              <a:rPr lang="tr-TR" dirty="0" smtClean="0"/>
              <a:t>:</a:t>
            </a:r>
            <a:endParaRPr lang="tr-TR" dirty="0"/>
          </a:p>
          <a:p>
            <a:r>
              <a:rPr lang="tr-TR" dirty="0" err="1"/>
              <a:t>Premise</a:t>
            </a:r>
            <a:r>
              <a:rPr lang="tr-TR" dirty="0"/>
              <a:t> 1:Everything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begins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has a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.</a:t>
            </a:r>
          </a:p>
          <a:p>
            <a:r>
              <a:rPr lang="tr-TR" dirty="0" err="1"/>
              <a:t>Premise</a:t>
            </a:r>
            <a:r>
              <a:rPr lang="tr-TR" dirty="0"/>
              <a:t> </a:t>
            </a:r>
            <a:r>
              <a:rPr lang="tr-TR" dirty="0" smtClean="0"/>
              <a:t>2:The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/>
              <a:t>began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.</a:t>
            </a:r>
          </a:p>
          <a:p>
            <a:r>
              <a:rPr lang="tr-TR" dirty="0" err="1"/>
              <a:t>Conclusion</a:t>
            </a:r>
            <a:r>
              <a:rPr lang="tr-TR" dirty="0"/>
              <a:t>: </a:t>
            </a:r>
            <a:r>
              <a:rPr lang="tr-TR" dirty="0" err="1"/>
              <a:t>Therefore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/>
              <a:t>has a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557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U</a:t>
            </a:r>
            <a:r>
              <a:rPr lang="tr-TR" dirty="0" err="1" smtClean="0"/>
              <a:t>niverse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crucial</a:t>
            </a:r>
            <a:r>
              <a:rPr lang="tr-TR" dirty="0" smtClean="0"/>
              <a:t> </a:t>
            </a:r>
            <a:r>
              <a:rPr lang="tr-TR" dirty="0" err="1" smtClean="0"/>
              <a:t>premise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is </a:t>
            </a:r>
            <a:r>
              <a:rPr lang="tr-TR" dirty="0" err="1" smtClean="0"/>
              <a:t>premise</a:t>
            </a:r>
            <a:r>
              <a:rPr lang="tr-TR" dirty="0" smtClean="0"/>
              <a:t> 2.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has a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Basically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put </a:t>
            </a:r>
            <a:r>
              <a:rPr lang="tr-TR" dirty="0" err="1" smtClean="0"/>
              <a:t>forward</a:t>
            </a:r>
            <a:r>
              <a:rPr lang="tr-TR" dirty="0" smtClean="0"/>
              <a:t>: (1)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smtClean="0"/>
              <a:t>a </a:t>
            </a:r>
            <a:r>
              <a:rPr lang="tr-TR" i="1" dirty="0" err="1" smtClean="0"/>
              <a:t>priori</a:t>
            </a:r>
            <a:r>
              <a:rPr lang="tr-TR" i="1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an </a:t>
            </a:r>
            <a:r>
              <a:rPr lang="tr-TR" dirty="0" err="1" smtClean="0"/>
              <a:t>infinite</a:t>
            </a:r>
            <a:r>
              <a:rPr lang="tr-TR" dirty="0" smtClean="0"/>
              <a:t> </a:t>
            </a:r>
            <a:r>
              <a:rPr lang="tr-TR" dirty="0" err="1" smtClean="0"/>
              <a:t>past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impossibility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actual</a:t>
            </a:r>
            <a:r>
              <a:rPr lang="tr-TR" dirty="0" smtClean="0"/>
              <a:t> </a:t>
            </a:r>
            <a:r>
              <a:rPr lang="tr-TR" dirty="0" err="1" smtClean="0"/>
              <a:t>infinite</a:t>
            </a:r>
            <a:r>
              <a:rPr lang="tr-TR" dirty="0" smtClean="0"/>
              <a:t>. </a:t>
            </a:r>
            <a:r>
              <a:rPr lang="tr-TR" dirty="0" err="1" smtClean="0"/>
              <a:t>Otherwise</a:t>
            </a:r>
            <a:r>
              <a:rPr lang="tr-TR" dirty="0" smtClean="0"/>
              <a:t>, </a:t>
            </a:r>
            <a:r>
              <a:rPr lang="tr-TR" dirty="0" err="1" smtClean="0"/>
              <a:t>nothing</a:t>
            </a:r>
            <a:r>
              <a:rPr lang="tr-TR" dirty="0" smtClean="0"/>
              <a:t> (a </a:t>
            </a:r>
            <a:r>
              <a:rPr lang="tr-TR" dirty="0" err="1" smtClean="0"/>
              <a:t>day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) </a:t>
            </a:r>
            <a:r>
              <a:rPr lang="tr-TR" dirty="0" err="1" smtClean="0"/>
              <a:t>could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it. </a:t>
            </a:r>
            <a:r>
              <a:rPr lang="tr-TR" dirty="0" smtClean="0"/>
              <a:t>(2)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smtClean="0"/>
              <a:t>a </a:t>
            </a:r>
            <a:r>
              <a:rPr lang="tr-TR" i="1" dirty="0" err="1" smtClean="0"/>
              <a:t>posteriori</a:t>
            </a:r>
            <a:r>
              <a:rPr lang="tr-TR" i="1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Big</a:t>
            </a:r>
            <a:r>
              <a:rPr lang="tr-TR" dirty="0" smtClean="0"/>
              <a:t> </a:t>
            </a:r>
            <a:r>
              <a:rPr lang="tr-TR" dirty="0" err="1" smtClean="0"/>
              <a:t>Bang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needs</a:t>
            </a:r>
            <a:r>
              <a:rPr lang="tr-TR" dirty="0" smtClean="0"/>
              <a:t> an </a:t>
            </a:r>
            <a:r>
              <a:rPr lang="tr-TR" dirty="0" err="1" smtClean="0"/>
              <a:t>explanation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cosmological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certainly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smtClean="0"/>
              <a:t>be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 is </a:t>
            </a:r>
            <a:r>
              <a:rPr lang="tr-TR" dirty="0" err="1" smtClean="0"/>
              <a:t>provided</a:t>
            </a:r>
            <a:r>
              <a:rPr lang="tr-TR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8539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732</Words>
  <Application>Microsoft Office PowerPoint</Application>
  <PresentationFormat>Özel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Teması</vt:lpstr>
      <vt:lpstr>PowerPoint Sunusu</vt:lpstr>
      <vt:lpstr>PowerPoint Sunusu</vt:lpstr>
      <vt:lpstr>The Argument from Contingency</vt:lpstr>
      <vt:lpstr>Leibniz and the Principle of Sufficient Reason</vt:lpstr>
      <vt:lpstr>Objection</vt:lpstr>
      <vt:lpstr>The Temporal Version: The Kalam Cosmological Argument</vt:lpstr>
      <vt:lpstr>Temporal Beginning of the Universe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sait</cp:lastModifiedBy>
  <cp:revision>695</cp:revision>
  <dcterms:created xsi:type="dcterms:W3CDTF">2017-12-27T11:58:08Z</dcterms:created>
  <dcterms:modified xsi:type="dcterms:W3CDTF">2020-05-07T04:35:25Z</dcterms:modified>
</cp:coreProperties>
</file>