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B344B-6A0C-42B2-842A-F2CC79E5E49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613E3-6EC9-4D42-A881-32BC6695C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3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1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26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7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6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2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29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89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4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02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8BDD5-C8F2-4B42-82EB-1FCCF8E7BF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64817-C472-4AF5-BD64-EC18991F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6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981075"/>
            <a:ext cx="8229600" cy="5334000"/>
          </a:xfrm>
        </p:spPr>
        <p:txBody>
          <a:bodyPr/>
          <a:lstStyle/>
          <a:p>
            <a:pPr algn="just" eaLnBrk="1" hangingPunct="1">
              <a:buFontTx/>
              <a:buNone/>
            </a:pPr>
            <a:endParaRPr lang="tr-TR" altLang="en-US" b="1" smtClean="0"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tr-TR" altLang="en-US" b="1" smtClean="0"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tr-TR" altLang="en-US" b="1" smtClean="0"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r>
              <a:rPr lang="tr-TR" altLang="en-US" b="1" smtClean="0">
                <a:cs typeface="Arial" panose="020B0604020202020204" pitchFamily="34" charset="0"/>
              </a:rPr>
              <a:t>				Etçi Ördek Irkları</a:t>
            </a:r>
            <a:endParaRPr lang="en-US" altLang="en-US" b="1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5400">
                <a:cs typeface="Times New Roman" panose="02020603050405020304" pitchFamily="18" charset="0"/>
              </a:rPr>
              <a:t>Muskovi: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tr-TR" altLang="en-US" sz="2400">
                <a:cs typeface="Arial" panose="020B0604020202020204" pitchFamily="34" charset="0"/>
              </a:rPr>
              <a:t>Brezilyadan köken alan bu ırk, 1560 da Avrupa’da evciltilmiştir. </a:t>
            </a:r>
          </a:p>
          <a:p>
            <a:pPr eaLnBrk="1" hangingPunct="1"/>
            <a:r>
              <a:rPr lang="tr-TR" altLang="en-US" sz="2400">
                <a:cs typeface="Arial" panose="020B0604020202020204" pitchFamily="34" charset="0"/>
              </a:rPr>
              <a:t>Ördekten çok kazlara benzeyen özellikler göstermektedir. Aşağıdaki özellikler yönünden Muskovi ördeği diğer ördek ırklarına göre farklıdır.</a:t>
            </a:r>
            <a:endParaRPr lang="tr-TR" altLang="en-US" sz="2400">
              <a:cs typeface="Times New Roman" panose="02020603050405020304" pitchFamily="18" charset="0"/>
            </a:endParaRPr>
          </a:p>
          <a:p>
            <a:pPr eaLnBrk="1" hangingPunct="1"/>
            <a:endParaRPr lang="tr-TR" altLang="en-US" sz="2400"/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51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-315913"/>
            <a:ext cx="8229600" cy="1143001"/>
          </a:xfrm>
        </p:spPr>
        <p:txBody>
          <a:bodyPr/>
          <a:lstStyle/>
          <a:p>
            <a:pPr eaLnBrk="1" hangingPunct="1"/>
            <a:r>
              <a:rPr lang="tr-TR" altLang="en-US" b="1" smtClean="0">
                <a:cs typeface="Times New Roman" panose="02020603050405020304" pitchFamily="18" charset="0"/>
              </a:rPr>
              <a:t>Aylesbury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sz="half" idx="2"/>
          </p:nvPr>
        </p:nvSpPr>
        <p:spPr>
          <a:xfrm>
            <a:off x="5808664" y="765176"/>
            <a:ext cx="4859337" cy="5832475"/>
          </a:xfrm>
        </p:spPr>
        <p:txBody>
          <a:bodyPr/>
          <a:lstStyle/>
          <a:p>
            <a:pPr eaLnBrk="1" hangingPunct="1"/>
            <a:r>
              <a:rPr lang="tr-TR" altLang="en-US" sz="2400">
                <a:solidFill>
                  <a:schemeClr val="accent2"/>
                </a:solidFill>
                <a:cs typeface="Times New Roman" panose="02020603050405020304" pitchFamily="18" charset="0"/>
              </a:rPr>
              <a:t>İngiltereden</a:t>
            </a:r>
            <a:r>
              <a:rPr lang="tr-TR" altLang="en-US" sz="2400">
                <a:cs typeface="Times New Roman" panose="02020603050405020304" pitchFamily="18" charset="0"/>
              </a:rPr>
              <a:t> köken alır. Ergin tüyler gelişmeden önceki dönemde “genç ördek” olarak satılırlar. </a:t>
            </a:r>
          </a:p>
          <a:p>
            <a:pPr eaLnBrk="1" hangingPunct="1"/>
            <a:r>
              <a:rPr lang="tr-TR" altLang="en-US" sz="2400">
                <a:solidFill>
                  <a:schemeClr val="accent2"/>
                </a:solidFill>
                <a:cs typeface="Times New Roman" panose="02020603050405020304" pitchFamily="18" charset="0"/>
              </a:rPr>
              <a:t>Ağır ırklardandır</a:t>
            </a:r>
            <a:r>
              <a:rPr lang="tr-TR" altLang="en-US" sz="2400">
                <a:cs typeface="Times New Roman" panose="02020603050405020304" pitchFamily="18" charset="0"/>
              </a:rPr>
              <a:t>. Ergin ağırlık erkekte 4.5-5 kg, dişide 4-5 kg dır.</a:t>
            </a:r>
          </a:p>
          <a:p>
            <a:pPr eaLnBrk="1" hangingPunct="1"/>
            <a:r>
              <a:rPr lang="tr-TR" altLang="en-US" sz="2400">
                <a:cs typeface="Times New Roman" panose="02020603050405020304" pitchFamily="18" charset="0"/>
              </a:rPr>
              <a:t>İyi bir yumurtacı değildir ama Muskoviden daha iyi yumurtlar. </a:t>
            </a:r>
            <a:r>
              <a:rPr lang="tr-TR" altLang="en-US" sz="2400">
                <a:solidFill>
                  <a:schemeClr val="accent2"/>
                </a:solidFill>
                <a:cs typeface="Times New Roman" panose="02020603050405020304" pitchFamily="18" charset="0"/>
              </a:rPr>
              <a:t>Yılda 100 yumurta</a:t>
            </a:r>
            <a:r>
              <a:rPr lang="tr-TR" altLang="en-US" sz="2400">
                <a:cs typeface="Times New Roman" panose="02020603050405020304" pitchFamily="18" charset="0"/>
              </a:rPr>
              <a:t> verir.</a:t>
            </a:r>
          </a:p>
          <a:p>
            <a:pPr eaLnBrk="1" hangingPunct="1"/>
            <a:r>
              <a:rPr lang="tr-TR" altLang="en-US" sz="2400">
                <a:solidFill>
                  <a:schemeClr val="accent2"/>
                </a:solidFill>
                <a:cs typeface="Times New Roman" panose="02020603050405020304" pitchFamily="18" charset="0"/>
              </a:rPr>
              <a:t>Kuluçkaya yatmayı sevmez. Yumurtaları yeşilimsi beyazdır</a:t>
            </a:r>
            <a:r>
              <a:rPr lang="tr-TR" altLang="en-US" sz="240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461" name="Rectangle 10"/>
          <p:cNvSpPr>
            <a:spLocks noChangeArrowheads="1"/>
          </p:cNvSpPr>
          <p:nvPr/>
        </p:nvSpPr>
        <p:spPr bwMode="auto">
          <a:xfrm>
            <a:off x="5808664" y="765176"/>
            <a:ext cx="4859337" cy="583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96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>
                <a:cs typeface="Times New Roman" panose="02020603050405020304" pitchFamily="18" charset="0"/>
              </a:rPr>
              <a:t>Pekin</a:t>
            </a:r>
          </a:p>
        </p:txBody>
      </p:sp>
      <p:sp>
        <p:nvSpPr>
          <p:cNvPr id="21507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5303838" y="1341439"/>
            <a:ext cx="4906962" cy="5183187"/>
          </a:xfrm>
        </p:spPr>
        <p:txBody>
          <a:bodyPr/>
          <a:lstStyle/>
          <a:p>
            <a:pPr algn="just" eaLnBrk="1" hangingPunct="1"/>
            <a:r>
              <a:rPr lang="tr-TR" altLang="en-US">
                <a:solidFill>
                  <a:schemeClr val="accent2"/>
                </a:solidFill>
                <a:cs typeface="Arial" panose="020B0604020202020204" pitchFamily="34" charset="0"/>
              </a:rPr>
              <a:t>Et üretimi amacıyla ticari olarak en fazla kullanılan ırktır.</a:t>
            </a:r>
            <a:r>
              <a:rPr lang="tr-TR" altLang="en-US">
                <a:cs typeface="Arial" panose="020B0604020202020204" pitchFamily="34" charset="0"/>
              </a:rPr>
              <a:t> Kökeni Çin’dir ama genetik ıslahı İngiltere ve Amerika’da yapılmıştır. </a:t>
            </a:r>
          </a:p>
          <a:p>
            <a:pPr algn="just" eaLnBrk="1" hangingPunct="1"/>
            <a:r>
              <a:rPr lang="tr-TR" altLang="en-US">
                <a:cs typeface="Arial" panose="020B0604020202020204" pitchFamily="34" charset="0"/>
              </a:rPr>
              <a:t>Muskovi ve Aylesbury’den </a:t>
            </a:r>
            <a:r>
              <a:rPr lang="tr-TR" altLang="en-US">
                <a:solidFill>
                  <a:schemeClr val="accent2"/>
                </a:solidFill>
                <a:cs typeface="Arial" panose="020B0604020202020204" pitchFamily="34" charset="0"/>
              </a:rPr>
              <a:t>daha iyi yumurta verimine</a:t>
            </a:r>
            <a:r>
              <a:rPr lang="tr-TR" altLang="en-US">
                <a:cs typeface="Arial" panose="020B0604020202020204" pitchFamily="34" charset="0"/>
              </a:rPr>
              <a:t> sahiptir. </a:t>
            </a:r>
          </a:p>
          <a:p>
            <a:pPr algn="just" eaLnBrk="1" hangingPunct="1"/>
            <a:r>
              <a:rPr lang="tr-TR" altLang="en-US">
                <a:solidFill>
                  <a:schemeClr val="accent2"/>
                </a:solidFill>
                <a:cs typeface="Arial" panose="020B0604020202020204" pitchFamily="34" charset="0"/>
              </a:rPr>
              <a:t>Nadiren kuluçkaya yatar. Sinirli bir ırktır. </a:t>
            </a:r>
            <a:endParaRPr lang="tr-TR" altLang="en-US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eaLnBrk="1" hangingPunct="1"/>
            <a:endParaRPr lang="tr-TR" altLang="en-US">
              <a:solidFill>
                <a:schemeClr val="accent2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4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>
                <a:cs typeface="Times New Roman" panose="02020603050405020304" pitchFamily="18" charset="0"/>
              </a:rPr>
              <a:t>Rouen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5519738" y="1628776"/>
            <a:ext cx="4691062" cy="4968875"/>
          </a:xfrm>
        </p:spPr>
        <p:txBody>
          <a:bodyPr/>
          <a:lstStyle/>
          <a:p>
            <a:pPr algn="just" eaLnBrk="1" hangingPunct="1"/>
            <a:r>
              <a:rPr lang="tr-TR" altLang="en-US">
                <a:solidFill>
                  <a:schemeClr val="accent2"/>
                </a:solidFill>
                <a:cs typeface="Arial" panose="020B0604020202020204" pitchFamily="34" charset="0"/>
              </a:rPr>
              <a:t>Fransadan</a:t>
            </a:r>
            <a:r>
              <a:rPr lang="tr-TR" altLang="en-US">
                <a:cs typeface="Arial" panose="020B0604020202020204" pitchFamily="34" charset="0"/>
              </a:rPr>
              <a:t> köken alır. </a:t>
            </a:r>
          </a:p>
          <a:p>
            <a:pPr algn="just" eaLnBrk="1" hangingPunct="1"/>
            <a:r>
              <a:rPr lang="tr-TR" altLang="en-US">
                <a:cs typeface="Arial" panose="020B0604020202020204" pitchFamily="34" charset="0"/>
              </a:rPr>
              <a:t>Koyu renk eti ve çok yavaş erginleşmesi nedeniyle etçi ırk olarak en az tercih edilendir. </a:t>
            </a:r>
          </a:p>
          <a:p>
            <a:pPr algn="just" eaLnBrk="1" hangingPunct="1"/>
            <a:r>
              <a:rPr lang="tr-TR" altLang="en-US">
                <a:cs typeface="Arial" panose="020B0604020202020204" pitchFamily="34" charset="0"/>
              </a:rPr>
              <a:t>En dikkat çeken görünümü </a:t>
            </a:r>
            <a:r>
              <a:rPr lang="tr-TR" altLang="en-US">
                <a:solidFill>
                  <a:schemeClr val="accent2"/>
                </a:solidFill>
                <a:cs typeface="Arial" panose="020B0604020202020204" pitchFamily="34" charset="0"/>
              </a:rPr>
              <a:t>renk ve nişaneleridir. </a:t>
            </a:r>
          </a:p>
          <a:p>
            <a:pPr algn="just" eaLnBrk="1" hangingPunct="1"/>
            <a:r>
              <a:rPr lang="tr-TR" altLang="en-US">
                <a:cs typeface="Arial" panose="020B0604020202020204" pitchFamily="34" charset="0"/>
              </a:rPr>
              <a:t>Dişi ve erkekler farklı renktedir.</a:t>
            </a:r>
            <a:endParaRPr lang="tr-TR" altLang="en-US"/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23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tr-TR" altLang="en-US" sz="4000"/>
              <a:t>Cayuga</a:t>
            </a:r>
          </a:p>
        </p:txBody>
      </p:sp>
      <p:sp>
        <p:nvSpPr>
          <p:cNvPr id="34820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440239" y="1268414"/>
            <a:ext cx="6048375" cy="5329237"/>
          </a:xfrm>
        </p:spPr>
        <p:txBody>
          <a:bodyPr/>
          <a:lstStyle/>
          <a:p>
            <a:pPr eaLnBrk="1" hangingPunct="1"/>
            <a:r>
              <a:rPr lang="tr-TR" altLang="en-US" sz="2400"/>
              <a:t>Doğa koşullarına </a:t>
            </a:r>
            <a:r>
              <a:rPr lang="tr-TR" altLang="en-US" sz="2400">
                <a:solidFill>
                  <a:schemeClr val="accent2"/>
                </a:solidFill>
              </a:rPr>
              <a:t>çok dayanıklıdır</a:t>
            </a:r>
            <a:r>
              <a:rPr lang="tr-TR" altLang="en-US" sz="2400"/>
              <a:t>. Yumurta verimi çok yüksek değildir. Fakat kuluçka randımanı ve analık kabiliyeti yüksektir.</a:t>
            </a:r>
          </a:p>
          <a:p>
            <a:pPr eaLnBrk="1" hangingPunct="1"/>
            <a:r>
              <a:rPr lang="tr-TR" altLang="en-US" sz="2400">
                <a:solidFill>
                  <a:schemeClr val="accent2"/>
                </a:solidFill>
              </a:rPr>
              <a:t>Yılda 100-150</a:t>
            </a:r>
            <a:r>
              <a:rPr lang="tr-TR" altLang="en-US" sz="2400"/>
              <a:t> yumurta üretir.  </a:t>
            </a:r>
            <a:r>
              <a:rPr lang="tr-TR" altLang="en-US" sz="2400">
                <a:solidFill>
                  <a:schemeClr val="accent2"/>
                </a:solidFill>
              </a:rPr>
              <a:t>Yumurtalar mevsiminin başlangıcında siyah renklidir. zamanla grileşir. yumurtlama mevsimi sonunda ise beyazlaşır. </a:t>
            </a:r>
          </a:p>
          <a:p>
            <a:pPr eaLnBrk="1" hangingPunct="1"/>
            <a:r>
              <a:rPr lang="tr-TR" altLang="en-US" sz="2400"/>
              <a:t>Beden tüyleri </a:t>
            </a:r>
            <a:r>
              <a:rPr lang="tr-TR" altLang="en-US" sz="2400">
                <a:solidFill>
                  <a:schemeClr val="accent2"/>
                </a:solidFill>
              </a:rPr>
              <a:t>başlangıçta yeşilimsi siyahtır. İlerleyen dönemlerde beyaz benekli hale geçer</a:t>
            </a:r>
            <a:r>
              <a:rPr lang="tr-TR" altLang="en-US" sz="2400"/>
              <a:t>. 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59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Geniş ekran</PresentationFormat>
  <Paragraphs>25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Teması</vt:lpstr>
      <vt:lpstr>PowerPoint Sunusu</vt:lpstr>
      <vt:lpstr>Muskovi:</vt:lpstr>
      <vt:lpstr>Aylesbury</vt:lpstr>
      <vt:lpstr>Pekin</vt:lpstr>
      <vt:lpstr>Rouen</vt:lpstr>
      <vt:lpstr>Cayuga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2017-11-15T10:06:16Z</dcterms:created>
  <dcterms:modified xsi:type="dcterms:W3CDTF">2017-11-15T10:06:27Z</dcterms:modified>
</cp:coreProperties>
</file>