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浅色样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hasCustomPrompt="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hasCustomPrompt="1"/>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914400" y="274640"/>
            <a:ext cx="55626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914400" y="1447800"/>
            <a:ext cx="777240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hasCustomPrompt="1"/>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914400" y="1447800"/>
            <a:ext cx="374904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933950" y="1447800"/>
            <a:ext cx="3749040" cy="45720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half" idx="2" hasCustomPrompt="1"/>
          </p:nvPr>
        </p:nvSpPr>
        <p:spPr>
          <a:xfrm>
            <a:off x="914400" y="2247900"/>
            <a:ext cx="3733800" cy="38862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4" hasCustomPrompt="1"/>
          </p:nvPr>
        </p:nvSpPr>
        <p:spPr>
          <a:xfrm>
            <a:off x="4953000" y="2247900"/>
            <a:ext cx="3733800" cy="38862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hasCustomPrompt="1"/>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1" hasCustomPrompt="1"/>
          </p:nvPr>
        </p:nvSpPr>
        <p:spPr>
          <a:xfrm>
            <a:off x="2971800" y="1600200"/>
            <a:ext cx="5715000" cy="4495800"/>
          </a:xfrm>
        </p:spPr>
        <p:txBody>
          <a:bodyPr vert="horz"/>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hasCustomPrompt="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panose="05020102010507070707"/>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panose="05020102010507070707"/>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panose="05020102010507070707"/>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panose="05020102010507070707"/>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MÖNÜ</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39552" y="548680"/>
            <a:ext cx="8147248" cy="5688632"/>
          </a:xfrm>
        </p:spPr>
        <p:txBody>
          <a:bodyPr>
            <a:normAutofit lnSpcReduction="10000"/>
          </a:bodyPr>
          <a:lstStyle/>
          <a:p>
            <a:pPr algn="just">
              <a:buNone/>
            </a:pPr>
            <a:r>
              <a:rPr lang="tr-TR" sz="1600" b="1" dirty="0" smtClean="0"/>
              <a:t>	2. 1. 3. </a:t>
            </a:r>
            <a:r>
              <a:rPr lang="tr-TR" sz="1600" b="1" dirty="0" err="1" smtClean="0"/>
              <a:t>A’la</a:t>
            </a:r>
            <a:r>
              <a:rPr lang="tr-TR" sz="1600" b="1" dirty="0" smtClean="0"/>
              <a:t> </a:t>
            </a:r>
            <a:r>
              <a:rPr lang="tr-TR" sz="1600" b="1" dirty="0" err="1" smtClean="0"/>
              <a:t>Carte</a:t>
            </a:r>
            <a:r>
              <a:rPr lang="tr-TR" sz="1600" b="1" dirty="0" smtClean="0"/>
              <a:t> Kahvaltı</a:t>
            </a:r>
            <a:endParaRPr lang="tr-TR" sz="1600" b="1" dirty="0" smtClean="0"/>
          </a:p>
          <a:p>
            <a:pPr algn="just">
              <a:buNone/>
            </a:pPr>
            <a:r>
              <a:rPr lang="tr-TR" sz="1600" b="1" dirty="0" smtClean="0"/>
              <a:t>		</a:t>
            </a:r>
            <a:r>
              <a:rPr lang="tr-TR" sz="1600" dirty="0" err="1" smtClean="0"/>
              <a:t>Continental</a:t>
            </a:r>
            <a:r>
              <a:rPr lang="tr-TR" sz="1600" dirty="0" smtClean="0"/>
              <a:t> ve garnitürlü kahvaltı çeşitlerine bağlı kalınmaksızın, özel istek sonucu hazırlanan kahvaltılardır. Bu tür kahvaltılar, mönü kartındaki yiyecekler arasından konuk tarafından seçilerek, sipariş verilir. Fiyatları, set kahvaltı mönülerine nazaran daha pahalıdır.</a:t>
            </a:r>
            <a:endParaRPr lang="tr-TR" sz="1600" dirty="0" smtClean="0"/>
          </a:p>
          <a:p>
            <a:pPr algn="just">
              <a:buNone/>
            </a:pPr>
            <a:r>
              <a:rPr lang="tr-TR" sz="1600" b="1" dirty="0" smtClean="0"/>
              <a:t>	2. 2. Öğle Yemeği Mönüsü (</a:t>
            </a:r>
            <a:r>
              <a:rPr lang="tr-TR" sz="1600" b="1" dirty="0" err="1" smtClean="0"/>
              <a:t>Lunch</a:t>
            </a:r>
            <a:r>
              <a:rPr lang="tr-TR" sz="1600" b="1" dirty="0" smtClean="0"/>
              <a:t> </a:t>
            </a:r>
            <a:r>
              <a:rPr lang="tr-TR" sz="1600" b="1" dirty="0" err="1" smtClean="0"/>
              <a:t>Menu</a:t>
            </a:r>
            <a:r>
              <a:rPr lang="tr-TR" sz="1600" b="1" dirty="0" smtClean="0"/>
              <a:t>)</a:t>
            </a:r>
            <a:endParaRPr lang="tr-TR" sz="1600" b="1" dirty="0" smtClean="0"/>
          </a:p>
          <a:p>
            <a:pPr algn="just">
              <a:buNone/>
            </a:pPr>
            <a:r>
              <a:rPr lang="tr-TR" sz="1600" b="1" dirty="0" smtClean="0"/>
              <a:t>		</a:t>
            </a:r>
            <a:r>
              <a:rPr lang="tr-TR" sz="1600" dirty="0" err="1" smtClean="0"/>
              <a:t>Luncheon</a:t>
            </a:r>
            <a:r>
              <a:rPr lang="tr-TR" sz="1600" dirty="0" smtClean="0"/>
              <a:t> mönünün kısaltılmışı olan </a:t>
            </a:r>
            <a:r>
              <a:rPr lang="tr-TR" sz="1600" dirty="0" err="1" smtClean="0"/>
              <a:t>lunch</a:t>
            </a:r>
            <a:r>
              <a:rPr lang="tr-TR" sz="1600" dirty="0" smtClean="0"/>
              <a:t> mönü, </a:t>
            </a:r>
            <a:r>
              <a:rPr lang="tr-TR" sz="1600" dirty="0" err="1" smtClean="0"/>
              <a:t>Anglo</a:t>
            </a:r>
            <a:r>
              <a:rPr lang="tr-TR" sz="1600" dirty="0" smtClean="0"/>
              <a:t>-Amerikan yemek adetine uyulmasıyla ortaya çıkmıştır. Öğle mönülerini genellikle kolay ve hızlı hazırlanabilen yiyecekler oluşturur. Sandviçler, çorbalar ve salatalar öğle mönüleri için önemlidir. Öğle mönüsündeki yiyecekler genellikle akşam mönüsündeki yiyeceklerden daha hafiftir. Çünkü, birçok misafir ağır yemek yiyip öğleden sonralarını uyuyarak veya uykulu geçirmek istemezler. Öğle mönüleri genellikle tatlılar ve bazı hafif alkollü içecek listelerini de içerirler. Birçok konuk, öğle yemekleri için fazla para ödemek istemezler.</a:t>
            </a:r>
            <a:endParaRPr lang="tr-TR" sz="1600" dirty="0" smtClean="0"/>
          </a:p>
          <a:p>
            <a:pPr algn="just">
              <a:buNone/>
            </a:pPr>
            <a:r>
              <a:rPr lang="tr-TR" sz="1600" b="1" dirty="0" smtClean="0"/>
              <a:t>	2. 3. Akşam Yemeği Mönüsü (</a:t>
            </a:r>
            <a:r>
              <a:rPr lang="tr-TR" sz="1600" b="1" dirty="0" err="1" smtClean="0"/>
              <a:t>Dinner</a:t>
            </a:r>
            <a:r>
              <a:rPr lang="tr-TR" sz="1600" b="1" dirty="0" smtClean="0"/>
              <a:t> </a:t>
            </a:r>
            <a:r>
              <a:rPr lang="tr-TR" sz="1600" b="1" dirty="0" err="1" smtClean="0"/>
              <a:t>Menu</a:t>
            </a:r>
            <a:r>
              <a:rPr lang="tr-TR" sz="1600" b="1" dirty="0" smtClean="0"/>
              <a:t>)</a:t>
            </a:r>
            <a:endParaRPr lang="tr-TR" sz="1600" b="1" dirty="0" smtClean="0"/>
          </a:p>
          <a:p>
            <a:pPr algn="just">
              <a:buNone/>
            </a:pPr>
            <a:r>
              <a:rPr lang="tr-TR" sz="1600" b="1" dirty="0" smtClean="0"/>
              <a:t>		</a:t>
            </a:r>
            <a:r>
              <a:rPr lang="tr-TR" sz="1600" dirty="0" smtClean="0"/>
              <a:t>Günün esas öğünü, Avrupa ülkelerinin çoğunda akşamdır. Alışkanlıklara göre farklı zamanlarda ve genellikle akşam saatlerinde 10.00’den sonra servis edilir. </a:t>
            </a:r>
            <a:r>
              <a:rPr lang="tr-TR" sz="1600" dirty="0" err="1" smtClean="0"/>
              <a:t>Dinner</a:t>
            </a:r>
            <a:r>
              <a:rPr lang="tr-TR" sz="1600" dirty="0" smtClean="0"/>
              <a:t> mönüde zengin bir çeşitlilik bulunmaktadır. Genellikle ana yemek, et türevlerindendir</a:t>
            </a:r>
            <a:endParaRPr lang="tr-TR" sz="1600" dirty="0" smtClean="0"/>
          </a:p>
          <a:p>
            <a:pPr algn="just">
              <a:buNone/>
            </a:pPr>
            <a:r>
              <a:rPr lang="tr-TR" sz="1600" b="1" dirty="0" smtClean="0"/>
              <a:t>		</a:t>
            </a:r>
            <a:r>
              <a:rPr lang="tr-TR" sz="1600" dirty="0" smtClean="0"/>
              <a:t>Akşam yemeği birçok insan için günün en önemli öğünüdür. Mönü kalemleri kahvaltı ve öğle yemeğinde sunulanlardan daha ağır karakterlidir. Yemek sonu istirahat olduğu ve tekrar işe dönülmeyeceği için uzun sürer ve fazla tüketilir.</a:t>
            </a:r>
            <a:endParaRPr lang="tr-TR" sz="1600" dirty="0" smtClean="0"/>
          </a:p>
          <a:p>
            <a:pPr algn="just">
              <a:buNone/>
            </a:pPr>
            <a:r>
              <a:rPr lang="tr-TR" sz="1600" b="1" dirty="0" smtClean="0"/>
              <a:t>		</a:t>
            </a:r>
            <a:r>
              <a:rPr lang="tr-TR" sz="1600" dirty="0" smtClean="0"/>
              <a:t>Akşam yemeği genellikle daha bol seçenek sunar. Et yemekleri, rostolar, tavuk, deniz ürünleri ve makarna çeşitlerini, lazanya vb. tipik akşam yemeklerini içerir. Şaraplar, kokteyller ve diğer alkollü içecekler ile egzotik tatlılar, akşam yemeklerinde, öğle yemeklerine daha çok tercih edilir.</a:t>
            </a:r>
            <a:endParaRPr lang="tr-TR" sz="1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14400" y="548680"/>
            <a:ext cx="7772400" cy="5471120"/>
          </a:xfrm>
        </p:spPr>
        <p:txBody>
          <a:bodyPr>
            <a:normAutofit fontScale="92500" lnSpcReduction="10000"/>
          </a:bodyPr>
          <a:lstStyle/>
          <a:p>
            <a:pPr algn="just">
              <a:buNone/>
            </a:pPr>
            <a:r>
              <a:rPr lang="tr-TR" sz="1600" dirty="0" smtClean="0"/>
              <a:t>	</a:t>
            </a:r>
            <a:r>
              <a:rPr lang="tr-TR" sz="1600" b="1" dirty="0" smtClean="0"/>
              <a:t>2. 4. </a:t>
            </a:r>
            <a:r>
              <a:rPr lang="tr-TR" sz="1600" b="1" dirty="0" err="1" smtClean="0"/>
              <a:t>Supper</a:t>
            </a:r>
            <a:r>
              <a:rPr lang="tr-TR" sz="1600" b="1" dirty="0" smtClean="0"/>
              <a:t> Mönü (</a:t>
            </a:r>
            <a:r>
              <a:rPr lang="tr-TR" sz="1600" b="1" dirty="0" err="1" smtClean="0"/>
              <a:t>Supper</a:t>
            </a:r>
            <a:r>
              <a:rPr lang="tr-TR" sz="1600" b="1" dirty="0" smtClean="0"/>
              <a:t>/</a:t>
            </a:r>
            <a:r>
              <a:rPr lang="tr-TR" sz="1600" b="1" dirty="0" err="1" smtClean="0"/>
              <a:t>Souper</a:t>
            </a:r>
            <a:r>
              <a:rPr lang="tr-TR" sz="1600" b="1" dirty="0" smtClean="0"/>
              <a:t> </a:t>
            </a:r>
            <a:r>
              <a:rPr lang="tr-TR" sz="1600" b="1" dirty="0" err="1" smtClean="0"/>
              <a:t>Menu</a:t>
            </a:r>
            <a:r>
              <a:rPr lang="tr-TR" sz="1600" b="1" dirty="0" smtClean="0"/>
              <a:t>)</a:t>
            </a:r>
            <a:endParaRPr lang="tr-TR" sz="1600" b="1" dirty="0" smtClean="0"/>
          </a:p>
          <a:p>
            <a:pPr algn="just">
              <a:buNone/>
            </a:pPr>
            <a:r>
              <a:rPr lang="tr-TR" sz="1600" b="1" dirty="0" smtClean="0"/>
              <a:t>		</a:t>
            </a:r>
            <a:r>
              <a:rPr lang="tr-TR" sz="1600" dirty="0" smtClean="0"/>
              <a:t>Bu tür mönüler sadece kolay sindirilebilen yemeklerden oluşur ve gece geç  saatlerde alınır. Yaklaşan gece istirahatına uygun olarak, uyku bozabilecek yiyeceklerden (ağır, baharatlı) kaçınılır. Bundan dolayı, çok yağlı olmayan tava çeşitleri, yağsız kızartma, çörekler vb. yiyecekler tercih edilir.</a:t>
            </a:r>
            <a:endParaRPr lang="tr-TR" sz="1600" dirty="0" smtClean="0"/>
          </a:p>
          <a:p>
            <a:pPr algn="just">
              <a:buNone/>
            </a:pPr>
            <a:r>
              <a:rPr lang="tr-TR" sz="1600" dirty="0" smtClean="0"/>
              <a:t>	</a:t>
            </a:r>
            <a:r>
              <a:rPr lang="tr-TR" sz="1600" b="1" dirty="0" smtClean="0"/>
              <a:t>2. 5. Brunch Mönü</a:t>
            </a:r>
            <a:endParaRPr lang="tr-TR" sz="1600" b="1" dirty="0" smtClean="0"/>
          </a:p>
          <a:p>
            <a:pPr algn="just">
              <a:buNone/>
            </a:pPr>
            <a:r>
              <a:rPr lang="tr-TR" sz="1600" b="1" dirty="0" smtClean="0"/>
              <a:t>		</a:t>
            </a:r>
            <a:r>
              <a:rPr lang="tr-TR" sz="1600" dirty="0" smtClean="0"/>
              <a:t>Brunch mönü, günümüzde yaygınlık kazanmış bir mönü türüdür. Bu isim bir kelime oyunundan ibarettir. Brunch kelimesi ‘’</a:t>
            </a:r>
            <a:r>
              <a:rPr lang="tr-TR" sz="1600" dirty="0" err="1" smtClean="0"/>
              <a:t>breakfast</a:t>
            </a:r>
            <a:r>
              <a:rPr lang="tr-TR" sz="1600" dirty="0" smtClean="0"/>
              <a:t> ve </a:t>
            </a:r>
            <a:r>
              <a:rPr lang="tr-TR" sz="1600" dirty="0" err="1" smtClean="0"/>
              <a:t>lunch</a:t>
            </a:r>
            <a:r>
              <a:rPr lang="tr-TR" sz="1600" dirty="0" smtClean="0"/>
              <a:t>’’ kelimelerinden birleştirilerek türetilmiştir. Açık büfe şeklinde sunulması yaygındır. Genellikle otel işletmelerinde uygulanmakla birlikte, kimi restoranlarda da rastlanmaktadır. Sabah kahvaltısı ve öğle yemeği yerine tek öğün olarak saat 10.00 ve 14.00 arası sunulmaktadır. Hem kahvaltı türü yiyecekler hem de ana yemek türleri ve tatlılar sunulur. Yemek süresi oldukça uzundur. Samimi bir ortam içinde ve resmiyetten uzak bir şekilde gerçekleştirilir. </a:t>
            </a:r>
            <a:endParaRPr lang="tr-TR" sz="1600" dirty="0" smtClean="0"/>
          </a:p>
          <a:p>
            <a:pPr algn="just">
              <a:buNone/>
            </a:pPr>
            <a:r>
              <a:rPr lang="tr-TR" sz="1600" dirty="0" smtClean="0"/>
              <a:t>		Bu mönülerin dışında, yine zamanla ilişkilendirilebilecek olan </a:t>
            </a:r>
            <a:r>
              <a:rPr lang="tr-TR" sz="1600" dirty="0" err="1" smtClean="0"/>
              <a:t>noel</a:t>
            </a:r>
            <a:r>
              <a:rPr lang="tr-TR" sz="1600" dirty="0" smtClean="0"/>
              <a:t>, yılbaşı, sahur ve iftar mönüleri de bulunmaktadır.</a:t>
            </a:r>
            <a:endParaRPr lang="tr-TR" sz="1600" dirty="0" smtClean="0"/>
          </a:p>
          <a:p>
            <a:pPr algn="just">
              <a:buNone/>
            </a:pPr>
            <a:r>
              <a:rPr lang="tr-TR" sz="1600" dirty="0" smtClean="0"/>
              <a:t>		</a:t>
            </a:r>
            <a:r>
              <a:rPr lang="tr-TR" sz="1600" i="1" dirty="0" smtClean="0"/>
              <a:t>Noel mönüsü, </a:t>
            </a:r>
            <a:r>
              <a:rPr lang="tr-TR" sz="1600" dirty="0" smtClean="0"/>
              <a:t>Hıristiyanların İsa peygamberin tarihi olan 24 Aralık için hazırladıkları mönüdür. Geleneksel olarak hazırlanan mönüde mutlaka hindi dolması bulunur.</a:t>
            </a:r>
            <a:endParaRPr lang="tr-TR" sz="1600" i="1" dirty="0" smtClean="0"/>
          </a:p>
          <a:p>
            <a:pPr algn="just">
              <a:buNone/>
            </a:pPr>
            <a:r>
              <a:rPr lang="tr-TR" sz="1600" dirty="0" smtClean="0"/>
              <a:t>		Yeni yılı kutlamak için 31 Aralık gecesi düzenlenen mönü oldukça zengin bir mönüdür. Yılbaşı mönüsünün değişmez yemeklerinden biri ise kestaneli hindidir.</a:t>
            </a:r>
            <a:endParaRPr lang="tr-TR" sz="1600" dirty="0" smtClean="0"/>
          </a:p>
          <a:p>
            <a:pPr algn="just">
              <a:buNone/>
            </a:pPr>
            <a:r>
              <a:rPr lang="tr-TR" sz="1600" dirty="0" smtClean="0"/>
              <a:t>		</a:t>
            </a:r>
            <a:r>
              <a:rPr lang="tr-TR" sz="1600" i="1" dirty="0" smtClean="0"/>
              <a:t>İftar mönüsü,</a:t>
            </a:r>
            <a:r>
              <a:rPr lang="tr-TR" sz="1600" dirty="0" smtClean="0"/>
              <a:t> Müslüman ülkelerde Ramazan aylarında tercih edilir. Çeşitlilik göstermekle birlikte iftar açılırken alınan hurma, reçel, zeytin gibi iftariyelikleri çorba ve ana yemek izler. Yine Türkiye Ramazanlarının klasiklerinden birisi de pastırmalı yumurtadır ki, genelde ara sıcak olarak alınır. İftar mönüsünde mutlaka sütlü veya hamur işi tatlı bulunur ki,  özellikle güllaç, vazgeçilmez Ramazan tatlılarının başında gelir. </a:t>
            </a:r>
            <a:endParaRPr lang="tr-TR"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692696"/>
            <a:ext cx="8219256" cy="5688632"/>
          </a:xfrm>
        </p:spPr>
        <p:txBody>
          <a:bodyPr>
            <a:normAutofit/>
          </a:bodyPr>
          <a:lstStyle/>
          <a:p>
            <a:pPr algn="just">
              <a:buNone/>
            </a:pPr>
            <a:r>
              <a:rPr lang="tr-TR" sz="1600" b="1" dirty="0" smtClean="0"/>
              <a:t>	3. Spesiyaller</a:t>
            </a:r>
            <a:endParaRPr lang="tr-TR" sz="1600" b="1" dirty="0" smtClean="0"/>
          </a:p>
          <a:p>
            <a:pPr algn="just">
              <a:buNone/>
            </a:pPr>
            <a:r>
              <a:rPr lang="tr-TR" sz="1600" b="1" dirty="0" smtClean="0"/>
              <a:t>		</a:t>
            </a:r>
            <a:r>
              <a:rPr lang="tr-TR" sz="1600" dirty="0" smtClean="0"/>
              <a:t>Birçok mönünün içerdiği spesiyaller şunlardır:</a:t>
            </a:r>
            <a:endParaRPr lang="tr-TR" sz="1600" dirty="0" smtClean="0"/>
          </a:p>
          <a:p>
            <a:pPr lvl="2" algn="just"/>
            <a:r>
              <a:rPr lang="tr-TR" sz="1600" dirty="0" smtClean="0"/>
              <a:t>Çocuk spesiyalleri,</a:t>
            </a:r>
            <a:endParaRPr lang="tr-TR" sz="1600" dirty="0" smtClean="0"/>
          </a:p>
          <a:p>
            <a:pPr lvl="2" algn="just"/>
            <a:r>
              <a:rPr lang="tr-TR" sz="1600" dirty="0" smtClean="0"/>
              <a:t>Alkollü içecekler,</a:t>
            </a:r>
            <a:endParaRPr lang="tr-TR" sz="1600" dirty="0" smtClean="0"/>
          </a:p>
          <a:p>
            <a:pPr lvl="2" algn="just"/>
            <a:r>
              <a:rPr lang="tr-TR" sz="1600" dirty="0" smtClean="0"/>
              <a:t>Tatlı </a:t>
            </a:r>
            <a:endParaRPr lang="tr-TR" sz="1600" dirty="0" smtClean="0"/>
          </a:p>
          <a:p>
            <a:pPr lvl="2" algn="just"/>
            <a:r>
              <a:rPr lang="tr-TR" sz="1600" dirty="0" smtClean="0"/>
              <a:t>Oda servisi</a:t>
            </a:r>
            <a:endParaRPr lang="tr-TR" sz="1600" dirty="0" smtClean="0"/>
          </a:p>
          <a:p>
            <a:pPr lvl="2" algn="just"/>
            <a:r>
              <a:rPr lang="tr-TR" sz="1600" dirty="0" smtClean="0"/>
              <a:t>Banket</a:t>
            </a:r>
            <a:endParaRPr lang="tr-TR" sz="1600" dirty="0" smtClean="0"/>
          </a:p>
          <a:p>
            <a:pPr lvl="2" algn="just"/>
            <a:r>
              <a:rPr lang="tr-TR" sz="1600" dirty="0" smtClean="0"/>
              <a:t>Etnik </a:t>
            </a:r>
            <a:endParaRPr lang="tr-TR" sz="1600" dirty="0" smtClean="0"/>
          </a:p>
          <a:p>
            <a:pPr lvl="2" algn="just"/>
            <a:r>
              <a:rPr lang="tr-TR" sz="1600" dirty="0" err="1" smtClean="0"/>
              <a:t>Buffet</a:t>
            </a:r>
            <a:endParaRPr lang="tr-TR" sz="1600" b="1" dirty="0" smtClean="0"/>
          </a:p>
          <a:p>
            <a:pPr lvl="2" algn="just">
              <a:buNone/>
            </a:pPr>
            <a:r>
              <a:rPr lang="tr-TR" sz="1600" i="1" dirty="0" smtClean="0"/>
              <a:t>Çocuk spesiyalleri: </a:t>
            </a:r>
            <a:r>
              <a:rPr lang="tr-TR" sz="1600" dirty="0" smtClean="0"/>
              <a:t>Çocuk mönüleri, genellikle robotlar, hayvanlar ya da roket gemi gibi oyuncaklar sunarlar. Küçük çocuklar için maskeler, şapkalar veya  diğer oyuncaklar; büyük çocuklar içinde, </a:t>
            </a:r>
            <a:r>
              <a:rPr lang="tr-TR" sz="1600" dirty="0" err="1" smtClean="0"/>
              <a:t>puzzlle</a:t>
            </a:r>
            <a:r>
              <a:rPr lang="tr-TR" sz="1600" dirty="0" smtClean="0"/>
              <a:t>, bilgisayar oyunları, hikaye kitapları mönünü yanında hediye edilir. Çocuk mönülerinde sunulan yiyecekler basit ve besleyici olmalıdırlar. Porsiyonlar daha küçük olmalı ve ücretlendirme ona göre yapılmalıdır.</a:t>
            </a:r>
            <a:endParaRPr lang="tr-TR" sz="1600" dirty="0" smtClean="0"/>
          </a:p>
          <a:p>
            <a:pPr lvl="2" algn="just">
              <a:buNone/>
            </a:pPr>
            <a:r>
              <a:rPr lang="tr-TR" sz="1600" i="1" dirty="0" smtClean="0"/>
              <a:t>Alkollü içecekler:</a:t>
            </a:r>
            <a:r>
              <a:rPr lang="tr-TR" sz="1600" dirty="0" smtClean="0"/>
              <a:t> Ayrılmış veya düzenli mönüler, kokteyl ve şarap listeleri içerebilirler. Eğer düzenli mönülerde içecek listeleri bulunuyorsa, yemeklerden sonra bu listeler konuklara takdim edilir ve içecekler hakkında gerekli bilgiler verilir.</a:t>
            </a:r>
            <a:endParaRPr lang="tr-TR" sz="1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14400" y="548680"/>
            <a:ext cx="7772400" cy="5471120"/>
          </a:xfrm>
        </p:spPr>
        <p:txBody>
          <a:bodyPr>
            <a:normAutofit lnSpcReduction="10000"/>
          </a:bodyPr>
          <a:lstStyle/>
          <a:p>
            <a:pPr lvl="2" algn="just">
              <a:buNone/>
            </a:pPr>
            <a:r>
              <a:rPr lang="tr-TR" sz="1600" i="1" dirty="0" smtClean="0"/>
              <a:t>Tatlılar:</a:t>
            </a:r>
            <a:r>
              <a:rPr lang="tr-TR" sz="1600" dirty="0" smtClean="0"/>
              <a:t> Yemeklerden sonra, birçok misafir ana mönüdeki tatlı kalemlerine tekrar bakmazlar. Bazı işletmelerde yiyecek servisi yapanlar, misafirlere tatlıları hatırlatmak için tatlı arabalarını kullanırlar. Bazı işletmeler de ise tatlı mönüleri, ana mönüden ayrılmış olarak misafirlere sunulur. Sunulan tatlı çeşitleri, işletmenin niteliğine göre değişir. Bazı aile restoranlarında yerel tatlılar; fastfood restoranlarda basit tatlılar, örneğin dondurma ve </a:t>
            </a:r>
            <a:r>
              <a:rPr lang="tr-TR" sz="1600" dirty="0" err="1" smtClean="0"/>
              <a:t>pie</a:t>
            </a:r>
            <a:r>
              <a:rPr lang="tr-TR" sz="1600" dirty="0" smtClean="0"/>
              <a:t> bulunabilir.</a:t>
            </a:r>
            <a:endParaRPr lang="tr-TR" sz="1600" dirty="0" smtClean="0"/>
          </a:p>
          <a:p>
            <a:pPr lvl="2" algn="just">
              <a:buNone/>
            </a:pPr>
            <a:r>
              <a:rPr lang="tr-TR" sz="1600" i="1" dirty="0" smtClean="0"/>
              <a:t>Oda servisi:</a:t>
            </a:r>
            <a:r>
              <a:rPr lang="tr-TR" sz="1600" dirty="0" smtClean="0"/>
              <a:t> Birçok otel, misafirlerine 24 saat oda servisi hizmeti sunulmaktadır. Çoğu oda servisi limitlidir, çünkü yüksek kaliteli yiyeceklerin,  üretim alanlarından misafir odalarına, villalara veya diğer bölgelere taşınması ve günün her saatinde üretilmesi zordur.</a:t>
            </a:r>
            <a:endParaRPr lang="tr-TR" sz="1600" dirty="0" smtClean="0"/>
          </a:p>
          <a:p>
            <a:pPr lvl="2" algn="just">
              <a:buNone/>
            </a:pPr>
            <a:r>
              <a:rPr lang="tr-TR" sz="1600" i="1" dirty="0" smtClean="0"/>
              <a:t>Banket: </a:t>
            </a:r>
            <a:r>
              <a:rPr lang="tr-TR" sz="1600" dirty="0" smtClean="0"/>
              <a:t>Banket mönülerinin fiyatlandırılması ve içeriği, </a:t>
            </a:r>
            <a:r>
              <a:rPr lang="tr-TR" sz="1600" dirty="0" err="1" smtClean="0"/>
              <a:t>table</a:t>
            </a:r>
            <a:r>
              <a:rPr lang="tr-TR" sz="1600" dirty="0" smtClean="0"/>
              <a:t> </a:t>
            </a:r>
            <a:r>
              <a:rPr lang="tr-TR" sz="1600" dirty="0" err="1" smtClean="0"/>
              <a:t>d’hote</a:t>
            </a:r>
            <a:r>
              <a:rPr lang="tr-TR" sz="1600" dirty="0" smtClean="0"/>
              <a:t> mönülere benzer. Ana yemek, servisi yapılan iştah açılarıyla, çorbaları ve salatalarıyla, kaliteli tatlılarıyla ayrıntılı olma eğilimindedir.</a:t>
            </a:r>
            <a:r>
              <a:rPr lang="tr-TR" sz="1600" i="1" dirty="0" smtClean="0"/>
              <a:t> </a:t>
            </a:r>
            <a:r>
              <a:rPr lang="tr-TR" sz="1600" dirty="0" smtClean="0"/>
              <a:t>Banket mönüsünü planlayanlar yiyecek seçimine, maliyete, doğru kalite ve miktarda üretim yapmaya dikkat etmelidirler.</a:t>
            </a:r>
            <a:endParaRPr lang="tr-TR" sz="1600" dirty="0" smtClean="0"/>
          </a:p>
          <a:p>
            <a:pPr lvl="2" algn="just">
              <a:buNone/>
            </a:pPr>
            <a:r>
              <a:rPr lang="tr-TR" sz="1600" i="1" dirty="0" smtClean="0"/>
              <a:t>Etnik: </a:t>
            </a:r>
            <a:r>
              <a:rPr lang="tr-TR" sz="1600" dirty="0" smtClean="0"/>
              <a:t>Etnik mönüler, kendine has özellikleri olan mutfaklardan hoşlanan misafirlere, </a:t>
            </a:r>
            <a:r>
              <a:rPr lang="tr-TR" sz="1600" dirty="0" err="1" smtClean="0"/>
              <a:t>retoranın</a:t>
            </a:r>
            <a:r>
              <a:rPr lang="tr-TR" sz="1600" dirty="0" smtClean="0"/>
              <a:t> çekiciliğini arttırmak için sunulurlar. Yiyeceklerin isimleri orijinal dilde yazılır ve İngilizce, Türkçe açıklamalar yer alır.</a:t>
            </a:r>
            <a:endParaRPr lang="tr-TR" sz="1600" dirty="0" smtClean="0"/>
          </a:p>
          <a:p>
            <a:pPr lvl="2" algn="just">
              <a:buNone/>
            </a:pPr>
            <a:r>
              <a:rPr lang="tr-TR" sz="1600" i="1" dirty="0" smtClean="0"/>
              <a:t>Büfe Mönüsü (</a:t>
            </a:r>
            <a:r>
              <a:rPr lang="tr-TR" sz="1600" dirty="0" smtClean="0"/>
              <a:t> </a:t>
            </a:r>
            <a:r>
              <a:rPr lang="tr-TR" sz="1600" dirty="0" err="1" smtClean="0"/>
              <a:t>Buffet</a:t>
            </a:r>
            <a:r>
              <a:rPr lang="tr-TR" sz="1600" dirty="0" smtClean="0"/>
              <a:t> </a:t>
            </a:r>
            <a:r>
              <a:rPr lang="tr-TR" sz="1600" dirty="0" err="1" smtClean="0"/>
              <a:t>menu</a:t>
            </a:r>
            <a:r>
              <a:rPr lang="tr-TR" sz="1600" dirty="0" smtClean="0"/>
              <a:t> ), ziyafet sofrasının özel bir şeklidir. Burada yiyecekler, süslenerek tepsi ve kaselere hazırlanır. İki türü vardır: </a:t>
            </a:r>
            <a:endParaRPr lang="tr-TR" sz="1600" dirty="0" smtClean="0"/>
          </a:p>
          <a:p>
            <a:pPr marL="937260" lvl="2" indent="-342900" algn="just">
              <a:buAutoNum type="alphaLcParenR"/>
            </a:pPr>
            <a:r>
              <a:rPr lang="tr-TR" sz="1600" i="1" dirty="0" smtClean="0"/>
              <a:t>Servis </a:t>
            </a:r>
            <a:r>
              <a:rPr lang="tr-TR" sz="1600" i="1" dirty="0" err="1" smtClean="0"/>
              <a:t>Buffet</a:t>
            </a:r>
            <a:r>
              <a:rPr lang="tr-TR" sz="1600" i="1" dirty="0" smtClean="0"/>
              <a:t>, </a:t>
            </a:r>
            <a:r>
              <a:rPr lang="tr-TR" sz="1600" dirty="0" smtClean="0"/>
              <a:t>bunun için yeterli sayıda büfe kartları düzenlenir. Konuklar, bu karta bakarak arzu ettikleri yiyecekleri seçerler ve sipariş verirler. Büfe kartları, hesapların çıkarılabilmesi içinde son derece önemlidir. </a:t>
            </a:r>
            <a:endParaRPr lang="tr-TR" sz="1600" dirty="0" smtClean="0"/>
          </a:p>
          <a:p>
            <a:pPr marL="937260" lvl="2" indent="-342900" algn="just">
              <a:buNone/>
            </a:pPr>
            <a:r>
              <a:rPr lang="tr-TR" sz="1600" i="1" dirty="0" smtClean="0"/>
              <a:t>b)    Self Servis </a:t>
            </a:r>
            <a:r>
              <a:rPr lang="tr-TR" sz="1600" i="1" dirty="0" err="1" smtClean="0"/>
              <a:t>Buffet</a:t>
            </a:r>
            <a:r>
              <a:rPr lang="tr-TR" sz="1600" i="1" dirty="0" smtClean="0"/>
              <a:t>, </a:t>
            </a:r>
            <a:r>
              <a:rPr lang="tr-TR" sz="1600" dirty="0" smtClean="0"/>
              <a:t>büfe kartları sadece mutfak çalışmalarının planlaması ve  büfenin yapısı için bir organizasyon aracıdır. Bu nedenle organizasyona katılanlar için yeterli sayıda olmalıdır.</a:t>
            </a:r>
            <a:endParaRPr lang="tr-TR" sz="1600" i="1" dirty="0" smtClean="0"/>
          </a:p>
          <a:p>
            <a:pPr marL="937260" lvl="2" indent="-342900" algn="just">
              <a:buAutoNum type="alphaLcParenR"/>
            </a:pPr>
            <a:endParaRPr lang="tr-TR" sz="1600" i="1" dirty="0" smtClean="0"/>
          </a:p>
          <a:p>
            <a:pPr lvl="2" algn="just">
              <a:buNone/>
            </a:pPr>
            <a:endParaRPr lang="tr-TR" sz="1600" i="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74638"/>
            <a:ext cx="8363272" cy="1143000"/>
          </a:xfrm>
        </p:spPr>
        <p:txBody>
          <a:bodyPr>
            <a:normAutofit/>
          </a:bodyPr>
          <a:lstStyle/>
          <a:p>
            <a:r>
              <a:rPr lang="tr-TR" sz="3200" dirty="0" smtClean="0"/>
              <a:t>MÖNÜLERLE İLGİLİ BİÇİMSEL ÇALIŞMALAR</a:t>
            </a:r>
            <a:endParaRPr lang="tr-TR" sz="3200" dirty="0"/>
          </a:p>
        </p:txBody>
      </p:sp>
      <p:sp>
        <p:nvSpPr>
          <p:cNvPr id="3" name="2 İçerik Yer Tutucusu"/>
          <p:cNvSpPr>
            <a:spLocks noGrp="1"/>
          </p:cNvSpPr>
          <p:nvPr>
            <p:ph sz="quarter" idx="1"/>
          </p:nvPr>
        </p:nvSpPr>
        <p:spPr>
          <a:xfrm>
            <a:off x="539552" y="1700808"/>
            <a:ext cx="8147248" cy="4680520"/>
          </a:xfrm>
        </p:spPr>
        <p:txBody>
          <a:bodyPr>
            <a:normAutofit/>
          </a:bodyPr>
          <a:lstStyle/>
          <a:p>
            <a:pPr algn="just">
              <a:buNone/>
            </a:pPr>
            <a:r>
              <a:rPr lang="tr-TR" sz="1600" b="1" dirty="0" smtClean="0"/>
              <a:t>	1. Mönü Dizaynı</a:t>
            </a:r>
            <a:endParaRPr lang="tr-TR" sz="1600" b="1" dirty="0" smtClean="0"/>
          </a:p>
          <a:p>
            <a:pPr algn="just">
              <a:buNone/>
            </a:pPr>
            <a:r>
              <a:rPr lang="tr-TR" sz="1600" b="1" dirty="0" smtClean="0"/>
              <a:t>		</a:t>
            </a:r>
            <a:r>
              <a:rPr lang="tr-TR" sz="1600" dirty="0" smtClean="0"/>
              <a:t>Bir yiyecek ve içecek işletmesi, misafir grubunun ihtiyaçlarını karşılayabilecek özellikte mönü hazırlayarak, hedeflediği satışa ve kazanca ulaşabilir. Burada  mönünün fiziksel özelliklerinin de önemi vardır: Mönünün basıldığı kağıt ya da kart, biçim, yazı karakteri, boyutlar, renk düzeni, tekrar basılabilmesi gibi.</a:t>
            </a:r>
            <a:endParaRPr lang="tr-TR" sz="1600" dirty="0" smtClean="0"/>
          </a:p>
          <a:p>
            <a:pPr algn="just">
              <a:buNone/>
            </a:pPr>
            <a:r>
              <a:rPr lang="tr-TR" sz="1600" b="1" dirty="0" smtClean="0"/>
              <a:t>	2. Basım Yöntemi</a:t>
            </a:r>
            <a:endParaRPr lang="tr-TR" sz="1600" dirty="0" smtClean="0"/>
          </a:p>
          <a:p>
            <a:pPr algn="just">
              <a:buNone/>
            </a:pPr>
            <a:r>
              <a:rPr lang="tr-TR" sz="1600" b="1" dirty="0" smtClean="0"/>
              <a:t>		</a:t>
            </a:r>
            <a:r>
              <a:rPr lang="tr-TR" sz="1600" dirty="0" smtClean="0"/>
              <a:t>Mönüler genellikle ya elle, ya daktilo ile matbaada ya da bilgisayar aracılığıyla hazırlanır. Elle hazırlama, daha çok küçük işletmeler tarafından tercih edilirken; daktiloyu kurumsal yiyecek ve içecek işletmelerinin kullandığı görülür. Matbaada bastırmak en pahalı, ancak en iyi seçeneği oluşturur. Zira renkli, değişik yazı karakteriyle ve istenilen malzemeye yalnızca büyük makinelerle baskı yapılabilir. Bilgisayarların mönü hazırlamada kullanılması ise henüz yeni bir uygulama olmasına rağmen kısa sürede oldukça yaygınlaşmış, otomasyon sistemlerindeki gelişmeler paralelinde çok çeşitli ve farklı mönülerin üretimi sağlanmıştır. Birçok yazı biçimi ve stili seçeneği sunmaları istenilen kağıda baskı imkanı ve diğer birçok özellikleri avantajları arasındadır. Günümüzde, birçok matbaa araçları bilgisayar destekli kullanılmaktadır.</a:t>
            </a:r>
            <a:endParaRPr lang="tr-TR" sz="1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476672"/>
            <a:ext cx="8291264" cy="5543128"/>
          </a:xfrm>
        </p:spPr>
        <p:txBody>
          <a:bodyPr>
            <a:normAutofit/>
          </a:bodyPr>
          <a:lstStyle/>
          <a:p>
            <a:pPr algn="just">
              <a:buNone/>
            </a:pPr>
            <a:r>
              <a:rPr lang="tr-TR" sz="1600" b="1" dirty="0" smtClean="0"/>
              <a:t>	3. Biçim</a:t>
            </a:r>
            <a:endParaRPr lang="tr-TR" sz="1600" b="1" dirty="0" smtClean="0"/>
          </a:p>
          <a:p>
            <a:pPr algn="just">
              <a:buNone/>
            </a:pPr>
            <a:r>
              <a:rPr lang="tr-TR" sz="1600" b="1" dirty="0" smtClean="0"/>
              <a:t>		</a:t>
            </a:r>
            <a:r>
              <a:rPr lang="tr-TR" sz="1600" dirty="0" smtClean="0"/>
              <a:t>Mönüde yer alan yiyecek isimlerinin göze hitap eden bir özellikte olması, tek ya da çift sayfadan oluşması, karşılıklı sayfaların birbirini tamamlaması gibi özellikler bu gruba girer. Ayrıca mönü hazırlanırken yazıların puntolarının iki, üç çeşidi aşmamasına özen gösterilmeli, basıldığı kağıt ya da kartın gramajı 120 g/m2 ila 500 g/m2 arasında değişmelidir.</a:t>
            </a:r>
            <a:endParaRPr lang="tr-TR" sz="1600" dirty="0" smtClean="0"/>
          </a:p>
          <a:p>
            <a:pPr algn="just">
              <a:buNone/>
            </a:pPr>
            <a:r>
              <a:rPr lang="tr-TR" sz="1600" dirty="0" smtClean="0"/>
              <a:t>		Mönülerin tek sayfa olmaları durumunda ortanın üstünde yer alan kısmı, iki sayfa olması halinde ise taralı alanın daha fazla ilgi çektiği bilimsel olarak ispatlanmıştır. Yine mönülerin belirli aralıklarla yeniden basılmasının zorunluluğu nedeniyle, altı ya da on iki ay yetecek sayıda hazırlanması uygun olabilir.</a:t>
            </a:r>
            <a:endParaRPr lang="tr-TR" sz="1600" dirty="0" smtClean="0"/>
          </a:p>
          <a:p>
            <a:pPr algn="just">
              <a:buNone/>
            </a:pPr>
            <a:r>
              <a:rPr lang="tr-TR" sz="1600" b="1" dirty="0" smtClean="0"/>
              <a:t>	4.Boyutlar</a:t>
            </a:r>
            <a:endParaRPr lang="tr-TR" sz="1600" b="1" dirty="0" smtClean="0"/>
          </a:p>
          <a:p>
            <a:pPr algn="just">
              <a:buNone/>
            </a:pPr>
            <a:r>
              <a:rPr lang="tr-TR" sz="1600" b="1" dirty="0" smtClean="0"/>
              <a:t>		</a:t>
            </a:r>
            <a:r>
              <a:rPr lang="tr-TR" sz="1600" dirty="0" smtClean="0"/>
              <a:t>Mönünün doğru ebatlarda hazırlanması ve basılması da diğer bir önemli faktördür. Mönü boyutları belirlenirken, masanın boyutu göz önüne alınmalıdır. Küçük masalarda, büyük mönüler kazalara yol açabileceği gibi; büyük masalarda küçük mönüler misafir üzerinde gerekli etkiyi bırakmazlar. Mönü boyutları ve dizaynında işletmenin özelliklerinin yansıtılmasına özen gösterilmelidir. </a:t>
            </a:r>
            <a:endParaRPr lang="tr-TR" sz="1600" dirty="0" smtClean="0"/>
          </a:p>
          <a:p>
            <a:pPr algn="just">
              <a:buNone/>
            </a:pPr>
            <a:r>
              <a:rPr lang="tr-TR" sz="1600" b="1" dirty="0" smtClean="0"/>
              <a:t>	5. Resim Çalışmaları</a:t>
            </a:r>
            <a:endParaRPr lang="tr-TR" sz="1600" b="1" dirty="0" smtClean="0"/>
          </a:p>
          <a:p>
            <a:pPr algn="just">
              <a:buNone/>
            </a:pPr>
            <a:r>
              <a:rPr lang="tr-TR" sz="1600" b="1" dirty="0" smtClean="0"/>
              <a:t>		</a:t>
            </a:r>
            <a:r>
              <a:rPr lang="tr-TR" sz="1600" dirty="0" smtClean="0"/>
              <a:t>Mönüler hazırlanırken, yiyecek kalemlerinin yanına, yiyecek resimleri yerleştirilebilir. Mönülerin çekiciliği, minyatür kartpostallar, fotoğraflar ve dekoratif şekillerle arttırılabilir. Bilgisayarların mönü hazırlığında kullanılmaları, hayal gücünü zorlayıcı birçok resim veya çizim içeren mönülerin hazırlanmasına yol açmıştır.</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14400" y="764704"/>
            <a:ext cx="7772400" cy="5255096"/>
          </a:xfrm>
        </p:spPr>
        <p:txBody>
          <a:bodyPr>
            <a:normAutofit/>
          </a:bodyPr>
          <a:lstStyle/>
          <a:p>
            <a:pPr algn="just">
              <a:buNone/>
            </a:pPr>
            <a:r>
              <a:rPr lang="tr-TR" sz="1600" b="1" dirty="0" smtClean="0"/>
              <a:t>	6. Mönü Kartları</a:t>
            </a:r>
            <a:endParaRPr lang="tr-TR" sz="1600" b="1" dirty="0" smtClean="0"/>
          </a:p>
          <a:p>
            <a:pPr algn="just">
              <a:buNone/>
            </a:pPr>
            <a:r>
              <a:rPr lang="tr-TR" sz="1600" b="1" dirty="0" smtClean="0"/>
              <a:t>		</a:t>
            </a:r>
            <a:r>
              <a:rPr lang="tr-TR" sz="1600" dirty="0" smtClean="0"/>
              <a:t>Yiyecek ve içeceklerin belli bir düzene göre üzerine yazıldığı kartlara </a:t>
            </a:r>
            <a:r>
              <a:rPr lang="tr-TR" sz="1600" i="1" dirty="0" smtClean="0"/>
              <a:t>mönü kartı</a:t>
            </a:r>
            <a:r>
              <a:rPr lang="tr-TR" sz="1600" dirty="0" smtClean="0"/>
              <a:t> denir. Mönü kartı, bir olaya, bir nedene dayanarak hazırlanır. Hangi nedenle hazırlanırsa hazırlansın aşağıdaki özellikleri taşımalıdır:</a:t>
            </a:r>
            <a:endParaRPr lang="tr-TR" sz="1600" b="1" dirty="0" smtClean="0"/>
          </a:p>
          <a:p>
            <a:pPr lvl="2" algn="just"/>
            <a:r>
              <a:rPr lang="tr-TR" sz="1600" dirty="0" smtClean="0"/>
              <a:t>Kaliteli bir kartona yazılmalı ya da basılmalıdır.</a:t>
            </a:r>
            <a:endParaRPr lang="tr-TR" sz="1600" dirty="0" smtClean="0"/>
          </a:p>
          <a:p>
            <a:pPr lvl="2" algn="just"/>
            <a:r>
              <a:rPr lang="tr-TR" sz="1600" dirty="0" smtClean="0"/>
              <a:t>Yemek ve içki sıralamasında alışılmış kurallara uyulmalıdır.</a:t>
            </a:r>
            <a:endParaRPr lang="tr-TR" sz="1600" dirty="0" smtClean="0"/>
          </a:p>
          <a:p>
            <a:pPr lvl="2" algn="just"/>
            <a:r>
              <a:rPr lang="tr-TR" sz="1600" dirty="0" smtClean="0"/>
              <a:t>Yiyeceklerin isimleri eksiksiz olarak yazılmalıdır.</a:t>
            </a:r>
            <a:endParaRPr lang="tr-TR" sz="1600" dirty="0" smtClean="0"/>
          </a:p>
          <a:p>
            <a:pPr lvl="2" algn="just"/>
            <a:r>
              <a:rPr lang="tr-TR" sz="1600" dirty="0" smtClean="0"/>
              <a:t>Kart, lekesiz, temiz ve zedelenmemiş olmalıdır.</a:t>
            </a:r>
            <a:endParaRPr lang="tr-TR" sz="1600" dirty="0" smtClean="0"/>
          </a:p>
          <a:p>
            <a:pPr lvl="2" algn="just"/>
            <a:r>
              <a:rPr lang="tr-TR" sz="1600" dirty="0" smtClean="0"/>
              <a:t>Fiyatlar, KDV dahil olup olmadıklarını da içerecek şekilde açık olarak belirtilmelidir. </a:t>
            </a:r>
            <a:endParaRPr lang="tr-TR" sz="1600" dirty="0" smtClean="0"/>
          </a:p>
          <a:p>
            <a:pPr lvl="2" algn="just"/>
            <a:r>
              <a:rPr lang="tr-TR" sz="1600" dirty="0" smtClean="0"/>
              <a:t>Listenin içeriği anlaşılır olmalıdır.</a:t>
            </a:r>
            <a:endParaRPr lang="tr-TR" sz="1600" dirty="0" smtClean="0"/>
          </a:p>
          <a:p>
            <a:pPr lvl="2" algn="just"/>
            <a:r>
              <a:rPr lang="tr-TR" sz="1600" dirty="0" smtClean="0"/>
              <a:t>Yemek isimleriyle birlikte kullanılan sos ve garnitürler de belirtilmelidir.</a:t>
            </a:r>
            <a:endParaRPr lang="tr-TR" sz="1600" dirty="0" smtClean="0"/>
          </a:p>
          <a:p>
            <a:pPr lvl="2" algn="just"/>
            <a:r>
              <a:rPr lang="tr-TR" sz="1600" dirty="0" smtClean="0"/>
              <a:t>Listede standart yemeklerin yanında, uluslararası ve spesiyal yemeklere de yer verilmelidir.</a:t>
            </a:r>
            <a:endParaRPr lang="tr-TR" sz="1600" dirty="0" smtClean="0"/>
          </a:p>
          <a:p>
            <a:pPr lvl="2" algn="just"/>
            <a:r>
              <a:rPr lang="tr-TR" sz="1600" dirty="0" smtClean="0"/>
              <a:t>Yemek listesi en az iki dilde yazılmalıdır.</a:t>
            </a:r>
            <a:endParaRPr lang="tr-TR" sz="1600" dirty="0" smtClean="0"/>
          </a:p>
          <a:p>
            <a:pPr lvl="2" algn="just">
              <a:buNone/>
            </a:pPr>
            <a:r>
              <a:rPr lang="tr-TR" sz="1600" dirty="0" smtClean="0"/>
              <a:t>	bir işletmede bu kartların hazırlanma aşamasında yiyecek ve içecek müdürünün kontrolü altında restoran müdürü ve şef aşçı yer almalıdır. Hazırlanan mönülerin çeşidi ne olursa olsun, kağıt kalitesi ve önceki bölümlerde anlatılan diğer özellikleri işletme hakkında fikir vermeye yeter. Bu açıdan bakıldığında mönü kartları, işletmenin en önemli promosyon araçlarından birisidir. Sunulan mönülerin türüne göre farklı kart türleri de vardır.</a:t>
            </a:r>
            <a:endParaRPr lang="tr-TR" sz="1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11560" y="1052736"/>
            <a:ext cx="8075240" cy="4967064"/>
          </a:xfrm>
        </p:spPr>
        <p:txBody>
          <a:bodyPr>
            <a:normAutofit/>
          </a:bodyPr>
          <a:lstStyle/>
          <a:p>
            <a:pPr algn="just">
              <a:buNone/>
            </a:pPr>
            <a:r>
              <a:rPr lang="tr-TR" sz="1600" b="1" dirty="0" smtClean="0"/>
              <a:t>	6. 1. </a:t>
            </a:r>
            <a:r>
              <a:rPr lang="tr-TR" sz="1600" b="1" dirty="0" err="1" smtClean="0"/>
              <a:t>A’la</a:t>
            </a:r>
            <a:r>
              <a:rPr lang="tr-TR" sz="1600" b="1" dirty="0" smtClean="0"/>
              <a:t> </a:t>
            </a:r>
            <a:r>
              <a:rPr lang="tr-TR" sz="1600" b="1" dirty="0" err="1" smtClean="0"/>
              <a:t>Carte</a:t>
            </a:r>
            <a:r>
              <a:rPr lang="tr-TR" sz="1600" b="1" dirty="0" smtClean="0"/>
              <a:t> Mönü Kartları</a:t>
            </a:r>
            <a:endParaRPr lang="tr-TR" sz="1600" b="1" dirty="0" smtClean="0"/>
          </a:p>
          <a:p>
            <a:pPr algn="just">
              <a:buNone/>
            </a:pPr>
            <a:r>
              <a:rPr lang="tr-TR" sz="1600" b="1" dirty="0" smtClean="0"/>
              <a:t>		</a:t>
            </a:r>
            <a:r>
              <a:rPr lang="tr-TR" sz="1600" dirty="0" smtClean="0"/>
              <a:t>Bir ön hazırlık olmaksızın konuk siparişinden sonra hazırlanabilecek yiyecek ve içecekleri kapsar. Dolayısıyla, bu mönü kartını her mevsimde bulunabilecek yiyecek ve içeceklerden hazırlamak gerekir. Belirli bir sıra takip eder.</a:t>
            </a:r>
            <a:endParaRPr lang="tr-TR" sz="1600" dirty="0" smtClean="0"/>
          </a:p>
          <a:p>
            <a:pPr algn="just">
              <a:buNone/>
            </a:pPr>
            <a:r>
              <a:rPr lang="tr-TR" sz="1600" b="1" dirty="0" smtClean="0"/>
              <a:t>	6. 2. </a:t>
            </a:r>
            <a:r>
              <a:rPr lang="tr-TR" sz="1600" b="1" dirty="0" err="1" smtClean="0"/>
              <a:t>Table</a:t>
            </a:r>
            <a:r>
              <a:rPr lang="tr-TR" sz="1600" b="1" dirty="0" smtClean="0"/>
              <a:t> </a:t>
            </a:r>
            <a:r>
              <a:rPr lang="tr-TR" sz="1600" b="1" dirty="0" err="1" smtClean="0"/>
              <a:t>d’Hote</a:t>
            </a:r>
            <a:r>
              <a:rPr lang="tr-TR" sz="1600" b="1" dirty="0" smtClean="0"/>
              <a:t> Mönü Kartı</a:t>
            </a:r>
            <a:endParaRPr lang="tr-TR" sz="1600" b="1" dirty="0" smtClean="0"/>
          </a:p>
          <a:p>
            <a:pPr algn="just">
              <a:buNone/>
            </a:pPr>
            <a:r>
              <a:rPr lang="tr-TR" sz="1600" b="1" dirty="0" smtClean="0"/>
              <a:t>		</a:t>
            </a:r>
            <a:r>
              <a:rPr lang="tr-TR" sz="1600" dirty="0" smtClean="0"/>
              <a:t>Genellikle hazır yemeklerden seçilerek meydana getirilir. Seçmeli veya seçimsiz olarak uygulanabilir. Standart olarak belirli dönemlere yönelik </a:t>
            </a:r>
            <a:r>
              <a:rPr lang="tr-TR" sz="1600" dirty="0" err="1" smtClean="0"/>
              <a:t>table</a:t>
            </a:r>
            <a:r>
              <a:rPr lang="tr-TR" sz="1600" dirty="0" smtClean="0"/>
              <a:t> </a:t>
            </a:r>
            <a:r>
              <a:rPr lang="tr-TR" sz="1600" dirty="0" err="1" smtClean="0"/>
              <a:t>d’hote</a:t>
            </a:r>
            <a:r>
              <a:rPr lang="tr-TR" sz="1600" dirty="0" smtClean="0"/>
              <a:t> kartları hazırlanabileceği </a:t>
            </a:r>
            <a:r>
              <a:rPr lang="tr-TR" sz="1600" dirty="0" err="1" smtClean="0"/>
              <a:t>gib</a:t>
            </a:r>
            <a:r>
              <a:rPr lang="tr-TR" sz="1600" dirty="0" smtClean="0"/>
              <a:t>, günün kartı şeklinde de hazırlanabilirler.</a:t>
            </a:r>
            <a:endParaRPr lang="tr-TR" sz="1600" dirty="0" smtClean="0"/>
          </a:p>
          <a:p>
            <a:pPr algn="just">
              <a:buNone/>
            </a:pPr>
            <a:r>
              <a:rPr lang="tr-TR" sz="1600" b="1" dirty="0" smtClean="0"/>
              <a:t>	6. 3. Oda Servisi (</a:t>
            </a:r>
            <a:r>
              <a:rPr lang="tr-TR" sz="1600" b="1" dirty="0" err="1" smtClean="0"/>
              <a:t>Room</a:t>
            </a:r>
            <a:r>
              <a:rPr lang="tr-TR" sz="1600" b="1" dirty="0" smtClean="0"/>
              <a:t> Service) Mönü Kartı</a:t>
            </a:r>
            <a:endParaRPr lang="tr-TR" sz="1600" b="1" dirty="0" smtClean="0"/>
          </a:p>
          <a:p>
            <a:pPr algn="just">
              <a:buNone/>
            </a:pPr>
            <a:r>
              <a:rPr lang="tr-TR" sz="1600" b="1" dirty="0" smtClean="0"/>
              <a:t>		</a:t>
            </a:r>
            <a:r>
              <a:rPr lang="tr-TR" sz="1600" dirty="0" smtClean="0"/>
              <a:t>Konuk odalarına konan bu kartlarda, odaya servisi yapılabilecek yiyecek ve içecek çeşitleri bulunur. Konuk, bu kart yardımıyla seçimini yapar ve telefon yardımıyla siparişini verir. Bu üç temel kart dışında otelin veya işletmenin verdiği hizmetlere göre farklı yiyecek ve içecek kartları da hazırlanabilir (Bar kartları, </a:t>
            </a:r>
            <a:r>
              <a:rPr lang="tr-TR" sz="1600" dirty="0" err="1" smtClean="0"/>
              <a:t>roof</a:t>
            </a:r>
            <a:r>
              <a:rPr lang="tr-TR" sz="1600" dirty="0" smtClean="0"/>
              <a:t> restoran kartları, </a:t>
            </a:r>
            <a:r>
              <a:rPr lang="tr-TR" sz="1600" dirty="0" err="1" smtClean="0"/>
              <a:t>snack</a:t>
            </a:r>
            <a:r>
              <a:rPr lang="tr-TR" sz="1600" dirty="0" smtClean="0"/>
              <a:t> mönü kartları gibi).</a:t>
            </a:r>
            <a:endParaRPr lang="tr-TR" sz="16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404664"/>
            <a:ext cx="8640960" cy="6120680"/>
          </a:xfrm>
        </p:spPr>
        <p:txBody>
          <a:bodyPr>
            <a:normAutofit/>
          </a:bodyPr>
          <a:lstStyle/>
          <a:p>
            <a:pPr algn="just">
              <a:buNone/>
            </a:pPr>
            <a:r>
              <a:rPr lang="tr-TR" sz="1600" dirty="0" smtClean="0"/>
              <a:t>		Klasik mönüdeki yemek sırası, restoran kartları için de geçerlidir. Her restoranın kendine özgü özel yemekleri, kolaylıkla dikkat çekebilecek şekilde karta yerleştirilir. Klasik mönüde buluna bütün yemek gruplarının kartta bulunması şart değildir. Her işletme kendi yapısına uygun grupları seçerek, kartına koyabilir. Genel olarak bir restoran kartında yemekler şu şekilde sıralanır:</a:t>
            </a:r>
            <a:endParaRPr lang="tr-TR" sz="1600" dirty="0" smtClean="0"/>
          </a:p>
          <a:p>
            <a:pPr lvl="2" algn="just"/>
            <a:r>
              <a:rPr lang="tr-TR" sz="1600" dirty="0" smtClean="0"/>
              <a:t>Soğuk ve sıcak iştah açıcılar</a:t>
            </a:r>
            <a:endParaRPr lang="tr-TR" sz="1600" dirty="0" smtClean="0"/>
          </a:p>
          <a:p>
            <a:pPr lvl="2" algn="just"/>
            <a:r>
              <a:rPr lang="tr-TR" sz="1600" dirty="0" smtClean="0"/>
              <a:t>Çorbalar</a:t>
            </a:r>
            <a:endParaRPr lang="tr-TR" sz="1600" dirty="0" smtClean="0"/>
          </a:p>
          <a:p>
            <a:pPr lvl="2" algn="just"/>
            <a:r>
              <a:rPr lang="tr-TR" sz="1600" dirty="0" smtClean="0"/>
              <a:t>Yumurta çeşitleri ve hamur işleri</a:t>
            </a:r>
            <a:endParaRPr lang="tr-TR" sz="1600" dirty="0" smtClean="0"/>
          </a:p>
          <a:p>
            <a:pPr lvl="2" algn="just"/>
            <a:r>
              <a:rPr lang="tr-TR" sz="1600" dirty="0" smtClean="0"/>
              <a:t>Balıklar ve diğer deniz ürünleri</a:t>
            </a:r>
            <a:endParaRPr lang="tr-TR" sz="1600" dirty="0" smtClean="0"/>
          </a:p>
          <a:p>
            <a:pPr lvl="2" algn="just"/>
            <a:r>
              <a:rPr lang="tr-TR" sz="1600" dirty="0" smtClean="0"/>
              <a:t>Tavalar ve ızgaralar </a:t>
            </a:r>
            <a:endParaRPr lang="tr-TR" sz="1600" dirty="0" smtClean="0"/>
          </a:p>
          <a:p>
            <a:pPr lvl="2" algn="just"/>
            <a:r>
              <a:rPr lang="tr-TR" sz="1600" dirty="0" smtClean="0"/>
              <a:t>Spesiyaller</a:t>
            </a:r>
            <a:endParaRPr lang="tr-TR" sz="1600" dirty="0" smtClean="0"/>
          </a:p>
          <a:p>
            <a:pPr lvl="2" algn="just"/>
            <a:r>
              <a:rPr lang="tr-TR" sz="1600" dirty="0" smtClean="0"/>
              <a:t>Sebze yemekleri ve salatalar</a:t>
            </a:r>
            <a:endParaRPr lang="tr-TR" sz="1600" dirty="0" smtClean="0"/>
          </a:p>
          <a:p>
            <a:pPr lvl="2" algn="just"/>
            <a:r>
              <a:rPr lang="tr-TR" sz="1600" dirty="0" smtClean="0"/>
              <a:t>Tatlı ve meyveler</a:t>
            </a:r>
            <a:endParaRPr lang="tr-TR" sz="1600" dirty="0" smtClean="0"/>
          </a:p>
          <a:p>
            <a:pPr lvl="2" algn="just"/>
            <a:r>
              <a:rPr lang="tr-TR" sz="1600" dirty="0" smtClean="0"/>
              <a:t>Dondurmalar</a:t>
            </a:r>
            <a:endParaRPr lang="tr-TR" sz="1600" dirty="0" smtClean="0"/>
          </a:p>
          <a:p>
            <a:pPr lvl="2" algn="just"/>
            <a:r>
              <a:rPr lang="tr-TR" sz="1600" dirty="0" smtClean="0"/>
              <a:t>Peynirler</a:t>
            </a:r>
            <a:endParaRPr lang="tr-TR" sz="1600" dirty="0" smtClean="0"/>
          </a:p>
          <a:p>
            <a:pPr lvl="2" algn="just">
              <a:buNone/>
            </a:pPr>
            <a:r>
              <a:rPr lang="tr-TR" sz="1600" dirty="0" smtClean="0"/>
              <a:t>		Belirtilen gruplara dahil yemekler ya bu başlıklar altında veya bunlara uygun çekici başlıklar altında toplanarak yazılırlar. Örneğin, balık yemekleri için, ‘’Balıkçının Ağından’’ gibi başlıklar kullanılabilir.</a:t>
            </a:r>
            <a:endParaRPr lang="tr-TR" sz="1600" dirty="0" smtClean="0"/>
          </a:p>
          <a:p>
            <a:pPr lvl="2" algn="just">
              <a:buNone/>
            </a:pPr>
            <a:r>
              <a:rPr lang="tr-TR" sz="1600" dirty="0" smtClean="0"/>
              <a:t>		Her gruba dahil yemekler, kendi aralarında fiyatlarına göre sıralanırlar. Her gruptaki ucuz yemekler ilk sıralara yazılır. Mevsime göre değişen yemekler veya günlük yemekler için özel bir bölüm ayrılabilir.</a:t>
            </a:r>
            <a:endParaRPr lang="tr-TR"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332656"/>
            <a:ext cx="8363272" cy="6192688"/>
          </a:xfrm>
        </p:spPr>
        <p:txBody>
          <a:bodyPr>
            <a:normAutofit/>
          </a:bodyPr>
          <a:lstStyle/>
          <a:p>
            <a:pPr algn="just">
              <a:buNone/>
            </a:pPr>
            <a:r>
              <a:rPr lang="tr-TR" sz="1600" b="1" dirty="0" smtClean="0"/>
              <a:t>	7. Mönü Yorgunluğu</a:t>
            </a:r>
            <a:endParaRPr lang="tr-TR" sz="1600" b="1" dirty="0" smtClean="0"/>
          </a:p>
          <a:p>
            <a:pPr algn="just">
              <a:buNone/>
            </a:pPr>
            <a:r>
              <a:rPr lang="tr-TR" sz="1600" b="1" dirty="0" smtClean="0"/>
              <a:t>		</a:t>
            </a:r>
            <a:r>
              <a:rPr lang="tr-TR" sz="1600" dirty="0" smtClean="0"/>
              <a:t>Son yıllarda yiyecek ve içeceklerin mönüde nasıl listeleneceği ve hangilerinin mönüye yerleştirileceği ile ilgili olarak mönü planlamasında göze çarpan bir değişim gözlenmektedir. Başarılı bir yönetici ya da işletmeci, sürekli artan rekabeti karşılamak için mönüye koyacağı yiyeceklerin ayrıntıları üzerinde düşünmeden karar vermemelidir. Mönü yorgunluğu (monotonluğu); birçok işyerinin başarısızlığına ve kapanmasına yol açabilmektedir.</a:t>
            </a:r>
            <a:endParaRPr lang="tr-TR" sz="1600" dirty="0" smtClean="0"/>
          </a:p>
          <a:p>
            <a:pPr algn="just">
              <a:buNone/>
            </a:pPr>
            <a:r>
              <a:rPr lang="tr-TR" sz="1600" b="1" dirty="0" smtClean="0"/>
              <a:t>		</a:t>
            </a:r>
            <a:r>
              <a:rPr lang="tr-TR" sz="1600" dirty="0" smtClean="0"/>
              <a:t>Yılın her mevsiminde elde edilebilir çeşitli ve taze yiyecek ve içecek malzemeleri var iken, mönüde monotonluğa yol açacak düzenlemelere gidilmemesi için; standart hazırlama yöntemlerinin değiştirilmesi, tanımlarının geliştirilmesi; mönüde düzenli olarak yer alan kalemlerin tekrarlı bileşimlerinin verilmekten kaçınılmasına gidilebilir. Örneğin, kızartılmış sığır etiyle birlikte aynı sebze ve/veya patates tekrarlı olarak verilmemeli, kızartılmış sığır eti, çekici bir şekilde sunulmalıdır.</a:t>
            </a:r>
            <a:endParaRPr lang="tr-TR" sz="1600" dirty="0" smtClean="0"/>
          </a:p>
          <a:p>
            <a:pPr algn="just">
              <a:buNone/>
            </a:pPr>
            <a:r>
              <a:rPr lang="tr-TR" sz="1600" b="1" dirty="0" smtClean="0"/>
              <a:t>		</a:t>
            </a:r>
            <a:r>
              <a:rPr lang="tr-TR" sz="1600" dirty="0" smtClean="0"/>
              <a:t>Mönü yorgunluğu ile ilgili misafir şikayetlerinden birisi de, mönülerin tekrar edilmesidir. Genel bir kural olarak mönüler yılda bir veya iki kez değiştirilerek sunulmalı, misafirlerin mönüde ilk olarak gördüğü yiyecekler olduğundan, gerek iştah açıcılarda, gerekse mönünün diğer bölümlerinde bazı değişikliklere gidilmelidir. Ayrıca işletme, misafirleriyle yakın ilişkiler kurmalı ve sürekli istatistik tutmalıdır.</a:t>
            </a:r>
            <a:endParaRPr lang="tr-TR" sz="1600" dirty="0" smtClean="0"/>
          </a:p>
          <a:p>
            <a:pPr algn="just">
              <a:buNone/>
            </a:pPr>
            <a:r>
              <a:rPr lang="tr-TR" sz="1600" dirty="0" smtClean="0"/>
              <a:t>		Mönüler, bundan 40-50 yıl sonra, bugünlerin yemeklerini tespit eden ve gelecek nesillere aktaracak olan vesika, aynı zamanda bir iletişim aracıdır. Mönüler, dönemin yemeklerini, nelerin tercih edildiğini gösteren belgelerdir.</a:t>
            </a:r>
            <a:endParaRPr lang="tr-TR" sz="1600" dirty="0" smtClean="0"/>
          </a:p>
          <a:p>
            <a:pPr algn="just">
              <a:buNone/>
            </a:pPr>
            <a:r>
              <a:rPr lang="tr-TR" sz="1600" dirty="0" smtClean="0"/>
              <a:t>		Mönü, işletmenin düzeyini, kalitesini yansıtan bir gösterge özelliği de taşımaktadır. Ama, maalesef ülkemizde beş yıldızlı otellerin ve çok şık restoranların (</a:t>
            </a:r>
            <a:r>
              <a:rPr lang="tr-TR" sz="1600" dirty="0" err="1" smtClean="0"/>
              <a:t>fine</a:t>
            </a:r>
            <a:r>
              <a:rPr lang="tr-TR" sz="1600" dirty="0" smtClean="0"/>
              <a:t> </a:t>
            </a:r>
            <a:r>
              <a:rPr lang="tr-TR" sz="1600" dirty="0" err="1" smtClean="0"/>
              <a:t>dining</a:t>
            </a:r>
            <a:r>
              <a:rPr lang="tr-TR" sz="1600" dirty="0" smtClean="0"/>
              <a:t>) dışında doğru dürüst bir mönü bulmak son derece zordur. İyi hazırlanmış bir mönü yalnız yemekleri değil, aynı zamanda bu yemeklerin neyi içerdiğini de açıklayabilir nitelikte olmalıdır.</a:t>
            </a:r>
            <a:endParaRPr lang="tr-T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Modern Mönü ve İçeriği</a:t>
            </a:r>
            <a:endParaRPr lang="tr-TR" sz="3200" dirty="0"/>
          </a:p>
        </p:txBody>
      </p:sp>
      <p:sp>
        <p:nvSpPr>
          <p:cNvPr id="3" name="2 İçerik Yer Tutucusu"/>
          <p:cNvSpPr>
            <a:spLocks noGrp="1"/>
          </p:cNvSpPr>
          <p:nvPr>
            <p:ph sz="quarter" idx="1"/>
          </p:nvPr>
        </p:nvSpPr>
        <p:spPr/>
        <p:txBody>
          <a:bodyPr>
            <a:normAutofit/>
          </a:bodyPr>
          <a:lstStyle/>
          <a:p>
            <a:pPr algn="just">
              <a:buNone/>
            </a:pPr>
            <a:r>
              <a:rPr lang="tr-TR" sz="1600" dirty="0" smtClean="0"/>
              <a:t>		Günümüz insanının yemek yeme alışkanlıkları çeşitli nedenlerden dolayı değişikliklere uğramıştır. İnsanların yemek yeme alışkanlıkları, iş yaşamının getirdiği kısıtlamalar yüzünden  zaman açısından azalmış, sağlıklı beslenme ihtiyacı yaygınlaşmıştır. Daha önce belirtildiği gibi 12-15 çeşit yemekten oluşan klasik mönü modernleşerek, bugün yaygın olarak kullanılan 5-8 çeşit yemekten oluşan modern mönüler ortaya çıkmıştır. </a:t>
            </a:r>
            <a:endParaRPr lang="tr-TR" sz="1600" dirty="0" smtClean="0"/>
          </a:p>
          <a:p>
            <a:pPr algn="just">
              <a:buNone/>
            </a:pPr>
            <a:endParaRPr lang="tr-TR" sz="1600" dirty="0"/>
          </a:p>
        </p:txBody>
      </p:sp>
      <p:graphicFrame>
        <p:nvGraphicFramePr>
          <p:cNvPr id="4" name="3 Tablo"/>
          <p:cNvGraphicFramePr>
            <a:graphicFrameLocks noGrp="1"/>
          </p:cNvGraphicFramePr>
          <p:nvPr/>
        </p:nvGraphicFramePr>
        <p:xfrm>
          <a:off x="467544" y="3356990"/>
          <a:ext cx="8208912" cy="3312370"/>
        </p:xfrm>
        <a:graphic>
          <a:graphicData uri="http://schemas.openxmlformats.org/drawingml/2006/table">
            <a:tbl>
              <a:tblPr firstRow="1" bandRow="1">
                <a:tableStyleId>{9D7B26C5-4107-4FEC-AEDC-1716B250A1EF}</a:tableStyleId>
              </a:tblPr>
              <a:tblGrid>
                <a:gridCol w="1872208"/>
                <a:gridCol w="6336704"/>
              </a:tblGrid>
              <a:tr h="662474">
                <a:tc>
                  <a:txBody>
                    <a:bodyPr/>
                    <a:lstStyle/>
                    <a:p>
                      <a:r>
                        <a:rPr lang="tr-TR" sz="1600" b="0" dirty="0" smtClean="0"/>
                        <a:t>Soğuk</a:t>
                      </a:r>
                      <a:r>
                        <a:rPr lang="tr-TR" sz="1600" b="0" baseline="0" dirty="0" smtClean="0"/>
                        <a:t> İştah Açıcılar</a:t>
                      </a:r>
                      <a:endParaRPr lang="tr-TR" sz="1600" b="0" dirty="0"/>
                    </a:p>
                  </a:txBody>
                  <a:tcPr/>
                </a:tc>
                <a:tc>
                  <a:txBody>
                    <a:bodyPr/>
                    <a:lstStyle/>
                    <a:p>
                      <a:r>
                        <a:rPr lang="tr-TR" sz="1600" b="0" dirty="0" smtClean="0"/>
                        <a:t>Peynir Tabağı, Füme</a:t>
                      </a:r>
                      <a:r>
                        <a:rPr lang="tr-TR" sz="1600" b="0" baseline="0" dirty="0" smtClean="0"/>
                        <a:t> balık ve et Tabağı vb.</a:t>
                      </a:r>
                      <a:endParaRPr lang="tr-TR" sz="1600" b="0" dirty="0"/>
                    </a:p>
                  </a:txBody>
                  <a:tcPr/>
                </a:tc>
              </a:tr>
              <a:tr h="662474">
                <a:tc>
                  <a:txBody>
                    <a:bodyPr/>
                    <a:lstStyle/>
                    <a:p>
                      <a:r>
                        <a:rPr lang="tr-TR" dirty="0" smtClean="0"/>
                        <a:t>Çorbalar</a:t>
                      </a:r>
                      <a:endParaRPr lang="tr-TR" dirty="0"/>
                    </a:p>
                  </a:txBody>
                  <a:tcPr/>
                </a:tc>
                <a:tc>
                  <a:txBody>
                    <a:bodyPr/>
                    <a:lstStyle/>
                    <a:p>
                      <a:r>
                        <a:rPr lang="tr-TR" dirty="0" smtClean="0"/>
                        <a:t>Domates Çorbası, Kremalı Mantar Çorbası, yayla Çorbası vb.</a:t>
                      </a:r>
                      <a:endParaRPr lang="tr-TR" dirty="0"/>
                    </a:p>
                  </a:txBody>
                  <a:tcPr/>
                </a:tc>
              </a:tr>
              <a:tr h="662474">
                <a:tc>
                  <a:txBody>
                    <a:bodyPr/>
                    <a:lstStyle/>
                    <a:p>
                      <a:r>
                        <a:rPr lang="tr-TR" dirty="0" smtClean="0"/>
                        <a:t>Sıcak İştah Açıcılar</a:t>
                      </a:r>
                      <a:endParaRPr lang="tr-TR" dirty="0"/>
                    </a:p>
                  </a:txBody>
                  <a:tcPr/>
                </a:tc>
                <a:tc>
                  <a:txBody>
                    <a:bodyPr/>
                    <a:lstStyle/>
                    <a:p>
                      <a:r>
                        <a:rPr lang="tr-TR" dirty="0" err="1" smtClean="0"/>
                        <a:t>Mitit</a:t>
                      </a:r>
                      <a:r>
                        <a:rPr lang="tr-TR" dirty="0" smtClean="0"/>
                        <a:t> Köfte, Tavuk </a:t>
                      </a:r>
                      <a:r>
                        <a:rPr lang="tr-TR" dirty="0" err="1" smtClean="0"/>
                        <a:t>Pane</a:t>
                      </a:r>
                      <a:r>
                        <a:rPr lang="tr-TR" dirty="0" smtClean="0"/>
                        <a:t>,</a:t>
                      </a:r>
                      <a:r>
                        <a:rPr lang="tr-TR" baseline="0" dirty="0" smtClean="0"/>
                        <a:t> Tavuk </a:t>
                      </a:r>
                      <a:r>
                        <a:rPr lang="tr-TR" baseline="0" dirty="0" err="1" smtClean="0"/>
                        <a:t>Kroket</a:t>
                      </a:r>
                      <a:r>
                        <a:rPr lang="tr-TR" baseline="0" dirty="0" smtClean="0"/>
                        <a:t>, Balık </a:t>
                      </a:r>
                      <a:r>
                        <a:rPr lang="tr-TR" baseline="0" dirty="0" err="1" smtClean="0"/>
                        <a:t>Kroket</a:t>
                      </a:r>
                      <a:r>
                        <a:rPr lang="tr-TR" baseline="0" dirty="0" smtClean="0"/>
                        <a:t>, Sigara Böreği vb.</a:t>
                      </a:r>
                      <a:endParaRPr lang="tr-TR" dirty="0"/>
                    </a:p>
                  </a:txBody>
                  <a:tcPr/>
                </a:tc>
              </a:tr>
              <a:tr h="662474">
                <a:tc>
                  <a:txBody>
                    <a:bodyPr/>
                    <a:lstStyle/>
                    <a:p>
                      <a:r>
                        <a:rPr lang="tr-TR" dirty="0" smtClean="0"/>
                        <a:t>Ana Yemek </a:t>
                      </a:r>
                      <a:endParaRPr lang="tr-TR" dirty="0"/>
                    </a:p>
                  </a:txBody>
                  <a:tcPr/>
                </a:tc>
                <a:tc>
                  <a:txBody>
                    <a:bodyPr/>
                    <a:lstStyle/>
                    <a:p>
                      <a:r>
                        <a:rPr lang="tr-TR" dirty="0" err="1" smtClean="0"/>
                        <a:t>Şatobriyan</a:t>
                      </a:r>
                      <a:r>
                        <a:rPr lang="tr-TR" dirty="0" smtClean="0"/>
                        <a:t>,</a:t>
                      </a:r>
                      <a:r>
                        <a:rPr lang="tr-TR" baseline="0" dirty="0" smtClean="0"/>
                        <a:t> Avcı Soslu Bonfile, Piliç Topkapı, Turna Balığı, Lagos vb.</a:t>
                      </a:r>
                      <a:endParaRPr lang="tr-TR" dirty="0"/>
                    </a:p>
                  </a:txBody>
                  <a:tcPr/>
                </a:tc>
              </a:tr>
              <a:tr h="662474">
                <a:tc>
                  <a:txBody>
                    <a:bodyPr/>
                    <a:lstStyle/>
                    <a:p>
                      <a:r>
                        <a:rPr lang="tr-TR" dirty="0" smtClean="0"/>
                        <a:t>Tatlı ve/veya Meyveler</a:t>
                      </a:r>
                      <a:endParaRPr lang="tr-TR" dirty="0"/>
                    </a:p>
                  </a:txBody>
                  <a:tcPr/>
                </a:tc>
                <a:tc>
                  <a:txBody>
                    <a:bodyPr/>
                    <a:lstStyle/>
                    <a:p>
                      <a:r>
                        <a:rPr lang="tr-TR" dirty="0" smtClean="0"/>
                        <a:t>Hamur Tatlıları, Sütlü Tatlılar, Meyveler, Kompostolar vb.</a:t>
                      </a:r>
                      <a:endParaRPr lang="tr-TR" dirty="0"/>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88640"/>
            <a:ext cx="8075240" cy="1008112"/>
          </a:xfrm>
        </p:spPr>
        <p:txBody>
          <a:bodyPr/>
          <a:lstStyle/>
          <a:p>
            <a:r>
              <a:rPr lang="tr-TR" dirty="0" smtClean="0"/>
              <a:t>MÖNÜ MALİYET ÇALIŞMALARI</a:t>
            </a:r>
            <a:endParaRPr lang="tr-TR" dirty="0"/>
          </a:p>
        </p:txBody>
      </p:sp>
      <p:sp>
        <p:nvSpPr>
          <p:cNvPr id="3" name="2 İçerik Yer Tutucusu"/>
          <p:cNvSpPr>
            <a:spLocks noGrp="1"/>
          </p:cNvSpPr>
          <p:nvPr>
            <p:ph sz="quarter" idx="1"/>
          </p:nvPr>
        </p:nvSpPr>
        <p:spPr>
          <a:xfrm>
            <a:off x="323528" y="1447800"/>
            <a:ext cx="8363272" cy="5221560"/>
          </a:xfrm>
        </p:spPr>
        <p:txBody>
          <a:bodyPr>
            <a:normAutofit/>
          </a:bodyPr>
          <a:lstStyle/>
          <a:p>
            <a:pPr algn="just">
              <a:buNone/>
            </a:pPr>
            <a:r>
              <a:rPr lang="tr-TR" sz="1600" b="1" dirty="0" smtClean="0"/>
              <a:t>	8. 1. Satış Analizleri</a:t>
            </a:r>
            <a:endParaRPr lang="tr-TR" sz="1600" b="1" dirty="0" smtClean="0"/>
          </a:p>
          <a:p>
            <a:pPr algn="just">
              <a:buNone/>
            </a:pPr>
            <a:r>
              <a:rPr lang="tr-TR" sz="1600" b="1" dirty="0" smtClean="0"/>
              <a:t>		</a:t>
            </a:r>
            <a:r>
              <a:rPr lang="tr-TR" sz="1600" dirty="0" smtClean="0"/>
              <a:t>Hangi yemeğin satılabileceği ve hangilerinin satılmadığı ancak </a:t>
            </a:r>
            <a:r>
              <a:rPr lang="tr-TR" sz="1600" i="1" dirty="0" smtClean="0"/>
              <a:t>satış analizleri </a:t>
            </a:r>
            <a:r>
              <a:rPr lang="tr-TR" sz="1600" dirty="0" smtClean="0"/>
              <a:t>ile mümkündür. Kayıtlarda satış yapılmayan veya satışı ağır yürüyen yemekler görüldüğünde, bekletmeden mönüden çıkarmak gerekir. Konuk tercihleri her gün değişiklik göstermektedir. Farklı zevk ve tercihlere ayak uydurabilmek, ancak devamlı inceleme ve düzenleme yaparak mümkün olabilir. Satış analizi, satışların düzenli biçimde yapıldığı satış kartlarından yararlanarak yapılır. Satış kartları, hazırlanan her türlü yemek porsiyonunun adını, satılan porsiyon sayısını, maliyet ve satış fiyatını ve şefin önerilerini gösterir. Satış kartları, satış durumunu gün bazında yansıtır. Günümüzde birçok işletmede, satış analizleri kapsamında bilgisayar programları kullanılmaktadır.</a:t>
            </a:r>
            <a:endParaRPr lang="tr-TR" sz="1600" dirty="0" smtClean="0"/>
          </a:p>
          <a:p>
            <a:pPr algn="just">
              <a:buNone/>
            </a:pPr>
            <a:r>
              <a:rPr lang="tr-TR" sz="1600" b="1" dirty="0" smtClean="0"/>
              <a:t>	8. 2. Maliyet Fiyatı ve Satış Fiyatı</a:t>
            </a:r>
            <a:endParaRPr lang="tr-TR" sz="1600" b="1" dirty="0" smtClean="0"/>
          </a:p>
          <a:p>
            <a:pPr algn="just">
              <a:buNone/>
            </a:pPr>
            <a:r>
              <a:rPr lang="tr-TR" sz="1600" b="1" dirty="0" smtClean="0"/>
              <a:t>		</a:t>
            </a:r>
            <a:r>
              <a:rPr lang="tr-TR" sz="1600" dirty="0" smtClean="0"/>
              <a:t>Bir mönü</a:t>
            </a:r>
            <a:r>
              <a:rPr lang="tr-TR" sz="1600" b="1" dirty="0" smtClean="0"/>
              <a:t>, </a:t>
            </a:r>
            <a:r>
              <a:rPr lang="tr-TR" sz="1600" dirty="0" smtClean="0"/>
              <a:t>konuğu tatmin ettiği kadar, arzu edilen kâr seviyesine ulaşmayı da sağlamalıdır. Bu konu, mönü planlamasında en önemli düşüncedir. Fiyat çok yüksek olursa, konuk tatmin olmaz ve bir daha geri gelmez. Fiyat düşük tutulduğunda ise, kâr yerine zarar etme riski vardır. Mönü, uygun şekilde kâr açısından ücretlendirilmez ise, bütün analiz ve araştırmalar boşa gider.</a:t>
            </a:r>
            <a:endParaRPr lang="tr-TR" sz="1600" dirty="0" smtClean="0"/>
          </a:p>
          <a:p>
            <a:pPr algn="just">
              <a:buNone/>
            </a:pPr>
            <a:r>
              <a:rPr lang="tr-TR" sz="1600" dirty="0" smtClean="0"/>
              <a:t>		Bu nedenle, otel ve restoran endüstrilerinde yiyecek maliyet hesaplama yöntemlerine ve yiyecek maliyet kontrol araçlarına ihtiyaç vardır. Yiyecek endüstrisinde maliyetlerin hesaplanmasında uygulanan yöntemler, zaman içinde önemli değişiklikler göstermiş ve porsiyon maliyetlerinin saptanması şeklindeki modern yönteme ulaşılmıştır. Gelişimleri, dört aşamada incelemek mümkündür.</a:t>
            </a:r>
            <a:endParaRPr lang="tr-TR" sz="16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14400" y="548680"/>
            <a:ext cx="7772400" cy="5471120"/>
          </a:xfrm>
        </p:spPr>
        <p:txBody>
          <a:bodyPr>
            <a:normAutofit/>
          </a:bodyPr>
          <a:lstStyle/>
          <a:p>
            <a:pPr algn="just">
              <a:buNone/>
            </a:pPr>
            <a:r>
              <a:rPr lang="tr-TR" sz="1600" b="1" dirty="0" smtClean="0"/>
              <a:t>	1. Aşama</a:t>
            </a:r>
            <a:endParaRPr lang="tr-TR" sz="1600" b="1" dirty="0" smtClean="0"/>
          </a:p>
          <a:p>
            <a:pPr algn="just">
              <a:buNone/>
            </a:pPr>
            <a:r>
              <a:rPr lang="tr-TR" sz="1600" b="1" dirty="0" smtClean="0"/>
              <a:t>		</a:t>
            </a:r>
            <a:r>
              <a:rPr lang="tr-TR" sz="1600" dirty="0" smtClean="0"/>
              <a:t>Yakın bir zamana kadar bu işle uğraşanlar, yiyecek maliyeti yüzdelerini bulmak için aylık toplam maliyetlerini satışlarına bölüyorlardı (oranlama). Bu sayede maliyetlerin satışlara oranını yüzde olarak görebiliyorlardı. Bunun sakıncalarını şu şekilde özetleyebiliriz:</a:t>
            </a:r>
            <a:endParaRPr lang="tr-TR" sz="1600" dirty="0" smtClean="0"/>
          </a:p>
          <a:p>
            <a:pPr lvl="2" algn="just"/>
            <a:r>
              <a:rPr lang="tr-TR" sz="1600" dirty="0" smtClean="0"/>
              <a:t>Maliyetlerin çok yüksek olup olmadığı ay sonuna kadar mümkün olmamakta ve geç kalınmaktaydı.</a:t>
            </a:r>
            <a:endParaRPr lang="tr-TR" sz="1600" dirty="0" smtClean="0"/>
          </a:p>
          <a:p>
            <a:pPr lvl="2" algn="just"/>
            <a:r>
              <a:rPr lang="tr-TR" sz="1600" dirty="0" smtClean="0"/>
              <a:t>Bu şekilde bulunan yiyecek maliyeti, ne ve açık bir yüzde vermemekteydi. Maliyetlerin satış oranına göre düşmesi ve yükselmesi belirlenmekle birlikte, alınması gereken önlemler bulunamıyordu. Bütün yiyecekler; et, balık, meyve, sebze, tavuk vb. birlikte işlem görüyordu. Maliyet fiyatları yükseldiği zaman ne yapılacağı, düştüğü zaman ise, neden düştüğü bilinemiyordu.</a:t>
            </a:r>
            <a:endParaRPr lang="tr-TR" sz="1600" dirty="0" smtClean="0"/>
          </a:p>
          <a:p>
            <a:pPr lvl="2" algn="just">
              <a:buNone/>
            </a:pPr>
            <a:r>
              <a:rPr lang="tr-TR" sz="1600" b="1" dirty="0" smtClean="0"/>
              <a:t>2. Aşama</a:t>
            </a:r>
            <a:endParaRPr lang="tr-TR" sz="1600" dirty="0" smtClean="0"/>
          </a:p>
          <a:p>
            <a:pPr lvl="2" algn="just">
              <a:buNone/>
            </a:pPr>
            <a:r>
              <a:rPr lang="tr-TR" sz="1600" dirty="0" smtClean="0"/>
              <a:t>		Bu konudaki ikinci aşama, günlük maliyet bilgisi edinmek oldu. Kullanılma zamanı açısından, yiyecek siparişlerini ayarlayabilmek için günlük maliyet tutanağı düzenlendi. Bu uygulama, hemen tüketimi yapılacak yiyeceklerle, depolanacak yiyecekleri ayırma zorluluğunu beraberinde getirdi. Günlük maliyet, bu yüzden doğrudan doğruya mutfağa giden yiyecek maliyeti ile depodan mutfağa verilen yiyecek maliyetlerinin toplamı oldu.</a:t>
            </a:r>
            <a:endParaRPr lang="tr-TR" sz="1600" dirty="0" smtClean="0"/>
          </a:p>
          <a:p>
            <a:pPr lvl="2" algn="just">
              <a:buNone/>
            </a:pPr>
            <a:r>
              <a:rPr lang="tr-TR" sz="1600" b="1" dirty="0" smtClean="0"/>
              <a:t>		</a:t>
            </a:r>
            <a:r>
              <a:rPr lang="tr-TR" sz="1600" dirty="0" smtClean="0"/>
              <a:t>Bu sistemde yönetici, bir gün önceki yiyecek maliyetini biliyor, yüksek veya düşük olma durumuna göre uyarılmış oluyordu. Fakat sistem, yine de maliyetin nerede ve neden yükseldiğini anlatmıyordu.</a:t>
            </a:r>
            <a:endParaRPr lang="tr-TR" sz="1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692696"/>
            <a:ext cx="8219256" cy="5544616"/>
          </a:xfrm>
        </p:spPr>
        <p:txBody>
          <a:bodyPr>
            <a:normAutofit/>
          </a:bodyPr>
          <a:lstStyle/>
          <a:p>
            <a:pPr algn="just">
              <a:buNone/>
            </a:pPr>
            <a:r>
              <a:rPr lang="tr-TR" sz="1600" b="1" dirty="0" smtClean="0"/>
              <a:t>	3. Aşama</a:t>
            </a:r>
            <a:endParaRPr lang="tr-TR" sz="1600" b="1" dirty="0" smtClean="0"/>
          </a:p>
          <a:p>
            <a:pPr algn="just">
              <a:buNone/>
            </a:pPr>
            <a:r>
              <a:rPr lang="tr-TR" sz="1600" b="1" dirty="0" smtClean="0"/>
              <a:t>		</a:t>
            </a:r>
            <a:r>
              <a:rPr lang="tr-TR" sz="1600" dirty="0" smtClean="0"/>
              <a:t>Üçüncü önemli adım, mal gruplamaları şeklinde bir günlük maliyet sistemi kurmak oldu. Siparişler; et, balık, kümes hayvanları, meyveler, sebzeler, süt ürünleri ve şarküteri olmak üzere gruplara ayrıldı. Herhangi bir günün sonunda mal sahibi veya ilgili yönetici, toplam yiyecek maliyetini, genel yüzdesini ve her mal grubunun ayrıntılı maliyetini biliyordu. Bu genel ortalama yönteminden daha iyi bir yöntem olduğu halde, ortaya sorunlar çıkarabiliyordu. Herhangi bir mal grubundaki maliyet düşüşü veya yükselişi, o andaki piyasa fiyatlarına veya mevsimsel özelliklere bağlıydı. Ayrıca, mal grubu içindeki herhangi bir kalemin fiyatının, diğerleri sabit kalırken değişebileceği hesaplanmamıştır.</a:t>
            </a:r>
            <a:endParaRPr lang="tr-TR" sz="1600" dirty="0" smtClean="0"/>
          </a:p>
          <a:p>
            <a:pPr algn="just">
              <a:buNone/>
            </a:pPr>
            <a:r>
              <a:rPr lang="tr-TR" sz="1600" b="1" dirty="0" smtClean="0"/>
              <a:t>	4. Aşama</a:t>
            </a:r>
            <a:endParaRPr lang="tr-TR" sz="1600" b="1" dirty="0" smtClean="0"/>
          </a:p>
          <a:p>
            <a:pPr algn="just">
              <a:buNone/>
            </a:pPr>
            <a:r>
              <a:rPr lang="tr-TR" sz="1600" b="1" dirty="0" smtClean="0"/>
              <a:t>		</a:t>
            </a:r>
            <a:r>
              <a:rPr lang="tr-TR" sz="1600" dirty="0" smtClean="0"/>
              <a:t>Diğer aşamalardan sonra malların maliyetlerinden satış fiyatlarına geçecek bir yönteme ihtiyaç duyulmuştur. Bu yöntem, yemeklerin porsiyon maliyetlerini ve satış maliyetlerinin hesaplanmasını kapsamaktadır. Porsiyon maliyetini ve satış fiyatını saptamak için çeşitli yöntemler kullanılabilir. Bu kapsamda öncelikle, her yemek kaleminin standart reçeteleri hazırlanmalı ve maliyetleri ortaya konulmalıdır. Daha sonra standart reçetelere bağlı olarak reçete kaç kişilik yemeği içeriyorsa (porsiyon sayısı), ona bölünmeli ve bir porsiyonun maliyeti hesaplanmalıdır. Daha sonra çeşitli yöntemler kullanılarak veya seçilerek, satış fiyatı rahatlıkla hesaplanabilir.</a:t>
            </a:r>
            <a:r>
              <a:rPr lang="tr-TR" sz="1600" b="1" dirty="0" smtClean="0"/>
              <a:t> </a:t>
            </a:r>
            <a:endParaRPr lang="tr-TR" sz="1600" b="1" dirty="0" smtClean="0"/>
          </a:p>
          <a:p>
            <a:pPr algn="just">
              <a:buNone/>
            </a:pPr>
            <a:r>
              <a:rPr lang="tr-TR" sz="1600" b="1" dirty="0" smtClean="0"/>
              <a:t>		</a:t>
            </a:r>
            <a:endParaRPr lang="tr-TR" sz="16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buNone/>
            </a:pPr>
            <a:r>
              <a:rPr lang="tr-TR" sz="1600" b="1" dirty="0" smtClean="0"/>
              <a:t>	8. 3. Standart Reçete</a:t>
            </a:r>
            <a:endParaRPr lang="tr-TR" sz="1600" b="1" dirty="0" smtClean="0"/>
          </a:p>
          <a:p>
            <a:pPr algn="just">
              <a:buNone/>
            </a:pPr>
            <a:r>
              <a:rPr lang="tr-TR" sz="1600" b="1" dirty="0" smtClean="0"/>
              <a:t>		</a:t>
            </a:r>
            <a:r>
              <a:rPr lang="tr-TR" sz="1600" dirty="0" smtClean="0"/>
              <a:t>Bir işletmede </a:t>
            </a:r>
            <a:r>
              <a:rPr lang="tr-TR" sz="1600" i="1" dirty="0" smtClean="0"/>
              <a:t>standart reçetelerin </a:t>
            </a:r>
            <a:r>
              <a:rPr lang="tr-TR" sz="1600" dirty="0" smtClean="0"/>
              <a:t>hazırlanması ve uygulanmasının amacı, belirli bir yemeğin her zaman nasıl yapılacağı, hangi malzemelerin ne miktarlarda kullanılacağı ve bunun sonucu olarak da porsiyon maliyetinin ne olacağının önceden belirlenebilmesi.</a:t>
            </a:r>
            <a:endParaRPr lang="tr-TR" sz="1600" dirty="0" smtClean="0"/>
          </a:p>
          <a:p>
            <a:pPr algn="just">
              <a:buNone/>
            </a:pPr>
            <a:r>
              <a:rPr lang="tr-TR" sz="1600" b="1" dirty="0" smtClean="0"/>
              <a:t>		</a:t>
            </a:r>
            <a:r>
              <a:rPr lang="tr-TR" sz="1600" dirty="0" smtClean="0"/>
              <a:t>Bu nedenle reçete sistemi, yiyecek maliyet kontrolünde vazgeçilmez bir yöntem olup, mutfakta bir denetim alışkanlığı ve olumlu bir işletmecilik uygulaması sağlamaktadır.</a:t>
            </a:r>
            <a:endParaRPr lang="tr-TR" sz="1600" dirty="0" smtClean="0"/>
          </a:p>
          <a:p>
            <a:pPr algn="just">
              <a:buNone/>
            </a:pPr>
            <a:r>
              <a:rPr lang="tr-TR" sz="1600" b="1" dirty="0" smtClean="0"/>
              <a:t>		</a:t>
            </a:r>
            <a:r>
              <a:rPr lang="tr-TR" sz="1600" dirty="0" smtClean="0"/>
              <a:t>Standart reçeteler, yemeklerden genellikle birkaç porsiyon elde edebilecek şekilde hazırlanır. Çünkü, yalnızca bir porsiyon elde edilebilecek bir yemeğin yapımında kullanılan hammadde miktarının az olması, bu miktarların tespitini zorlaştırmaktadır. Porsiyon sayısı paralelinde kullanılan malzemelerin miktarları da arttığından, bu miktarları ölçmek daha kolay olmaktadır.</a:t>
            </a:r>
            <a:endParaRPr lang="tr-TR" sz="1600" dirty="0" smtClean="0"/>
          </a:p>
          <a:p>
            <a:pPr algn="just">
              <a:buNone/>
            </a:pPr>
            <a:r>
              <a:rPr lang="tr-TR" sz="1600" b="1" dirty="0" smtClean="0"/>
              <a:t>		</a:t>
            </a:r>
            <a:r>
              <a:rPr lang="tr-TR" sz="1600" dirty="0" smtClean="0"/>
              <a:t>Reçetede yer alan malzeme miktarları bir kez tespit edildikten sonra artık değişmez. Her zaman, bu reçete esas alınarak yemekler hazırlanır. Çünkü bu miktarlar, mutfakta yapılan tespitler sonucu belirlenmektedir. </a:t>
            </a:r>
            <a:endParaRPr lang="tr-TR" sz="16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476672"/>
            <a:ext cx="8219256" cy="5904656"/>
          </a:xfrm>
        </p:spPr>
        <p:txBody>
          <a:bodyPr>
            <a:normAutofit/>
          </a:bodyPr>
          <a:lstStyle/>
          <a:p>
            <a:pPr algn="just">
              <a:buNone/>
            </a:pPr>
            <a:r>
              <a:rPr lang="tr-TR" sz="1600" dirty="0" smtClean="0"/>
              <a:t>	Standart reçetelerin işletmeye sağladığı faydalar, aşağıdaki şekilde sıralanabilir:</a:t>
            </a:r>
            <a:endParaRPr lang="tr-TR" sz="1600" dirty="0" smtClean="0"/>
          </a:p>
          <a:p>
            <a:pPr lvl="2"/>
            <a:r>
              <a:rPr lang="tr-TR" sz="1600" dirty="0" smtClean="0"/>
              <a:t>İzlenmesi gereken yemeklerin doğru olarak maliyetleri yapılır. Satışa konu bir yemeğin fiyat belirlemesinde esas olmak üzere, maliyetinin doğru olarak tespiti yapılabilmektedir.</a:t>
            </a:r>
            <a:endParaRPr lang="tr-TR" sz="1600" dirty="0" smtClean="0"/>
          </a:p>
          <a:p>
            <a:pPr lvl="2"/>
            <a:r>
              <a:rPr lang="tr-TR" sz="1600" dirty="0" smtClean="0"/>
              <a:t>Tatmin edebilir miktarda ürün elde edilmesini, böylece üretilecek yemekten kaç porsiyon elde edebileceğinin bilinmesini sağlar.</a:t>
            </a:r>
            <a:endParaRPr lang="tr-TR" sz="1600" dirty="0" smtClean="0"/>
          </a:p>
          <a:p>
            <a:pPr lvl="2"/>
            <a:r>
              <a:rPr lang="tr-TR" sz="1600" dirty="0" smtClean="0"/>
              <a:t>Malzeme ihtiyacının tespitinde yardımcı olur.</a:t>
            </a:r>
            <a:endParaRPr lang="tr-TR" sz="1600" dirty="0" smtClean="0"/>
          </a:p>
          <a:p>
            <a:pPr lvl="2"/>
            <a:r>
              <a:rPr lang="tr-TR" sz="1600" dirty="0" smtClean="0"/>
              <a:t>Yemeklerin tadı, görünümü ve maliyetinde tutarlılık sağlar.</a:t>
            </a:r>
            <a:endParaRPr lang="tr-TR" sz="1600" dirty="0" smtClean="0"/>
          </a:p>
          <a:p>
            <a:pPr lvl="2"/>
            <a:r>
              <a:rPr lang="tr-TR" sz="1600" dirty="0" smtClean="0"/>
              <a:t>Daha az denetim yapılmasını sağlar. Çünkü mutfak personeli ihtiyaç duyulan süreyi ve ekipmanı belirlediğinden, tahmin ortadan kalkmıştır.</a:t>
            </a:r>
            <a:endParaRPr lang="tr-TR" sz="1600" dirty="0" smtClean="0"/>
          </a:p>
          <a:p>
            <a:pPr lvl="2"/>
            <a:r>
              <a:rPr lang="tr-TR" sz="1600" dirty="0" smtClean="0"/>
              <a:t>Standart reçete kullanımı, işgücü maliyetinin azalmasını sağlar. Personel rutin çalıştığında, bunların çok kalifiye olmaları gerekmeyebilir.  Ayrıca, personelin daha hızlı çalışmasını da sağlar.</a:t>
            </a:r>
            <a:endParaRPr lang="tr-TR" sz="1600" dirty="0" smtClean="0"/>
          </a:p>
          <a:p>
            <a:pPr lvl="2"/>
            <a:r>
              <a:rPr lang="tr-TR" sz="1600" dirty="0" smtClean="0"/>
              <a:t>Yapılacak işlerin programı, önceden hazırlanmış esaslar ve prosedüre göre yürütülmektedir. İşletmenin, personele bağımlılığı ortadan kalkar.</a:t>
            </a:r>
            <a:endParaRPr lang="tr-TR" sz="1600" dirty="0" smtClean="0"/>
          </a:p>
          <a:p>
            <a:pPr lvl="2"/>
            <a:r>
              <a:rPr lang="tr-TR" sz="1600" dirty="0" smtClean="0"/>
              <a:t>İşe yeni giren mutfak personelinin eğitiminde yaralanılmakta ve personelin işletmeye kolaylıkla uyum sağlaması sağlanmaktadır.</a:t>
            </a:r>
            <a:endParaRPr lang="tr-TR" sz="1600" dirty="0" smtClean="0"/>
          </a:p>
          <a:p>
            <a:pPr lvl="2"/>
            <a:r>
              <a:rPr lang="tr-TR" sz="1600" dirty="0" smtClean="0"/>
              <a:t>Yemek yapımı konusunda uzmanlaşmaya yönelttiğinden, standart reçeteler sayesinde konuklara her zaman standart görünüm ve kalitede yemek sunulur.</a:t>
            </a:r>
            <a:endParaRPr lang="tr-TR" sz="1600" dirty="0" smtClean="0"/>
          </a:p>
          <a:p>
            <a:pPr lvl="2"/>
            <a:r>
              <a:rPr lang="tr-TR" sz="1600" dirty="0" smtClean="0"/>
              <a:t>Üretilen porsiyonların standart olması sağlanır.</a:t>
            </a:r>
            <a:endParaRPr lang="tr-TR" sz="1600" dirty="0" smtClean="0"/>
          </a:p>
          <a:p>
            <a:pPr lvl="2"/>
            <a:r>
              <a:rPr lang="tr-TR" sz="1600" dirty="0" smtClean="0"/>
              <a:t>Reçetelerden, mönü planlamasında da yararlanılır.</a:t>
            </a:r>
            <a:endParaRPr lang="tr-TR" sz="1600" dirty="0" smtClean="0"/>
          </a:p>
          <a:p>
            <a:pPr lvl="2"/>
            <a:endParaRPr lang="tr-TR"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850106"/>
          </a:xfrm>
        </p:spPr>
        <p:txBody>
          <a:bodyPr/>
          <a:lstStyle/>
          <a:p>
            <a:r>
              <a:rPr lang="tr-TR" dirty="0" smtClean="0"/>
              <a:t>MÖNÜYE UYGUN İÇKİ SEÇİMİ</a:t>
            </a:r>
            <a:endParaRPr lang="tr-TR" dirty="0"/>
          </a:p>
        </p:txBody>
      </p:sp>
      <p:sp>
        <p:nvSpPr>
          <p:cNvPr id="3" name="2 İçerik Yer Tutucusu"/>
          <p:cNvSpPr>
            <a:spLocks noGrp="1"/>
          </p:cNvSpPr>
          <p:nvPr>
            <p:ph sz="quarter" idx="1"/>
          </p:nvPr>
        </p:nvSpPr>
        <p:spPr>
          <a:xfrm>
            <a:off x="467544" y="1268760"/>
            <a:ext cx="8496944" cy="5328592"/>
          </a:xfrm>
        </p:spPr>
        <p:txBody>
          <a:bodyPr>
            <a:normAutofit lnSpcReduction="10000"/>
          </a:bodyPr>
          <a:lstStyle/>
          <a:p>
            <a:pPr algn="just">
              <a:buNone/>
            </a:pPr>
            <a:r>
              <a:rPr lang="tr-TR" dirty="0" smtClean="0"/>
              <a:t>		</a:t>
            </a:r>
            <a:r>
              <a:rPr lang="tr-TR" sz="1600" dirty="0" smtClean="0"/>
              <a:t>Seçilen içki, yemeğin lezzetine katkıda bulunmalı ve onu tamamlamalıdır. Güzel bir yemek, kötü bir içki seçimiyle değerlendirildiğinde çok şey kaybedebilir. Bu yüzden, yemek ve içki birbirine uyumlu olmalıdır. Kuşkusuz, içki seçimini konuklar yapar, ama iyi bir servis elemanı, konuklara seçtikleri yemeklere uygun olarak içki önerilerinde bulunabilirler.</a:t>
            </a:r>
            <a:endParaRPr lang="tr-TR" sz="1600" dirty="0" smtClean="0"/>
          </a:p>
          <a:p>
            <a:pPr algn="just">
              <a:buNone/>
            </a:pPr>
            <a:r>
              <a:rPr lang="tr-TR" sz="1600" dirty="0" smtClean="0"/>
              <a:t>		Yemek içkisi olarak akla ilk gelen içecek şaraptır. Günümüzde, bira da bir yemek içkisi olarak kullanılabilmekte ise de, özellikle aromalı ve tatlı yiyeceklerle uygun düşmemektedir. Kuşkusuz, yemeklerde içilen içkiler kültürlere göre de farklılık gösterebilir. Örneğin, Türkiye’ de rakı,yemeklerde oldukça tercih edilen bir içkidir. İçkilerin servisleri daha sonraki bölümlerde açıklanacaktır. Burada sadece, mönü içeriğine uygun içki örnekleri verilecektir.</a:t>
            </a:r>
            <a:endParaRPr lang="tr-TR" sz="1600" dirty="0" smtClean="0"/>
          </a:p>
          <a:p>
            <a:pPr algn="just">
              <a:buNone/>
            </a:pPr>
            <a:r>
              <a:rPr lang="tr-TR" sz="1600" dirty="0" smtClean="0"/>
              <a:t>		Yiyeceklere göre içki seçimini iki grupta incelemek mümkündür; kırmızı etler ve beyaz etler.</a:t>
            </a:r>
            <a:endParaRPr lang="tr-TR" sz="1600" dirty="0" smtClean="0"/>
          </a:p>
          <a:p>
            <a:pPr algn="just">
              <a:buNone/>
            </a:pPr>
            <a:r>
              <a:rPr lang="tr-TR" sz="1600" b="1" dirty="0" smtClean="0"/>
              <a:t>	1. Kırmızı Etler</a:t>
            </a:r>
            <a:endParaRPr lang="tr-TR" sz="1600" b="1" dirty="0" smtClean="0"/>
          </a:p>
          <a:p>
            <a:pPr algn="just">
              <a:buNone/>
            </a:pPr>
            <a:r>
              <a:rPr lang="tr-TR" sz="1600" b="1" dirty="0" smtClean="0"/>
              <a:t>	1. 1. Kasap Hayvanları, </a:t>
            </a:r>
            <a:r>
              <a:rPr lang="tr-TR" sz="1600" dirty="0" smtClean="0"/>
              <a:t>dana, domuz, sığır, koyun vb.</a:t>
            </a:r>
            <a:endParaRPr lang="tr-TR" sz="1600" dirty="0" smtClean="0"/>
          </a:p>
          <a:p>
            <a:pPr algn="just">
              <a:buNone/>
            </a:pPr>
            <a:r>
              <a:rPr lang="tr-TR" sz="1600" b="1" dirty="0" smtClean="0"/>
              <a:t>	1. 2. Kümes Hayvanları,</a:t>
            </a:r>
            <a:r>
              <a:rPr lang="tr-TR" sz="1600" dirty="0" smtClean="0"/>
              <a:t> ördek, kaz vb.</a:t>
            </a:r>
            <a:endParaRPr lang="tr-TR" sz="1600" dirty="0" smtClean="0"/>
          </a:p>
          <a:p>
            <a:pPr algn="just">
              <a:buNone/>
            </a:pPr>
            <a:r>
              <a:rPr lang="tr-TR" sz="1600" b="1" dirty="0" smtClean="0"/>
              <a:t>	1. 3. Av Hayvanları, </a:t>
            </a:r>
            <a:r>
              <a:rPr lang="tr-TR" sz="1600" dirty="0" smtClean="0"/>
              <a:t>tavşan, yaban ördeği, sülün, keklik vb.</a:t>
            </a:r>
            <a:endParaRPr lang="tr-TR" sz="1600" dirty="0" smtClean="0"/>
          </a:p>
          <a:p>
            <a:pPr algn="just">
              <a:buNone/>
            </a:pPr>
            <a:r>
              <a:rPr lang="tr-TR" sz="1600" b="1" dirty="0" smtClean="0"/>
              <a:t>	2. Beyaz Etler</a:t>
            </a:r>
            <a:endParaRPr lang="tr-TR" sz="1600" b="1" dirty="0" smtClean="0"/>
          </a:p>
          <a:p>
            <a:pPr algn="just">
              <a:buNone/>
            </a:pPr>
            <a:r>
              <a:rPr lang="tr-TR" sz="1600" b="1" dirty="0" smtClean="0"/>
              <a:t>	2. 1. Kasap Hayvanları, </a:t>
            </a:r>
            <a:r>
              <a:rPr lang="tr-TR" sz="1600" dirty="0" smtClean="0"/>
              <a:t>süt dana, süt kuzu vb.</a:t>
            </a:r>
            <a:endParaRPr lang="tr-TR" sz="1600" dirty="0" smtClean="0"/>
          </a:p>
          <a:p>
            <a:pPr algn="just">
              <a:buNone/>
            </a:pPr>
            <a:r>
              <a:rPr lang="tr-TR" sz="1600" b="1" dirty="0" smtClean="0"/>
              <a:t>	2. 2. Kümes Hayvanları,</a:t>
            </a:r>
            <a:r>
              <a:rPr lang="tr-TR" sz="1600" dirty="0" smtClean="0"/>
              <a:t> piliç, tavuk, kaz, hindi vb. </a:t>
            </a:r>
            <a:endParaRPr lang="tr-TR" sz="1600" dirty="0" smtClean="0"/>
          </a:p>
          <a:p>
            <a:pPr algn="just">
              <a:buNone/>
            </a:pPr>
            <a:r>
              <a:rPr lang="tr-TR" sz="1600" b="1" dirty="0" smtClean="0"/>
              <a:t>	2. 3. Deniz Ürünleri, </a:t>
            </a:r>
            <a:r>
              <a:rPr lang="tr-TR" sz="1600" dirty="0" smtClean="0"/>
              <a:t>balıklar ve diğer deniz ürünleri</a:t>
            </a:r>
            <a:endParaRPr lang="tr-TR" sz="1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sz="quarter" idx="1"/>
          </p:nvPr>
        </p:nvGraphicFramePr>
        <p:xfrm>
          <a:off x="323528" y="188640"/>
          <a:ext cx="8496944" cy="6408710"/>
        </p:xfrm>
        <a:graphic>
          <a:graphicData uri="http://schemas.openxmlformats.org/drawingml/2006/table">
            <a:tbl>
              <a:tblPr firstRow="1" bandRow="1">
                <a:tableStyleId>{5C22544A-7EE6-4342-B048-85BDC9FD1C3A}</a:tableStyleId>
              </a:tblPr>
              <a:tblGrid>
                <a:gridCol w="4248472"/>
                <a:gridCol w="4248472"/>
              </a:tblGrid>
              <a:tr h="640871">
                <a:tc>
                  <a:txBody>
                    <a:bodyPr/>
                    <a:lstStyle/>
                    <a:p>
                      <a:r>
                        <a:rPr lang="tr-TR" dirty="0" smtClean="0"/>
                        <a:t>Beyaz et için</a:t>
                      </a:r>
                      <a:endParaRPr lang="tr-TR" dirty="0"/>
                    </a:p>
                  </a:txBody>
                  <a:tcPr/>
                </a:tc>
                <a:tc>
                  <a:txBody>
                    <a:bodyPr/>
                    <a:lstStyle/>
                    <a:p>
                      <a:r>
                        <a:rPr lang="tr-TR" dirty="0" smtClean="0"/>
                        <a:t>Beyaz şarap</a:t>
                      </a:r>
                      <a:endParaRPr lang="tr-TR" dirty="0"/>
                    </a:p>
                  </a:txBody>
                  <a:tcPr/>
                </a:tc>
              </a:tr>
              <a:tr h="640871">
                <a:tc>
                  <a:txBody>
                    <a:bodyPr/>
                    <a:lstStyle/>
                    <a:p>
                      <a:r>
                        <a:rPr lang="tr-TR" dirty="0" smtClean="0"/>
                        <a:t>Esmer (kırmızı) et için</a:t>
                      </a:r>
                      <a:endParaRPr lang="tr-TR" dirty="0"/>
                    </a:p>
                  </a:txBody>
                  <a:tcPr/>
                </a:tc>
                <a:tc>
                  <a:txBody>
                    <a:bodyPr/>
                    <a:lstStyle/>
                    <a:p>
                      <a:r>
                        <a:rPr lang="tr-TR" dirty="0" smtClean="0"/>
                        <a:t>Kırmızı şarap</a:t>
                      </a:r>
                      <a:endParaRPr lang="tr-TR" dirty="0"/>
                    </a:p>
                  </a:txBody>
                  <a:tcPr/>
                </a:tc>
              </a:tr>
              <a:tr h="640871">
                <a:tc>
                  <a:txBody>
                    <a:bodyPr/>
                    <a:lstStyle/>
                    <a:p>
                      <a:r>
                        <a:rPr lang="tr-TR" dirty="0" smtClean="0"/>
                        <a:t>Değerli yemekler için</a:t>
                      </a:r>
                      <a:endParaRPr lang="tr-TR" dirty="0"/>
                    </a:p>
                  </a:txBody>
                  <a:tcPr/>
                </a:tc>
                <a:tc>
                  <a:txBody>
                    <a:bodyPr/>
                    <a:lstStyle/>
                    <a:p>
                      <a:r>
                        <a:rPr lang="tr-TR" dirty="0" smtClean="0"/>
                        <a:t>Yıllanmış şarap</a:t>
                      </a:r>
                      <a:endParaRPr lang="tr-TR" dirty="0"/>
                    </a:p>
                  </a:txBody>
                  <a:tcPr/>
                </a:tc>
              </a:tr>
              <a:tr h="640871">
                <a:tc>
                  <a:txBody>
                    <a:bodyPr/>
                    <a:lstStyle/>
                    <a:p>
                      <a:r>
                        <a:rPr lang="tr-TR" dirty="0" smtClean="0"/>
                        <a:t>Besleyici (ağır) yiyecekler için</a:t>
                      </a:r>
                      <a:endParaRPr lang="tr-TR" dirty="0"/>
                    </a:p>
                  </a:txBody>
                  <a:tcPr/>
                </a:tc>
                <a:tc>
                  <a:txBody>
                    <a:bodyPr/>
                    <a:lstStyle/>
                    <a:p>
                      <a:r>
                        <a:rPr lang="tr-TR" dirty="0" smtClean="0"/>
                        <a:t>Besleyici (kuvvetlendirilmiş)</a:t>
                      </a:r>
                      <a:r>
                        <a:rPr lang="tr-TR" baseline="0" dirty="0" smtClean="0"/>
                        <a:t> şarap</a:t>
                      </a:r>
                      <a:endParaRPr lang="tr-TR" dirty="0"/>
                    </a:p>
                  </a:txBody>
                  <a:tcPr/>
                </a:tc>
              </a:tr>
              <a:tr h="640871">
                <a:tc>
                  <a:txBody>
                    <a:bodyPr/>
                    <a:lstStyle/>
                    <a:p>
                      <a:r>
                        <a:rPr lang="tr-TR" dirty="0" smtClean="0"/>
                        <a:t>Çok baharatlı yiyecekler için </a:t>
                      </a:r>
                      <a:endParaRPr lang="tr-TR" dirty="0"/>
                    </a:p>
                  </a:txBody>
                  <a:tcPr/>
                </a:tc>
                <a:tc>
                  <a:txBody>
                    <a:bodyPr/>
                    <a:lstStyle/>
                    <a:p>
                      <a:r>
                        <a:rPr lang="tr-TR" dirty="0" smtClean="0"/>
                        <a:t>Meyveli şarap veya bira</a:t>
                      </a:r>
                      <a:endParaRPr lang="tr-TR" dirty="0"/>
                    </a:p>
                  </a:txBody>
                  <a:tcPr/>
                </a:tc>
              </a:tr>
              <a:tr h="640871">
                <a:tc>
                  <a:txBody>
                    <a:bodyPr/>
                    <a:lstStyle/>
                    <a:p>
                      <a:r>
                        <a:rPr lang="tr-TR" dirty="0" smtClean="0"/>
                        <a:t>Tatlı yiyecekler için</a:t>
                      </a:r>
                      <a:endParaRPr lang="tr-TR" dirty="0"/>
                    </a:p>
                  </a:txBody>
                  <a:tcPr/>
                </a:tc>
                <a:tc>
                  <a:txBody>
                    <a:bodyPr/>
                    <a:lstStyle/>
                    <a:p>
                      <a:r>
                        <a:rPr lang="tr-TR" dirty="0" smtClean="0"/>
                        <a:t>Tatlı şarap veya köpüklü şarap</a:t>
                      </a:r>
                      <a:endParaRPr lang="tr-TR" dirty="0"/>
                    </a:p>
                  </a:txBody>
                  <a:tcPr/>
                </a:tc>
              </a:tr>
              <a:tr h="640871">
                <a:tc>
                  <a:txBody>
                    <a:bodyPr/>
                    <a:lstStyle/>
                    <a:p>
                      <a:r>
                        <a:rPr lang="tr-TR" dirty="0" smtClean="0"/>
                        <a:t>Haşlanmış et için </a:t>
                      </a:r>
                      <a:endParaRPr lang="tr-TR" dirty="0"/>
                    </a:p>
                  </a:txBody>
                  <a:tcPr/>
                </a:tc>
                <a:tc>
                  <a:txBody>
                    <a:bodyPr/>
                    <a:lstStyle/>
                    <a:p>
                      <a:r>
                        <a:rPr lang="tr-TR" dirty="0" err="1" smtClean="0"/>
                        <a:t>Rose</a:t>
                      </a:r>
                      <a:r>
                        <a:rPr lang="tr-TR" dirty="0" smtClean="0"/>
                        <a:t> veya Kırmızı Borda </a:t>
                      </a:r>
                      <a:endParaRPr lang="tr-TR" dirty="0"/>
                    </a:p>
                  </a:txBody>
                  <a:tcPr/>
                </a:tc>
              </a:tr>
              <a:tr h="640871">
                <a:tc>
                  <a:txBody>
                    <a:bodyPr/>
                    <a:lstStyle/>
                    <a:p>
                      <a:r>
                        <a:rPr lang="tr-TR" dirty="0" smtClean="0"/>
                        <a:t>Kızarmış yağsız kanatlı hayvanlarda</a:t>
                      </a:r>
                      <a:endParaRPr lang="tr-TR" dirty="0"/>
                    </a:p>
                  </a:txBody>
                  <a:tcPr/>
                </a:tc>
                <a:tc>
                  <a:txBody>
                    <a:bodyPr/>
                    <a:lstStyle/>
                    <a:p>
                      <a:r>
                        <a:rPr lang="tr-TR" dirty="0" err="1" smtClean="0"/>
                        <a:t>Rose</a:t>
                      </a:r>
                      <a:r>
                        <a:rPr lang="tr-TR" baseline="0" dirty="0" smtClean="0"/>
                        <a:t> veya Hafif Kırmızı şarap</a:t>
                      </a:r>
                      <a:endParaRPr lang="tr-TR" dirty="0"/>
                    </a:p>
                  </a:txBody>
                  <a:tcPr/>
                </a:tc>
              </a:tr>
              <a:tr h="640871">
                <a:tc>
                  <a:txBody>
                    <a:bodyPr/>
                    <a:lstStyle/>
                    <a:p>
                      <a:r>
                        <a:rPr lang="tr-TR" dirty="0" smtClean="0"/>
                        <a:t>Ordövrler/İştah Açıcılar</a:t>
                      </a:r>
                      <a:endParaRPr lang="tr-TR" dirty="0"/>
                    </a:p>
                  </a:txBody>
                  <a:tcPr/>
                </a:tc>
                <a:tc>
                  <a:txBody>
                    <a:bodyPr/>
                    <a:lstStyle/>
                    <a:p>
                      <a:r>
                        <a:rPr lang="tr-TR" dirty="0" smtClean="0"/>
                        <a:t>Beyaz şarap</a:t>
                      </a:r>
                      <a:endParaRPr lang="tr-TR" dirty="0"/>
                    </a:p>
                  </a:txBody>
                  <a:tcPr/>
                </a:tc>
              </a:tr>
              <a:tr h="640871">
                <a:tc>
                  <a:txBody>
                    <a:bodyPr/>
                    <a:lstStyle/>
                    <a:p>
                      <a:r>
                        <a:rPr lang="tr-TR" dirty="0" smtClean="0"/>
                        <a:t>Kahve </a:t>
                      </a:r>
                      <a:endParaRPr lang="tr-TR" dirty="0"/>
                    </a:p>
                  </a:txBody>
                  <a:tcPr/>
                </a:tc>
                <a:tc>
                  <a:txBody>
                    <a:bodyPr/>
                    <a:lstStyle/>
                    <a:p>
                      <a:r>
                        <a:rPr lang="tr-TR" dirty="0" smtClean="0"/>
                        <a:t>Konyak, likör veya yıllanmış viski </a:t>
                      </a:r>
                      <a:endParaRPr lang="tr-TR"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sz="quarter" idx="1"/>
          </p:nvPr>
        </p:nvSpPr>
        <p:spPr>
          <a:xfrm>
            <a:off x="160020" y="1447800"/>
            <a:ext cx="8526780" cy="457200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908720"/>
            <a:ext cx="8229600" cy="5217443"/>
          </a:xfrm>
        </p:spPr>
        <p:txBody>
          <a:bodyPr>
            <a:normAutofit/>
          </a:bodyPr>
          <a:lstStyle/>
          <a:p>
            <a:pPr algn="just">
              <a:buNone/>
            </a:pPr>
            <a:r>
              <a:rPr lang="tr-TR" sz="1600" dirty="0" smtClean="0"/>
              <a:t>		Modern mönünün içinde bulunan yemekler sayısal olarak azaltılmış, bu yemeklerin yapıları ve içerikleri farklılık göstermemiştir. Modern mönü içinde yer alan bölümleri (</a:t>
            </a:r>
            <a:r>
              <a:rPr lang="tr-TR" sz="1600" dirty="0" err="1" smtClean="0"/>
              <a:t>course</a:t>
            </a:r>
            <a:r>
              <a:rPr lang="tr-TR" sz="1600" dirty="0" smtClean="0"/>
              <a:t>) kısaca açıklamakta fayda vardır. Soğuk iştah açıcılar, küçük parçalar halinde sunulan, insanları yemek yeme konusunda tahrik eden, adı üstünde iştahlarını açan yiyeceklerdir. Çorbalar, sıcak veya soğuk olarak sınıflandırılabileceği gibi ince ve kalın (lapa) olarak da sınıflandırılabilir. Burada kalınlıktan kastedilen, çorbanın kaşıktan hemen akmamasıdır.</a:t>
            </a:r>
            <a:endParaRPr lang="tr-TR" sz="1600" dirty="0" smtClean="0"/>
          </a:p>
          <a:p>
            <a:pPr algn="just">
              <a:buNone/>
            </a:pPr>
            <a:r>
              <a:rPr lang="tr-TR" sz="1600" dirty="0" smtClean="0"/>
              <a:t>		Sıcak iştah açıcılar, yemekten hemen önce alınan ve sıcak olarak servis edilen yemek kalemleridir. Ağır ve çok baharatlı olmamalarına ve ana yemeği engelleyici miktarlarda sunulmamalarına dikkat edilmelidir. Mönü planlama kısmında belirtildiği gibi soğuk ve sıcak iştah açıcılardan farklı yapısal ve lezzetsel özellikler taşımalıdır. Özellikle set mönüler hazırlanırken önce ana yemek seçimi yapılmalı, daha sonra buna uygun diğer mönü bölümleri oluşturulmalıdır. Meyve ve tatlılar kimi mönülerde ayrı ayrı, kimi mönülerde ise bir arada yer alırlar. Tatlılar, kendi içlerinde hamur, süt ve meyve tatlıları olarak sınıflandırılabilir. </a:t>
            </a:r>
            <a:endParaRPr lang="tr-TR" sz="1600" dirty="0" smtClean="0"/>
          </a:p>
          <a:p>
            <a:pPr algn="just">
              <a:buNone/>
            </a:pPr>
            <a:r>
              <a:rPr lang="tr-TR" sz="1600" dirty="0" smtClean="0"/>
              <a:t>		Mönüye belirli yiyecek ve içeceklerin konulmasında; planlama bölümünde değindiğimiz gibi bunların beğenirliliğine, kârlılığına, üretim kolaylığına, arzındaki değişmelere, hazırlanması için gereken personelin durumuna, gereken ekipman ve teçhizata, porsiyon büyüklüğüne, diğer yiyeceklerle uyumluluğuna ve fiyatına da dikkat edilmelidir.</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Mönü Türleri</a:t>
            </a:r>
            <a:endParaRPr lang="tr-TR" dirty="0"/>
          </a:p>
        </p:txBody>
      </p:sp>
      <p:sp>
        <p:nvSpPr>
          <p:cNvPr id="3" name="2 İçerik Yer Tutucusu"/>
          <p:cNvSpPr>
            <a:spLocks noGrp="1"/>
          </p:cNvSpPr>
          <p:nvPr>
            <p:ph sz="quarter" idx="1"/>
          </p:nvPr>
        </p:nvSpPr>
        <p:spPr/>
        <p:txBody>
          <a:bodyPr>
            <a:normAutofit fontScale="92500" lnSpcReduction="20000"/>
          </a:bodyPr>
          <a:lstStyle/>
          <a:p>
            <a:pPr algn="just">
              <a:buNone/>
            </a:pPr>
            <a:r>
              <a:rPr lang="tr-TR" sz="1600" dirty="0" smtClean="0"/>
              <a:t>Mönülerin tümünü tek bir kategori altında sınıflandırabilmek mümkün değildir. Bu yüzden sınıflandırabilmek amacıyla, fiyat, zaman ve diğer kriterleri kullanmak gerekmektedir.</a:t>
            </a:r>
            <a:endParaRPr lang="tr-TR" sz="1600" dirty="0" smtClean="0"/>
          </a:p>
          <a:p>
            <a:pPr algn="just">
              <a:buNone/>
            </a:pPr>
            <a:r>
              <a:rPr lang="tr-TR" sz="1600" b="1" dirty="0" smtClean="0"/>
              <a:t>	 1. Fiyatına Göre Mönü Türleri</a:t>
            </a:r>
            <a:endParaRPr lang="tr-TR" sz="1600" b="1" dirty="0" smtClean="0"/>
          </a:p>
          <a:p>
            <a:pPr algn="just">
              <a:buNone/>
            </a:pPr>
            <a:r>
              <a:rPr lang="tr-TR" sz="1600" b="1" dirty="0" smtClean="0"/>
              <a:t>		</a:t>
            </a:r>
            <a:r>
              <a:rPr lang="tr-TR" sz="1600" dirty="0" smtClean="0"/>
              <a:t>Değişik sınıfta birçok yiyecek ve içecek işletmesinin bulunması, firma sayısı kadar farklı mönünün kullanımını gündeme getirir. Genel olarak iki tür mönü yaygın olarak kullanılmaktadır. Birincisi; tüm öğünü ve sabit fiyatlı birkaç yemeği gösteren ‘’</a:t>
            </a:r>
            <a:r>
              <a:rPr lang="tr-TR" sz="1600" dirty="0" err="1" smtClean="0"/>
              <a:t>Table</a:t>
            </a:r>
            <a:r>
              <a:rPr lang="tr-TR" sz="1600" dirty="0" smtClean="0"/>
              <a:t> </a:t>
            </a:r>
            <a:r>
              <a:rPr lang="tr-TR" sz="1600" dirty="0" err="1" smtClean="0"/>
              <a:t>d’Hote</a:t>
            </a:r>
            <a:r>
              <a:rPr lang="tr-TR" sz="1600" dirty="0" smtClean="0"/>
              <a:t>’’ mönü, diğeri ise ilkine göre daha fazla sayıda yiyecek ve içeceğin yer aldığı ve ayrı olarak fiyatlandırıldığı ‘’</a:t>
            </a:r>
            <a:r>
              <a:rPr lang="tr-TR" sz="1600" dirty="0" err="1" smtClean="0"/>
              <a:t>A’la</a:t>
            </a:r>
            <a:r>
              <a:rPr lang="tr-TR" sz="1600" dirty="0" smtClean="0"/>
              <a:t> </a:t>
            </a:r>
            <a:r>
              <a:rPr lang="tr-TR" sz="1600" dirty="0" err="1" smtClean="0"/>
              <a:t>Carte</a:t>
            </a:r>
            <a:r>
              <a:rPr lang="tr-TR" sz="1600" dirty="0" smtClean="0"/>
              <a:t>’’ mönüdür. </a:t>
            </a:r>
            <a:endParaRPr lang="tr-TR" sz="1600" dirty="0" smtClean="0"/>
          </a:p>
          <a:p>
            <a:pPr algn="just">
              <a:buNone/>
            </a:pPr>
            <a:r>
              <a:rPr lang="tr-TR" sz="1600" b="1" dirty="0" smtClean="0"/>
              <a:t>	1. 1. </a:t>
            </a:r>
            <a:r>
              <a:rPr lang="tr-TR" sz="1600" b="1" dirty="0" err="1" smtClean="0"/>
              <a:t>Table</a:t>
            </a:r>
            <a:r>
              <a:rPr lang="tr-TR" sz="1600" b="1" dirty="0" smtClean="0"/>
              <a:t> </a:t>
            </a:r>
            <a:r>
              <a:rPr lang="tr-TR" sz="1600" b="1" dirty="0" err="1" smtClean="0"/>
              <a:t>d’Hote</a:t>
            </a:r>
            <a:r>
              <a:rPr lang="tr-TR" sz="1600" b="1" dirty="0" smtClean="0"/>
              <a:t> Mönü</a:t>
            </a:r>
            <a:endParaRPr lang="tr-TR" sz="1600" b="1" dirty="0" smtClean="0"/>
          </a:p>
          <a:p>
            <a:pPr algn="just">
              <a:buNone/>
            </a:pPr>
            <a:r>
              <a:rPr lang="tr-TR" sz="1600" b="1" dirty="0" smtClean="0"/>
              <a:t>	</a:t>
            </a:r>
            <a:r>
              <a:rPr lang="tr-TR" sz="1600" dirty="0" err="1" smtClean="0"/>
              <a:t>Table</a:t>
            </a:r>
            <a:r>
              <a:rPr lang="tr-TR" sz="1600" dirty="0" smtClean="0"/>
              <a:t> </a:t>
            </a:r>
            <a:r>
              <a:rPr lang="tr-TR" sz="1600" dirty="0" err="1" smtClean="0"/>
              <a:t>d’Hote</a:t>
            </a:r>
            <a:r>
              <a:rPr lang="tr-TR" sz="1600" dirty="0" smtClean="0"/>
              <a:t> mönünün belirleyici özellikleri şunlardır:</a:t>
            </a:r>
            <a:endParaRPr lang="tr-TR" sz="1600" dirty="0" smtClean="0"/>
          </a:p>
          <a:p>
            <a:pPr lvl="1" algn="just"/>
            <a:r>
              <a:rPr lang="tr-TR" sz="1600" dirty="0" smtClean="0"/>
              <a:t>Sınırlı sayıda yemeklerin sunulmasına yer verir. Genelde bir </a:t>
            </a:r>
            <a:r>
              <a:rPr lang="tr-TR" sz="1600" dirty="0" err="1" smtClean="0"/>
              <a:t>table</a:t>
            </a:r>
            <a:r>
              <a:rPr lang="tr-TR" sz="1600" dirty="0" smtClean="0"/>
              <a:t> </a:t>
            </a:r>
            <a:r>
              <a:rPr lang="tr-TR" sz="1600" dirty="0" err="1" smtClean="0"/>
              <a:t>d’hote</a:t>
            </a:r>
            <a:r>
              <a:rPr lang="tr-TR" sz="1600" dirty="0" smtClean="0"/>
              <a:t> mönü, 3 veya 4 tür yemekten oluşur.</a:t>
            </a:r>
            <a:endParaRPr lang="tr-TR" sz="1600" dirty="0" smtClean="0"/>
          </a:p>
          <a:p>
            <a:pPr lvl="1" algn="just"/>
            <a:r>
              <a:rPr lang="tr-TR" sz="1600" dirty="0" smtClean="0"/>
              <a:t>Konukların yemek seçimi sınırlıdır.</a:t>
            </a:r>
            <a:endParaRPr lang="tr-TR" sz="1600" dirty="0" smtClean="0"/>
          </a:p>
          <a:p>
            <a:pPr lvl="1" algn="just"/>
            <a:r>
              <a:rPr lang="tr-TR" sz="1600" dirty="0" smtClean="0"/>
              <a:t>İşletmenin belirlemiş olduğu sabit fiyat uygulaması vardır. </a:t>
            </a:r>
            <a:endParaRPr lang="tr-TR" sz="1600" dirty="0" smtClean="0"/>
          </a:p>
          <a:p>
            <a:pPr lvl="1" algn="just"/>
            <a:r>
              <a:rPr lang="tr-TR" sz="1600" dirty="0" smtClean="0"/>
              <a:t>Önceden hazırlanan yiyecekler, belirlenen öğün saatlerinde servis edilirler.</a:t>
            </a:r>
            <a:endParaRPr lang="tr-TR" sz="1600" dirty="0" smtClean="0"/>
          </a:p>
          <a:p>
            <a:pPr lvl="1" algn="just">
              <a:buNone/>
            </a:pPr>
            <a:r>
              <a:rPr lang="tr-TR" sz="1600" dirty="0" err="1" smtClean="0"/>
              <a:t>Table</a:t>
            </a:r>
            <a:r>
              <a:rPr lang="tr-TR" sz="1600" dirty="0" smtClean="0"/>
              <a:t> </a:t>
            </a:r>
            <a:r>
              <a:rPr lang="tr-TR" sz="1600" dirty="0" err="1" smtClean="0"/>
              <a:t>d’hote</a:t>
            </a:r>
            <a:r>
              <a:rPr lang="tr-TR" sz="1600" dirty="0" smtClean="0"/>
              <a:t> mönü, genellikle kontrollü kolay ve çok bilinen yemeklerden oluşurlar. Konuk mönüde bulunan yiyeceklerin tümü için belirlenen ücreti ödemek zorundadır. Çoğu  yiyecek ve içecek işletmesi, satış hacmini arttırabilmek amacıyla aynı anda hem </a:t>
            </a:r>
            <a:r>
              <a:rPr lang="tr-TR" sz="1600" dirty="0" err="1" smtClean="0"/>
              <a:t>table</a:t>
            </a:r>
            <a:r>
              <a:rPr lang="tr-TR" sz="1600" dirty="0" smtClean="0"/>
              <a:t> </a:t>
            </a:r>
            <a:r>
              <a:rPr lang="tr-TR" sz="1600" dirty="0" err="1" smtClean="0"/>
              <a:t>d’hote</a:t>
            </a:r>
            <a:r>
              <a:rPr lang="tr-TR" sz="1600" dirty="0" smtClean="0"/>
              <a:t>, hem de </a:t>
            </a:r>
            <a:r>
              <a:rPr lang="tr-TR" sz="1600" dirty="0" err="1" smtClean="0"/>
              <a:t>a’la</a:t>
            </a:r>
            <a:r>
              <a:rPr lang="tr-TR" sz="1600" dirty="0" smtClean="0"/>
              <a:t> </a:t>
            </a:r>
            <a:r>
              <a:rPr lang="tr-TR" sz="1600" dirty="0" err="1" smtClean="0"/>
              <a:t>carte</a:t>
            </a:r>
            <a:r>
              <a:rPr lang="tr-TR" sz="1600" dirty="0" smtClean="0"/>
              <a:t> mönü uygulamasına gitmektedir. Sabah kahvaltısı, öğle ve akşam yemeklerine uygulanabilir. </a:t>
            </a:r>
            <a:endParaRPr lang="tr-TR" sz="1600" dirty="0" smtClean="0"/>
          </a:p>
          <a:p>
            <a:pPr algn="just">
              <a:buNone/>
            </a:pPr>
            <a:r>
              <a:rPr lang="tr-TR" sz="1600" b="1" dirty="0" smtClean="0"/>
              <a:t>	</a:t>
            </a:r>
            <a:endParaRPr lang="tr-TR" sz="16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20688"/>
            <a:ext cx="8229600" cy="5760640"/>
          </a:xfrm>
        </p:spPr>
        <p:txBody>
          <a:bodyPr>
            <a:normAutofit lnSpcReduction="10000"/>
          </a:bodyPr>
          <a:lstStyle/>
          <a:p>
            <a:pPr algn="just">
              <a:buNone/>
            </a:pPr>
            <a:r>
              <a:rPr lang="tr-TR" sz="1600" dirty="0" smtClean="0"/>
              <a:t>	</a:t>
            </a:r>
            <a:r>
              <a:rPr lang="tr-TR" sz="1600" b="1" dirty="0" smtClean="0"/>
              <a:t>1. 2. </a:t>
            </a:r>
            <a:r>
              <a:rPr lang="tr-TR" sz="1600" b="1" dirty="0" err="1" smtClean="0"/>
              <a:t>A’la</a:t>
            </a:r>
            <a:r>
              <a:rPr lang="tr-TR" sz="1600" b="1" dirty="0" smtClean="0"/>
              <a:t> </a:t>
            </a:r>
            <a:r>
              <a:rPr lang="tr-TR" sz="1600" b="1" dirty="0" err="1" smtClean="0"/>
              <a:t>Carte</a:t>
            </a:r>
            <a:r>
              <a:rPr lang="tr-TR" sz="1600" b="1" dirty="0" smtClean="0"/>
              <a:t> Mönü</a:t>
            </a:r>
            <a:endParaRPr lang="tr-TR" sz="1600" b="1" dirty="0" smtClean="0"/>
          </a:p>
          <a:p>
            <a:pPr algn="just">
              <a:buNone/>
            </a:pPr>
            <a:r>
              <a:rPr lang="tr-TR" sz="1600" b="1" dirty="0" smtClean="0"/>
              <a:t>	</a:t>
            </a:r>
            <a:r>
              <a:rPr lang="tr-TR" sz="1600" dirty="0" smtClean="0"/>
              <a:t>Bu tür mönüler ise:</a:t>
            </a:r>
            <a:endParaRPr lang="tr-TR" sz="1600" dirty="0" smtClean="0"/>
          </a:p>
          <a:p>
            <a:pPr lvl="2" algn="just"/>
            <a:r>
              <a:rPr lang="tr-TR" sz="1600" dirty="0" err="1" smtClean="0"/>
              <a:t>Table</a:t>
            </a:r>
            <a:r>
              <a:rPr lang="tr-TR" sz="1600" dirty="0" smtClean="0"/>
              <a:t> </a:t>
            </a:r>
            <a:r>
              <a:rPr lang="tr-TR" sz="1600" dirty="0" err="1" smtClean="0"/>
              <a:t>d’Hote</a:t>
            </a:r>
            <a:r>
              <a:rPr lang="tr-TR" sz="1600" dirty="0" smtClean="0"/>
              <a:t> mönüye göre daha fazla yiyecek seçeneği sunan,</a:t>
            </a:r>
            <a:endParaRPr lang="tr-TR" sz="1600" dirty="0" smtClean="0"/>
          </a:p>
          <a:p>
            <a:pPr lvl="2" algn="just"/>
            <a:r>
              <a:rPr lang="tr-TR" sz="1600" dirty="0" smtClean="0"/>
              <a:t>Yiyeceklerin siparişten sonra hazırlandığı,</a:t>
            </a:r>
            <a:endParaRPr lang="tr-TR" sz="1600" dirty="0" smtClean="0"/>
          </a:p>
          <a:p>
            <a:pPr lvl="2" algn="just"/>
            <a:r>
              <a:rPr lang="tr-TR" sz="1600" dirty="0" smtClean="0"/>
              <a:t>Her tabağın ayrı fiyattan ve daha pahalı satıldığı,</a:t>
            </a:r>
            <a:endParaRPr lang="tr-TR" sz="1600" dirty="0" smtClean="0"/>
          </a:p>
          <a:p>
            <a:pPr lvl="2" algn="just"/>
            <a:r>
              <a:rPr lang="tr-TR" sz="1600" dirty="0" smtClean="0"/>
              <a:t>Daha yüksek maliyetli yiyeceklerin yer aldığı mönülerdir.</a:t>
            </a:r>
            <a:endParaRPr lang="tr-TR" sz="1600" dirty="0" smtClean="0"/>
          </a:p>
          <a:p>
            <a:pPr lvl="1" algn="just">
              <a:buNone/>
            </a:pPr>
            <a:r>
              <a:rPr lang="tr-TR" sz="1600" dirty="0" smtClean="0"/>
              <a:t>		</a:t>
            </a:r>
            <a:r>
              <a:rPr lang="tr-TR" sz="1600" dirty="0" err="1" smtClean="0"/>
              <a:t>A’la</a:t>
            </a:r>
            <a:r>
              <a:rPr lang="tr-TR" sz="1600" dirty="0" smtClean="0"/>
              <a:t> </a:t>
            </a:r>
            <a:r>
              <a:rPr lang="tr-TR" sz="1600" dirty="0" err="1" smtClean="0"/>
              <a:t>carte</a:t>
            </a:r>
            <a:r>
              <a:rPr lang="tr-TR" sz="1600" dirty="0" smtClean="0"/>
              <a:t> mönünün siparişe dayalı olma özelliği, satış miktarının doğru olarak tahmin edilebildiği ölçüde başarı şansını arttırır ve kontrolü güçtür. </a:t>
            </a:r>
            <a:r>
              <a:rPr lang="tr-TR" sz="1600" dirty="0" err="1" smtClean="0"/>
              <a:t>A’la</a:t>
            </a:r>
            <a:r>
              <a:rPr lang="tr-TR" sz="1600" dirty="0" smtClean="0"/>
              <a:t> </a:t>
            </a:r>
            <a:r>
              <a:rPr lang="tr-TR" sz="1600" dirty="0" err="1" smtClean="0"/>
              <a:t>carte</a:t>
            </a:r>
            <a:r>
              <a:rPr lang="tr-TR" sz="1600" dirty="0" smtClean="0"/>
              <a:t> mönünün işletme için prestij olduğu da unutulmamalıdır.</a:t>
            </a:r>
            <a:endParaRPr lang="tr-TR" sz="1600" dirty="0" smtClean="0"/>
          </a:p>
          <a:p>
            <a:pPr lvl="1" algn="just">
              <a:buNone/>
            </a:pPr>
            <a:r>
              <a:rPr lang="tr-TR" sz="1600" dirty="0" smtClean="0"/>
              <a:t>		</a:t>
            </a:r>
            <a:r>
              <a:rPr lang="tr-TR" sz="1600" dirty="0" err="1" smtClean="0"/>
              <a:t>A’la</a:t>
            </a:r>
            <a:r>
              <a:rPr lang="tr-TR" sz="1600" dirty="0" smtClean="0"/>
              <a:t> </a:t>
            </a:r>
            <a:r>
              <a:rPr lang="tr-TR" sz="1600" dirty="0" err="1" smtClean="0"/>
              <a:t>carte</a:t>
            </a:r>
            <a:r>
              <a:rPr lang="tr-TR" sz="1600" dirty="0" smtClean="0"/>
              <a:t> mönü konukların ilgisini mönüdeki belirli bazı yiyecekleri seçen, konukların ortalama harcamalarını yükselten ve işletmenin cirosunu etkileyerek gelirlerimi arttıran özelliklere sahiptir. </a:t>
            </a:r>
            <a:r>
              <a:rPr lang="tr-TR" sz="1600" dirty="0" err="1" smtClean="0"/>
              <a:t>A’la</a:t>
            </a:r>
            <a:r>
              <a:rPr lang="tr-TR" sz="1600" dirty="0" smtClean="0"/>
              <a:t> </a:t>
            </a:r>
            <a:r>
              <a:rPr lang="tr-TR" sz="1600" dirty="0" err="1" smtClean="0"/>
              <a:t>carte</a:t>
            </a:r>
            <a:r>
              <a:rPr lang="tr-TR" sz="1600" dirty="0" smtClean="0"/>
              <a:t> mönü uygulayan işletmelerde deniz ürünleri, yumuşak ve küçük çekirdekli meyveler, av etleri ve konuk masasında yapılan hazırlıklarla sunulan yemekler yer alır.</a:t>
            </a:r>
            <a:endParaRPr lang="tr-TR" sz="1600" dirty="0" smtClean="0"/>
          </a:p>
          <a:p>
            <a:pPr lvl="1" algn="just">
              <a:buNone/>
            </a:pPr>
            <a:r>
              <a:rPr lang="tr-TR" sz="1600" dirty="0" err="1" smtClean="0"/>
              <a:t>A’la</a:t>
            </a:r>
            <a:r>
              <a:rPr lang="tr-TR" sz="1600" dirty="0" smtClean="0"/>
              <a:t> </a:t>
            </a:r>
            <a:r>
              <a:rPr lang="tr-TR" sz="1600" dirty="0" err="1" smtClean="0"/>
              <a:t>carte</a:t>
            </a:r>
            <a:r>
              <a:rPr lang="tr-TR" sz="1600" dirty="0" smtClean="0"/>
              <a:t> mönülerinin çeşitli avantajları olmasına karşı, bazı dezavantajları da vardır:</a:t>
            </a:r>
            <a:endParaRPr lang="tr-TR" sz="1600" dirty="0" smtClean="0"/>
          </a:p>
          <a:p>
            <a:pPr lvl="1" algn="just"/>
            <a:r>
              <a:rPr lang="tr-TR" sz="1600" dirty="0" smtClean="0"/>
              <a:t>Fazla seçenek, konuğun kafasını karıştırabilir.</a:t>
            </a:r>
            <a:endParaRPr lang="tr-TR" sz="1600" dirty="0" smtClean="0"/>
          </a:p>
          <a:p>
            <a:pPr lvl="1" algn="just"/>
            <a:r>
              <a:rPr lang="tr-TR" sz="1600" dirty="0" smtClean="0"/>
              <a:t>Seçim yapma ve servis süresi uzundur.</a:t>
            </a:r>
            <a:endParaRPr lang="tr-TR" sz="1600" dirty="0" smtClean="0"/>
          </a:p>
          <a:p>
            <a:pPr lvl="1" algn="just"/>
            <a:r>
              <a:rPr lang="tr-TR" sz="1600" dirty="0" smtClean="0"/>
              <a:t>Mutfağa çok sayıda ve ağır işler yüklenir.</a:t>
            </a:r>
            <a:endParaRPr lang="tr-TR" sz="1600" dirty="0" smtClean="0"/>
          </a:p>
          <a:p>
            <a:pPr lvl="1" algn="just"/>
            <a:r>
              <a:rPr lang="tr-TR" sz="1600" dirty="0" smtClean="0"/>
              <a:t>Yiyecekleri hazırlamanın ve sunmanın yorucu olmasına neden olabilir.</a:t>
            </a:r>
            <a:endParaRPr lang="tr-TR" sz="1600" dirty="0" smtClean="0"/>
          </a:p>
          <a:p>
            <a:pPr lvl="1" algn="just"/>
            <a:r>
              <a:rPr lang="tr-TR" sz="1600" dirty="0" smtClean="0"/>
              <a:t>Daha nitelikli personel kullanımını gerektirir.</a:t>
            </a:r>
            <a:endParaRPr lang="tr-TR" sz="1600" dirty="0" smtClean="0"/>
          </a:p>
          <a:p>
            <a:pPr lvl="1" algn="just"/>
            <a:r>
              <a:rPr lang="tr-TR" sz="1600" dirty="0" smtClean="0"/>
              <a:t>Besleyici değeri olmayan pek çok yan ürünün ve yemek artığının oluşmasına neden olur.</a:t>
            </a:r>
            <a:endParaRPr lang="tr-TR" sz="1600" dirty="0" smtClean="0"/>
          </a:p>
          <a:p>
            <a:pPr lvl="1" algn="just"/>
            <a:r>
              <a:rPr lang="tr-TR" sz="1600" dirty="0" smtClean="0"/>
              <a:t>İşletmenin daha geniş bir bütçe ile çalışması zorunluluğu vardır.</a:t>
            </a:r>
            <a:endParaRPr lang="tr-TR" sz="1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83568" y="980728"/>
            <a:ext cx="8003232" cy="5039072"/>
          </a:xfrm>
        </p:spPr>
        <p:txBody>
          <a:bodyPr/>
          <a:lstStyle/>
          <a:p>
            <a:pPr algn="just">
              <a:buNone/>
            </a:pPr>
            <a:r>
              <a:rPr lang="tr-TR" dirty="0" smtClean="0"/>
              <a:t>	 </a:t>
            </a:r>
            <a:r>
              <a:rPr lang="tr-TR" sz="1600" b="1" dirty="0" smtClean="0"/>
              <a:t>1. 3. </a:t>
            </a:r>
            <a:r>
              <a:rPr lang="tr-TR" sz="1600" b="1" dirty="0" err="1" smtClean="0"/>
              <a:t>Cycle</a:t>
            </a:r>
            <a:r>
              <a:rPr lang="tr-TR" sz="1600" b="1" dirty="0" smtClean="0"/>
              <a:t> (Dönüşümlü) Mönü</a:t>
            </a:r>
            <a:endParaRPr lang="tr-TR" sz="1600" b="1" dirty="0" smtClean="0"/>
          </a:p>
          <a:p>
            <a:pPr algn="just">
              <a:buNone/>
            </a:pPr>
            <a:r>
              <a:rPr lang="tr-TR" sz="1600" b="1" dirty="0" smtClean="0"/>
              <a:t>		</a:t>
            </a:r>
            <a:r>
              <a:rPr lang="tr-TR" sz="1600" dirty="0" smtClean="0"/>
              <a:t>Kurumsal işletmelerin birçoğunda, örneğin, okul, hastane ve hapishanelerde genellikle </a:t>
            </a:r>
            <a:r>
              <a:rPr lang="tr-TR" sz="1600" dirty="0" err="1" smtClean="0"/>
              <a:t>cycle</a:t>
            </a:r>
            <a:r>
              <a:rPr lang="tr-TR" sz="1600" dirty="0" smtClean="0"/>
              <a:t> (dönüşümlü) mönü kullanılır. Tipik dönüşümlü mönüler, bir haftadan dört haftaya kadar olan süreyi kapsar. Fakat bazıları, daha da uzun olabilir. Bu mönülerin doğru sürede ayarlanması önemlidir. Eğer bu dönem uzun tutulursa, ürünlerin satın alma, depolama ve üretim maliyetleri yükselir. Okul, hastane, hapishane ve diğer kurumsal işletmeler, dönüşümlü mönü içinde </a:t>
            </a:r>
            <a:r>
              <a:rPr lang="tr-TR" sz="1600" dirty="0" err="1" smtClean="0"/>
              <a:t>table</a:t>
            </a:r>
            <a:r>
              <a:rPr lang="tr-TR" sz="1600" dirty="0" smtClean="0"/>
              <a:t> </a:t>
            </a:r>
            <a:r>
              <a:rPr lang="tr-TR" sz="1600" dirty="0" err="1" smtClean="0"/>
              <a:t>d’hote</a:t>
            </a:r>
            <a:r>
              <a:rPr lang="tr-TR" sz="1600" dirty="0" smtClean="0"/>
              <a:t> mönüyü kullanabilirler ve yiyecekleri belirli periyotlarda set olarak sunabilirler.</a:t>
            </a:r>
            <a:endParaRPr lang="tr-TR" sz="1600" dirty="0" smtClean="0"/>
          </a:p>
          <a:p>
            <a:pPr algn="just">
              <a:buNone/>
            </a:pPr>
            <a:r>
              <a:rPr lang="tr-TR" sz="1600" b="1" dirty="0" smtClean="0"/>
              <a:t>		</a:t>
            </a:r>
            <a:r>
              <a:rPr lang="tr-TR" sz="1600" dirty="0" smtClean="0"/>
              <a:t>Uyulması sabit veya seçimli olabilir. Uygulayıcıların, dönüşümlü mönü planlamasında çok dikkatli olmaları ve bu arada ilk dönüşümlü mönünün test edilip, gerekli düzenlemelerin yapılarak yemeğin çekiciliğinin sağlanması, mönünün hazırlanması, servisi ve maliyetlerinin düşürülmesi konularında karşılaşılan zorluklardan kaçınılmaları gerekir.</a:t>
            </a:r>
            <a:endParaRPr lang="tr-TR" sz="1600" dirty="0" smtClean="0"/>
          </a:p>
          <a:p>
            <a:pPr algn="just">
              <a:buNone/>
            </a:pPr>
            <a:r>
              <a:rPr lang="tr-TR" sz="1600" b="1" dirty="0" smtClean="0"/>
              <a:t>	1. 3. California Mönü</a:t>
            </a:r>
            <a:endParaRPr lang="tr-TR" sz="1600" b="1" dirty="0" smtClean="0"/>
          </a:p>
          <a:p>
            <a:pPr algn="just">
              <a:buNone/>
            </a:pPr>
            <a:r>
              <a:rPr lang="tr-TR" sz="1600" b="1" dirty="0" smtClean="0"/>
              <a:t>		</a:t>
            </a:r>
            <a:r>
              <a:rPr lang="tr-TR" sz="1600" dirty="0" smtClean="0"/>
              <a:t>Bazı  restoranlar kahvaltı, öğle yemeği ve akşam yemeği mönü kalemlerini tek bir mönüde sunarlar. Günün her saati bu mönü kalemleri konuklar tarafından sipariş edilip yenilebilir. Örneğin, misafir sabah saatlerinde spagetti yiyebilir veya akşam yemeği için kek siparişi edilebilir. Mönü kartları genellikle plastik kaplıdır, dayanıklıdır ve çabuk deforme olmaz.</a:t>
            </a:r>
            <a:endParaRPr lang="tr-TR" sz="16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14400" y="908720"/>
            <a:ext cx="7772400" cy="5111080"/>
          </a:xfrm>
        </p:spPr>
        <p:txBody>
          <a:bodyPr/>
          <a:lstStyle/>
          <a:p>
            <a:pPr algn="just">
              <a:buNone/>
            </a:pPr>
            <a:r>
              <a:rPr lang="tr-TR" dirty="0" smtClean="0"/>
              <a:t>	 </a:t>
            </a:r>
            <a:r>
              <a:rPr lang="tr-TR" sz="1600" b="1" dirty="0" smtClean="0"/>
              <a:t>1. 5. </a:t>
            </a:r>
            <a:r>
              <a:rPr lang="tr-TR" sz="1600" b="1" dirty="0" err="1" smtClean="0"/>
              <a:t>Carte</a:t>
            </a:r>
            <a:r>
              <a:rPr lang="tr-TR" sz="1600" b="1" dirty="0" smtClean="0"/>
              <a:t> </a:t>
            </a:r>
            <a:r>
              <a:rPr lang="tr-TR" sz="1600" b="1" dirty="0" err="1" smtClean="0"/>
              <a:t>du</a:t>
            </a:r>
            <a:r>
              <a:rPr lang="tr-TR" sz="1600" b="1" dirty="0" smtClean="0"/>
              <a:t> </a:t>
            </a:r>
            <a:r>
              <a:rPr lang="tr-TR" sz="1600" b="1" dirty="0" err="1" smtClean="0"/>
              <a:t>Jour</a:t>
            </a:r>
            <a:r>
              <a:rPr lang="tr-TR" sz="1600" b="1" dirty="0" smtClean="0"/>
              <a:t> (Günün Yemeği)</a:t>
            </a:r>
            <a:endParaRPr lang="tr-TR" sz="1600" b="1" dirty="0" smtClean="0"/>
          </a:p>
          <a:p>
            <a:pPr algn="just">
              <a:buNone/>
            </a:pPr>
            <a:r>
              <a:rPr lang="tr-TR" sz="1600" b="1" dirty="0" smtClean="0"/>
              <a:t>		</a:t>
            </a:r>
            <a:r>
              <a:rPr lang="tr-TR" sz="1600" dirty="0" err="1" smtClean="0"/>
              <a:t>Carte</a:t>
            </a:r>
            <a:r>
              <a:rPr lang="tr-TR" sz="1600" dirty="0" smtClean="0"/>
              <a:t> </a:t>
            </a:r>
            <a:r>
              <a:rPr lang="tr-TR" sz="1600" dirty="0" err="1" smtClean="0"/>
              <a:t>du</a:t>
            </a:r>
            <a:r>
              <a:rPr lang="tr-TR" sz="1600" dirty="0" smtClean="0"/>
              <a:t> </a:t>
            </a:r>
            <a:r>
              <a:rPr lang="tr-TR" sz="1600" dirty="0" err="1" smtClean="0"/>
              <a:t>Jout</a:t>
            </a:r>
            <a:r>
              <a:rPr lang="tr-TR" sz="1600" dirty="0" smtClean="0"/>
              <a:t>, </a:t>
            </a:r>
            <a:r>
              <a:rPr lang="tr-TR" sz="1600" i="1" dirty="0" smtClean="0"/>
              <a:t>günün kartı</a:t>
            </a:r>
            <a:r>
              <a:rPr lang="tr-TR" sz="1600" dirty="0" smtClean="0"/>
              <a:t> anlamına gelmektedir. Sadece o gün için sunulan seçenekleri içerir. Şefin sunduğu spesiyaller ya da günün yiyeceği </a:t>
            </a:r>
            <a:r>
              <a:rPr lang="tr-TR" sz="1600" dirty="0" err="1" smtClean="0"/>
              <a:t>a’la</a:t>
            </a:r>
            <a:r>
              <a:rPr lang="tr-TR" sz="1600" dirty="0" smtClean="0"/>
              <a:t> </a:t>
            </a:r>
            <a:r>
              <a:rPr lang="tr-TR" sz="1600" dirty="0" err="1" smtClean="0"/>
              <a:t>carte</a:t>
            </a:r>
            <a:r>
              <a:rPr lang="tr-TR" sz="1600" dirty="0" smtClean="0"/>
              <a:t> mönü ya da </a:t>
            </a:r>
            <a:r>
              <a:rPr lang="tr-TR" sz="1600" dirty="0" err="1" smtClean="0"/>
              <a:t>table</a:t>
            </a:r>
            <a:r>
              <a:rPr lang="tr-TR" sz="1600" dirty="0" smtClean="0"/>
              <a:t> </a:t>
            </a:r>
            <a:r>
              <a:rPr lang="tr-TR" sz="1600" dirty="0" err="1" smtClean="0"/>
              <a:t>d’hote</a:t>
            </a:r>
            <a:r>
              <a:rPr lang="tr-TR" sz="1600" dirty="0" smtClean="0"/>
              <a:t> mönü içinde bulunabilir. Tek fiyattan satılırlar. Bu bölüm genellikle, anında hazırlanan ve günlük olarak değişen bir ya da iki ana yiyecekten oluşur. Bir çeşit günlük </a:t>
            </a:r>
            <a:r>
              <a:rPr lang="tr-TR" sz="1600" dirty="0" err="1" smtClean="0"/>
              <a:t>table</a:t>
            </a:r>
            <a:r>
              <a:rPr lang="tr-TR" sz="1600" dirty="0" smtClean="0"/>
              <a:t> </a:t>
            </a:r>
            <a:r>
              <a:rPr lang="tr-TR" sz="1600" dirty="0" err="1" smtClean="0"/>
              <a:t>d’hote</a:t>
            </a:r>
            <a:r>
              <a:rPr lang="tr-TR" sz="1600" dirty="0" smtClean="0"/>
              <a:t> mönüdür.</a:t>
            </a:r>
            <a:endParaRPr lang="tr-TR" sz="1600" dirty="0" smtClean="0"/>
          </a:p>
          <a:p>
            <a:pPr algn="just">
              <a:buNone/>
            </a:pPr>
            <a:r>
              <a:rPr lang="tr-TR" sz="1600" dirty="0" smtClean="0"/>
              <a:t>	</a:t>
            </a:r>
            <a:r>
              <a:rPr lang="tr-TR" sz="1600" b="1" dirty="0" smtClean="0"/>
              <a:t>2. Zamana Göre Temel Mönü Türleri </a:t>
            </a:r>
            <a:endParaRPr lang="tr-TR" sz="1600" b="1" dirty="0" smtClean="0"/>
          </a:p>
          <a:p>
            <a:pPr algn="just">
              <a:buNone/>
            </a:pPr>
            <a:r>
              <a:rPr lang="tr-TR" sz="1600" b="1" dirty="0" smtClean="0"/>
              <a:t>		</a:t>
            </a:r>
            <a:r>
              <a:rPr lang="tr-TR" sz="1600" dirty="0" smtClean="0"/>
              <a:t>Üç temel geleneksel mönü periyodu vardır: Kahvaltı, öğle yemeği ve akşam yemeği. Bunların dışında rastlanan, brunch, </a:t>
            </a:r>
            <a:r>
              <a:rPr lang="tr-TR" sz="1600" dirty="0" err="1" smtClean="0"/>
              <a:t>supper</a:t>
            </a:r>
            <a:r>
              <a:rPr lang="tr-TR" sz="1600" dirty="0" smtClean="0"/>
              <a:t> (</a:t>
            </a:r>
            <a:r>
              <a:rPr lang="tr-TR" sz="1600" dirty="0" err="1" smtClean="0"/>
              <a:t>souper</a:t>
            </a:r>
            <a:r>
              <a:rPr lang="tr-TR" sz="1600" dirty="0" smtClean="0"/>
              <a:t>) vb. mönülerde bulunmaktadır.</a:t>
            </a:r>
            <a:endParaRPr lang="tr-TR" sz="1600" dirty="0" smtClean="0"/>
          </a:p>
          <a:p>
            <a:pPr algn="just">
              <a:buNone/>
            </a:pPr>
            <a:r>
              <a:rPr lang="tr-TR" sz="1600" dirty="0" smtClean="0"/>
              <a:t>	</a:t>
            </a:r>
            <a:r>
              <a:rPr lang="tr-TR" sz="1600" b="1" dirty="0" smtClean="0"/>
              <a:t>2. 1. Kahvaltı Mönüleri (</a:t>
            </a:r>
            <a:r>
              <a:rPr lang="tr-TR" sz="1600" b="1" dirty="0" err="1" smtClean="0"/>
              <a:t>breakfast</a:t>
            </a:r>
            <a:r>
              <a:rPr lang="tr-TR" sz="1600" b="1" dirty="0" smtClean="0"/>
              <a:t> </a:t>
            </a:r>
            <a:r>
              <a:rPr lang="tr-TR" sz="1600" b="1" dirty="0" err="1" smtClean="0"/>
              <a:t>Menu</a:t>
            </a:r>
            <a:r>
              <a:rPr lang="tr-TR" sz="1600" b="1" dirty="0" smtClean="0"/>
              <a:t>)</a:t>
            </a:r>
            <a:endParaRPr lang="tr-TR" sz="1600" b="1" dirty="0" smtClean="0"/>
          </a:p>
          <a:p>
            <a:pPr algn="just">
              <a:buNone/>
            </a:pPr>
            <a:r>
              <a:rPr lang="tr-TR" sz="1600" b="1" dirty="0" smtClean="0"/>
              <a:t>		</a:t>
            </a:r>
            <a:r>
              <a:rPr lang="tr-TR" sz="1600" dirty="0" smtClean="0"/>
              <a:t>Kahvaltı mönüsü genellikle standarttır. Birçok restoran kahvaltıda meyve, meyve suyu, yumurta, yulaf, </a:t>
            </a:r>
            <a:r>
              <a:rPr lang="tr-TR" sz="1600" dirty="0" err="1" smtClean="0"/>
              <a:t>pankek</a:t>
            </a:r>
            <a:r>
              <a:rPr lang="tr-TR" sz="1600" dirty="0" smtClean="0"/>
              <a:t>, salam ve sosis gibi kahvaltılıklar sunarlar. Kahvaltı için mönü kalemleri, basit, hızlı ve pahalı olmayan yiyecekleri içerir. Misafirler, kahvaltılara diğer yiyeceklerden daha az para öderler.</a:t>
            </a:r>
            <a:endParaRPr lang="tr-TR" sz="1600" dirty="0" smtClean="0"/>
          </a:p>
          <a:p>
            <a:pPr algn="just">
              <a:buNone/>
            </a:pPr>
            <a:r>
              <a:rPr lang="tr-TR" sz="1600" dirty="0" smtClean="0"/>
              <a:t>		Kahvaltı türleri çok fazladır. Çünkü, çeşitli ülkelerde değişik kahvaltı yapma alışkanlıkları vardır. Burada kahvaltı türleri üç ana başlıkla verilecektir.	</a:t>
            </a:r>
            <a:endParaRPr lang="tr-TR" sz="1600" dirty="0" smtClean="0"/>
          </a:p>
          <a:p>
            <a:pPr algn="just">
              <a:buNone/>
            </a:pPr>
            <a:endParaRPr lang="tr-TR" sz="1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836712"/>
            <a:ext cx="8435280" cy="5183088"/>
          </a:xfrm>
        </p:spPr>
        <p:txBody>
          <a:bodyPr/>
          <a:lstStyle/>
          <a:p>
            <a:pPr algn="just">
              <a:buNone/>
            </a:pPr>
            <a:r>
              <a:rPr lang="tr-TR" dirty="0" smtClean="0"/>
              <a:t>	</a:t>
            </a:r>
            <a:r>
              <a:rPr lang="tr-TR" sz="1600" b="1" dirty="0" smtClean="0"/>
              <a:t>2. 1. 1. Standart Kahvaltı (Continental </a:t>
            </a:r>
            <a:r>
              <a:rPr lang="tr-TR" sz="1600" b="1" dirty="0" err="1" smtClean="0"/>
              <a:t>Breakfast</a:t>
            </a:r>
            <a:r>
              <a:rPr lang="tr-TR" sz="1600" b="1" dirty="0" smtClean="0"/>
              <a:t>)</a:t>
            </a:r>
            <a:endParaRPr lang="tr-TR" sz="1600" b="1" dirty="0" smtClean="0"/>
          </a:p>
          <a:p>
            <a:pPr algn="just">
              <a:buNone/>
            </a:pPr>
            <a:r>
              <a:rPr lang="tr-TR" sz="1600" b="1" dirty="0" smtClean="0"/>
              <a:t>		</a:t>
            </a:r>
            <a:r>
              <a:rPr lang="tr-TR" sz="1600" dirty="0" smtClean="0"/>
              <a:t>En sade kahvaltı türüdür. Almanya, İsviçre, Fransa ve Türkiye’ de en çok alınan kahvaltı türüdür. Continental kahvaltıda genellikle aşağıdaki gibi yiyecek ve içecekler bulunur;</a:t>
            </a:r>
            <a:endParaRPr lang="tr-TR" sz="1600" dirty="0" smtClean="0"/>
          </a:p>
          <a:p>
            <a:pPr lvl="2" algn="just"/>
            <a:r>
              <a:rPr lang="tr-TR" sz="1600" dirty="0" smtClean="0"/>
              <a:t>Ekmek (sandviç, tost vb.)</a:t>
            </a:r>
            <a:endParaRPr lang="tr-TR" sz="1600" dirty="0" smtClean="0"/>
          </a:p>
          <a:p>
            <a:pPr lvl="2" algn="just"/>
            <a:r>
              <a:rPr lang="tr-TR" sz="1600" dirty="0" smtClean="0"/>
              <a:t>Tereyağı</a:t>
            </a:r>
            <a:endParaRPr lang="tr-TR" sz="1600" dirty="0" smtClean="0"/>
          </a:p>
          <a:p>
            <a:pPr lvl="2" algn="just"/>
            <a:r>
              <a:rPr lang="tr-TR" sz="1600" dirty="0" smtClean="0"/>
              <a:t>Reçel ve marmelat (iki çeşit)</a:t>
            </a:r>
            <a:endParaRPr lang="tr-TR" sz="1600" dirty="0" smtClean="0"/>
          </a:p>
          <a:p>
            <a:pPr lvl="2" algn="just"/>
            <a:r>
              <a:rPr lang="tr-TR" sz="1600" dirty="0" smtClean="0"/>
              <a:t>Bal</a:t>
            </a:r>
            <a:endParaRPr lang="tr-TR" sz="1600" dirty="0" smtClean="0"/>
          </a:p>
          <a:p>
            <a:pPr lvl="2" algn="just"/>
            <a:r>
              <a:rPr lang="tr-TR" sz="1600" dirty="0" smtClean="0"/>
              <a:t>Kahve, çay, süt vb.</a:t>
            </a:r>
            <a:endParaRPr lang="tr-TR" sz="1600" dirty="0" smtClean="0"/>
          </a:p>
          <a:p>
            <a:pPr lvl="2" algn="just">
              <a:buNone/>
            </a:pPr>
            <a:r>
              <a:rPr lang="tr-TR" sz="1600" dirty="0" smtClean="0"/>
              <a:t>	Continental kahvaltının esas yapısı yukarıdaki gibi olmakla birlikte, ülkeler arasında çeşit ve tercih bakımından farklılıklar bulunmaktadır. Örneğin, Almanlar kahvaltıda kahveyi tercih ederlerken, ülkemizde çay tercih edilmektedir.</a:t>
            </a:r>
            <a:endParaRPr lang="tr-TR" sz="1600" dirty="0" smtClean="0"/>
          </a:p>
          <a:p>
            <a:pPr lvl="2" algn="just">
              <a:buNone/>
            </a:pPr>
            <a:r>
              <a:rPr lang="tr-TR" sz="1600" b="1" dirty="0" smtClean="0"/>
              <a:t>2. 1. 2. İlaveli Kahvaltı (Garnitürlü Kahvaltı)</a:t>
            </a:r>
            <a:endParaRPr lang="tr-TR" sz="1600" b="1" dirty="0" smtClean="0"/>
          </a:p>
          <a:p>
            <a:pPr lvl="2" algn="just">
              <a:buNone/>
            </a:pPr>
            <a:r>
              <a:rPr lang="tr-TR" sz="1600" b="1" dirty="0" smtClean="0"/>
              <a:t>		</a:t>
            </a:r>
            <a:r>
              <a:rPr lang="tr-TR" sz="1600" dirty="0" smtClean="0"/>
              <a:t>İlaveli kahvaltıyı standartlaştırmak oldukça güçtür. Bu kahvaltının temelini </a:t>
            </a:r>
            <a:r>
              <a:rPr lang="tr-TR" sz="1600" dirty="0" err="1" smtClean="0"/>
              <a:t>continental</a:t>
            </a:r>
            <a:r>
              <a:rPr lang="tr-TR" sz="1600" dirty="0" smtClean="0"/>
              <a:t> kahvaltı oluşturur. Ancak, çeşitli ülkelerin farklı kahvaltı alışkanlıkları nedeniyle ilave edilen garnitürler farklılık göstermektedir.</a:t>
            </a:r>
            <a:endParaRPr lang="tr-TR" sz="1600" dirty="0" smtClean="0"/>
          </a:p>
          <a:p>
            <a:pPr lvl="2" algn="just">
              <a:buNone/>
            </a:pPr>
            <a:r>
              <a:rPr lang="tr-TR" sz="1600" dirty="0" smtClean="0"/>
              <a:t>		</a:t>
            </a:r>
            <a:endParaRPr lang="tr-TR" sz="16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188640"/>
            <a:ext cx="8363272" cy="6480720"/>
          </a:xfrm>
        </p:spPr>
        <p:txBody>
          <a:bodyPr>
            <a:normAutofit fontScale="77500" lnSpcReduction="20000"/>
          </a:bodyPr>
          <a:lstStyle/>
          <a:p>
            <a:pPr lvl="2" algn="just">
              <a:buNone/>
            </a:pPr>
            <a:r>
              <a:rPr lang="tr-TR" sz="2100" dirty="0" smtClean="0"/>
              <a:t>Continental kahvaltıya yapılan ilavelerden örnekler;</a:t>
            </a:r>
            <a:endParaRPr lang="tr-TR" sz="2100" dirty="0" smtClean="0"/>
          </a:p>
          <a:p>
            <a:pPr lvl="2" algn="just">
              <a:buNone/>
            </a:pPr>
            <a:r>
              <a:rPr lang="tr-TR" sz="2100" dirty="0" smtClean="0"/>
              <a:t>	</a:t>
            </a:r>
            <a:r>
              <a:rPr lang="tr-TR" sz="2100" i="1" dirty="0" smtClean="0"/>
              <a:t>	Hollanda usulü, </a:t>
            </a:r>
            <a:r>
              <a:rPr lang="tr-TR" sz="2100" dirty="0" smtClean="0"/>
              <a:t>yulaf ezmesi, meyve suyu, ballı veya kuş üzümlü kek, sucuk türevleri, kaynamış yumurta. </a:t>
            </a:r>
            <a:endParaRPr lang="tr-TR" sz="2100" dirty="0" smtClean="0"/>
          </a:p>
          <a:p>
            <a:pPr lvl="2" algn="just">
              <a:buNone/>
            </a:pPr>
            <a:r>
              <a:rPr lang="tr-TR" sz="2100" b="1" dirty="0" smtClean="0"/>
              <a:t>	</a:t>
            </a:r>
            <a:r>
              <a:rPr lang="tr-TR" sz="2100" i="1" dirty="0" smtClean="0"/>
              <a:t>Danimarka usulü,</a:t>
            </a:r>
            <a:r>
              <a:rPr lang="tr-TR" sz="2100" dirty="0" smtClean="0"/>
              <a:t> balık, soğuk et, kaynamış yumurta ve çeşitli ekmeklerdir.</a:t>
            </a:r>
            <a:endParaRPr lang="tr-TR" sz="2100" dirty="0" smtClean="0"/>
          </a:p>
          <a:p>
            <a:pPr lvl="2" algn="just">
              <a:buNone/>
            </a:pPr>
            <a:r>
              <a:rPr lang="tr-TR" sz="2100" b="1" dirty="0" smtClean="0"/>
              <a:t>	</a:t>
            </a:r>
            <a:r>
              <a:rPr lang="tr-TR" sz="2100" i="1" dirty="0" smtClean="0"/>
              <a:t>Türkiye’ de </a:t>
            </a:r>
            <a:r>
              <a:rPr lang="tr-TR" sz="2100" dirty="0" smtClean="0"/>
              <a:t>çörek veya börek çeşitleri, pastırma, sosis, salam, domates ve salatalık söğüş, çeşitli şekillerde hazırlanmış yumurta.</a:t>
            </a:r>
            <a:endParaRPr lang="tr-TR" sz="2100" dirty="0" smtClean="0"/>
          </a:p>
          <a:p>
            <a:pPr lvl="2" algn="just">
              <a:buNone/>
            </a:pPr>
            <a:r>
              <a:rPr lang="tr-TR" sz="2100" b="1" dirty="0" smtClean="0"/>
              <a:t>		</a:t>
            </a:r>
            <a:r>
              <a:rPr lang="tr-TR" sz="2100" i="1" dirty="0" smtClean="0"/>
              <a:t>Amerika’da </a:t>
            </a:r>
            <a:r>
              <a:rPr lang="tr-TR" sz="2100" dirty="0" smtClean="0"/>
              <a:t>meyve suyu, unlu ve yumurtalı yiyecekler, ½ greyfurt, jambon, salam, sosis, balık, çeşitli şekillerde pişirilmiş yumurta, komposto vb.</a:t>
            </a:r>
            <a:endParaRPr lang="tr-TR" sz="2100" dirty="0" smtClean="0"/>
          </a:p>
          <a:p>
            <a:pPr lvl="2" algn="just">
              <a:buNone/>
            </a:pPr>
            <a:r>
              <a:rPr lang="tr-TR" sz="2100" dirty="0" smtClean="0"/>
              <a:t>		Garnitür çeşitlerinin en zengini Amerikan kahvaltısında görmek mümkündür. İngiliz ve Amerikalılar, kahvaltıyı esas öğün olarak kabul ederler. Yukarıda bahsedilen ilavelerin her kahvaltıda bulunma zorluluğu yoktur.</a:t>
            </a:r>
            <a:endParaRPr lang="tr-TR" sz="2100" dirty="0" smtClean="0"/>
          </a:p>
          <a:p>
            <a:pPr lvl="2" algn="just">
              <a:buNone/>
            </a:pPr>
            <a:r>
              <a:rPr lang="tr-TR" sz="2100" dirty="0" smtClean="0"/>
              <a:t>		Birçok otel işletmesi, oda servisindeki telefon yoğunluğunu azaltmak amacıyla standart kahvaltı mönülerini listelerine koymakta ve fiyatlandırma yapmaktadırlar. Konuk telefon ettiğinde, detaylara inmeden kahvaltının cinsini, seçmeliyse tercihini söylemekte ve siparişini vermektedir. </a:t>
            </a:r>
            <a:endParaRPr lang="tr-TR" sz="2100" dirty="0" smtClean="0"/>
          </a:p>
          <a:p>
            <a:pPr lvl="2" algn="just">
              <a:buNone/>
            </a:pPr>
            <a:r>
              <a:rPr lang="tr-TR" sz="2100" dirty="0" smtClean="0"/>
              <a:t>			Bu mönülerin dışında, gene zamanla ilişkilendirilebilecek olan  </a:t>
            </a:r>
            <a:r>
              <a:rPr lang="tr-TR" sz="2100" dirty="0" err="1" smtClean="0"/>
              <a:t>noel</a:t>
            </a:r>
            <a:r>
              <a:rPr lang="tr-TR" sz="2100" dirty="0" smtClean="0"/>
              <a:t> ,  yılbaşı, sahur ve iftar mönüleri de bulunmaktadır. </a:t>
            </a:r>
            <a:endParaRPr lang="tr-TR" sz="2100" dirty="0" smtClean="0"/>
          </a:p>
          <a:p>
            <a:pPr lvl="2" algn="just">
              <a:buNone/>
            </a:pPr>
            <a:r>
              <a:rPr lang="tr-TR" sz="2100" dirty="0" smtClean="0"/>
              <a:t>			</a:t>
            </a:r>
            <a:r>
              <a:rPr lang="tr-TR" sz="2100" i="1" dirty="0" smtClean="0"/>
              <a:t>Noel mönüsü, </a:t>
            </a:r>
            <a:r>
              <a:rPr lang="tr-TR" sz="2100" dirty="0" err="1" smtClean="0"/>
              <a:t>Hristiyanların</a:t>
            </a:r>
            <a:r>
              <a:rPr lang="tr-TR" sz="2100" dirty="0" smtClean="0"/>
              <a:t> İsa peygamberin doğum tarihi olan 24 Aralık için hazırladıkları mönüdür. Geleneksel olarak hazırlanan mönüde  mutlaka hindi dolması bulunur. </a:t>
            </a:r>
            <a:endParaRPr lang="tr-TR" sz="2100" dirty="0" smtClean="0"/>
          </a:p>
          <a:p>
            <a:pPr lvl="2" algn="just">
              <a:buNone/>
            </a:pPr>
            <a:r>
              <a:rPr lang="tr-TR" sz="2100" dirty="0" smtClean="0"/>
              <a:t>			Yeni  yılı kutlamak için 31 Aralık gecesi düzenlenen </a:t>
            </a:r>
            <a:r>
              <a:rPr lang="tr-TR" sz="2100" i="1" dirty="0" smtClean="0"/>
              <a:t> Yılbaşı mönüsü </a:t>
            </a:r>
            <a:r>
              <a:rPr lang="tr-TR" sz="2100" dirty="0" smtClean="0"/>
              <a:t> oldukça zengin bir mönüdür.Yılbaşı mönüsünün değişmez yemeklerinden  biriyse  kestaneli hindidir. </a:t>
            </a:r>
            <a:endParaRPr lang="tr-TR" sz="2100" dirty="0" smtClean="0"/>
          </a:p>
          <a:p>
            <a:pPr lvl="2" algn="just">
              <a:buNone/>
            </a:pPr>
            <a:r>
              <a:rPr lang="tr-TR" sz="2100" dirty="0" smtClean="0"/>
              <a:t> </a:t>
            </a:r>
            <a:endParaRPr lang="tr-TR" sz="2100" dirty="0" smtClean="0"/>
          </a:p>
          <a:p>
            <a:pPr lvl="2" algn="just">
              <a:buNone/>
            </a:pPr>
            <a:r>
              <a:rPr lang="tr-TR" sz="2100" dirty="0" smtClean="0"/>
              <a:t>                              </a:t>
            </a:r>
            <a:r>
              <a:rPr lang="tr-TR" sz="2100" i="1" dirty="0" smtClean="0"/>
              <a:t>İftar mönüsü , </a:t>
            </a:r>
            <a:r>
              <a:rPr lang="tr-TR" sz="2100" dirty="0" smtClean="0"/>
              <a:t>Müslüman ülkelerde,  Ramazan  aylarında  tercih  edilir.  Çeşitlilik göstermekle  birlikte  iftar açılırken  alınan ,  hurma, reçel , zeytin  gibi iftariyelikleri  çorba  ve ana  yemek  izler.  Gene  Türkiye  ramazanlarının  klasiklerinden   birisi de, pastırmalı yumurtadır ki  , genelde  ara  sıcak  olarak  alınır.  İftar mönüsünde mutlaka  sütlü veya hamur tatlı   bulunur ki,   özellikle güllaç  vazgeçilmez  Ramazan  tatlılarının  başında  gelir. </a:t>
            </a:r>
            <a:endParaRPr lang="tr-TR" sz="2100" dirty="0" smtClean="0"/>
          </a:p>
          <a:p>
            <a:pPr lvl="2" algn="just">
              <a:buNone/>
            </a:pPr>
            <a:r>
              <a:rPr lang="tr-TR" sz="2100" dirty="0" smtClean="0"/>
              <a:t>	</a:t>
            </a:r>
            <a:endParaRPr lang="tr-TR" sz="2100" dirty="0" smtClean="0"/>
          </a:p>
          <a:p>
            <a:pPr lvl="2" algn="just">
              <a:buNone/>
            </a:pPr>
            <a:r>
              <a:rPr lang="tr-TR" sz="1600" dirty="0" smtClean="0"/>
              <a:t>	  </a:t>
            </a:r>
            <a:endParaRPr lang="tr-TR" sz="16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0</TotalTime>
  <Words>32781</Words>
  <Application>WPS Presentation</Application>
  <PresentationFormat>Ekran Gösterisi (4:3)</PresentationFormat>
  <Paragraphs>301</Paragraphs>
  <Slides>27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27</vt:i4>
      </vt:variant>
    </vt:vector>
  </HeadingPairs>
  <TitlesOfParts>
    <vt:vector size="39" baseType="lpstr">
      <vt:lpstr>Arial</vt:lpstr>
      <vt:lpstr>SimSun</vt:lpstr>
      <vt:lpstr>Wingdings</vt:lpstr>
      <vt:lpstr>Wingdings 2</vt:lpstr>
      <vt:lpstr>Perpetua</vt:lpstr>
      <vt:lpstr>Franklin Gothic Book</vt:lpstr>
      <vt:lpstr>Microsoft YaHei</vt:lpstr>
      <vt:lpstr/>
      <vt:lpstr>Arial Unicode MS</vt:lpstr>
      <vt:lpstr>Calibri</vt:lpstr>
      <vt:lpstr>Lucida Sans Unicode</vt:lpstr>
      <vt:lpstr>Hisse Senedi</vt:lpstr>
      <vt:lpstr>MÖNÜ</vt:lpstr>
      <vt:lpstr>Modern Mönü ve İçeriği</vt:lpstr>
      <vt:lpstr>PowerPoint 演示文稿</vt:lpstr>
      <vt:lpstr>Mönü Türleri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MÖNÜLERLE İLGİLİ BİÇİMSEL ÇALIŞMALAR</vt:lpstr>
      <vt:lpstr>PowerPoint 演示文稿</vt:lpstr>
      <vt:lpstr>PowerPoint 演示文稿</vt:lpstr>
      <vt:lpstr>PowerPoint 演示文稿</vt:lpstr>
      <vt:lpstr>PowerPoint 演示文稿</vt:lpstr>
      <vt:lpstr>PowerPoint 演示文稿</vt:lpstr>
      <vt:lpstr>MÖNÜ MALİYET ÇALIŞMALARI</vt:lpstr>
      <vt:lpstr>PowerPoint 演示文稿</vt:lpstr>
      <vt:lpstr>PowerPoint 演示文稿</vt:lpstr>
      <vt:lpstr>PowerPoint 演示文稿</vt:lpstr>
      <vt:lpstr>PowerPoint 演示文稿</vt:lpstr>
      <vt:lpstr>MÖNÜYE UYGUN İÇKİ SEÇİMİ</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MÖNÜ</dc:title>
  <dc:creator>ramazan</dc:creator>
  <cp:lastModifiedBy>ali</cp:lastModifiedBy>
  <cp:revision>68</cp:revision>
  <dcterms:created xsi:type="dcterms:W3CDTF">2018-01-15T14:42:00Z</dcterms:created>
  <dcterms:modified xsi:type="dcterms:W3CDTF">2018-02-16T13:09:29Z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