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59" r:id="rId6"/>
    <p:sldId id="26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871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177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13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8558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49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78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53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68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149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442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606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A1998-D3AA-46C4-B118-8CCE5C0F9B8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443AF-D065-495C-8402-DB178CD679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30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Sözcük Türleri</a:t>
            </a:r>
            <a:br>
              <a:rPr lang="tr-TR" b="1" dirty="0" smtClean="0"/>
            </a:br>
            <a:r>
              <a:rPr lang="tr-TR" b="1" dirty="0" err="1" smtClean="0"/>
              <a:t>I.Hafta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866029"/>
            <a:ext cx="9144000" cy="3261815"/>
          </a:xfrm>
        </p:spPr>
        <p:txBody>
          <a:bodyPr>
            <a:normAutofit/>
          </a:bodyPr>
          <a:lstStyle/>
          <a:p>
            <a:pPr algn="l"/>
            <a:r>
              <a:rPr lang="tr-TR" sz="2600" dirty="0">
                <a:cs typeface="Times New Roman" panose="02020603050405020304" pitchFamily="18" charset="0"/>
              </a:rPr>
              <a:t>Macarcada sözcükler yapı bakımından üçe </a:t>
            </a:r>
            <a:r>
              <a:rPr lang="tr-TR" sz="2600" dirty="0" smtClean="0">
                <a:cs typeface="Times New Roman" panose="02020603050405020304" pitchFamily="18" charset="0"/>
              </a:rPr>
              <a:t>ayrılmaktadırlar:</a:t>
            </a:r>
          </a:p>
          <a:p>
            <a:pPr algn="l"/>
            <a:r>
              <a:rPr lang="tr-TR" sz="2600" dirty="0" smtClean="0"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tr-TR" sz="2600" dirty="0" smtClean="0">
                <a:cs typeface="Times New Roman" panose="02020603050405020304" pitchFamily="18" charset="0"/>
              </a:rPr>
              <a:t>1-Basit sözcükler (</a:t>
            </a:r>
            <a:r>
              <a:rPr lang="tr-TR" sz="2600" dirty="0" err="1" smtClean="0">
                <a:cs typeface="Times New Roman" panose="02020603050405020304" pitchFamily="18" charset="0"/>
              </a:rPr>
              <a:t>egyszerű</a:t>
            </a:r>
            <a:r>
              <a:rPr lang="tr-TR" sz="2600" dirty="0" smtClean="0"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cs typeface="Times New Roman" panose="02020603050405020304" pitchFamily="18" charset="0"/>
              </a:rPr>
              <a:t>szó</a:t>
            </a:r>
            <a:r>
              <a:rPr lang="tr-TR" sz="2600" dirty="0" smtClean="0">
                <a:cs typeface="Times New Roman" panose="02020603050405020304" pitchFamily="18" charset="0"/>
              </a:rPr>
              <a:t>): ek almamışlardır</a:t>
            </a:r>
          </a:p>
          <a:p>
            <a:pPr algn="l"/>
            <a:r>
              <a:rPr lang="tr-TR" sz="2600" dirty="0" smtClean="0">
                <a:cs typeface="Times New Roman" panose="02020603050405020304" pitchFamily="18" charset="0"/>
              </a:rPr>
              <a:t>2-Türemiş </a:t>
            </a:r>
            <a:r>
              <a:rPr lang="tr-TR" sz="2600" dirty="0">
                <a:cs typeface="Times New Roman" panose="02020603050405020304" pitchFamily="18" charset="0"/>
              </a:rPr>
              <a:t>Sözcükler (</a:t>
            </a:r>
            <a:r>
              <a:rPr lang="tr-TR" sz="2600" dirty="0" err="1">
                <a:cs typeface="Times New Roman" panose="02020603050405020304" pitchFamily="18" charset="0"/>
              </a:rPr>
              <a:t>képzett</a:t>
            </a:r>
            <a:r>
              <a:rPr lang="tr-TR" sz="2600" dirty="0"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cs typeface="Times New Roman" panose="02020603050405020304" pitchFamily="18" charset="0"/>
              </a:rPr>
              <a:t>szó</a:t>
            </a:r>
            <a:r>
              <a:rPr lang="tr-TR" sz="2600" dirty="0">
                <a:cs typeface="Times New Roman" panose="02020603050405020304" pitchFamily="18" charset="0"/>
              </a:rPr>
              <a:t>): ek almışlardır</a:t>
            </a:r>
          </a:p>
          <a:p>
            <a:pPr algn="l"/>
            <a:r>
              <a:rPr lang="tr-TR" sz="2600" dirty="0">
                <a:cs typeface="Times New Roman" panose="02020603050405020304" pitchFamily="18" charset="0"/>
              </a:rPr>
              <a:t>3-Birleşik Sözcükler (</a:t>
            </a:r>
            <a:r>
              <a:rPr lang="tr-TR" sz="2600" dirty="0" err="1">
                <a:cs typeface="Times New Roman" panose="02020603050405020304" pitchFamily="18" charset="0"/>
              </a:rPr>
              <a:t>összetett</a:t>
            </a:r>
            <a:r>
              <a:rPr lang="tr-TR" sz="2600" dirty="0"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cs typeface="Times New Roman" panose="02020603050405020304" pitchFamily="18" charset="0"/>
              </a:rPr>
              <a:t>szó</a:t>
            </a:r>
            <a:r>
              <a:rPr lang="tr-TR" sz="2600" dirty="0">
                <a:cs typeface="Times New Roman" panose="02020603050405020304" pitchFamily="18" charset="0"/>
              </a:rPr>
              <a:t>): sözcük birleştirme ile yeni anlam kazandırılmıştır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7462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61"/>
    </mc:Choice>
    <mc:Fallback xmlns="">
      <p:transition spd="slow" advTm="1496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Ünlüyle biten kısa (tek heceli) sözcüklerde istisnai bir kullanım vardır. (v köklü sözcükler).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tó</a:t>
            </a:r>
            <a:r>
              <a:rPr lang="tr-TR" dirty="0"/>
              <a:t> – </a:t>
            </a:r>
            <a:r>
              <a:rPr lang="tr-TR" dirty="0" err="1"/>
              <a:t>tavak</a:t>
            </a:r>
            <a:r>
              <a:rPr lang="tr-TR" dirty="0"/>
              <a:t> (göl-göller) </a:t>
            </a:r>
          </a:p>
          <a:p>
            <a:r>
              <a:rPr lang="tr-TR" dirty="0" err="1"/>
              <a:t>ló</a:t>
            </a:r>
            <a:r>
              <a:rPr lang="tr-TR" dirty="0"/>
              <a:t> – </a:t>
            </a:r>
            <a:r>
              <a:rPr lang="tr-TR" dirty="0" err="1"/>
              <a:t>lovak</a:t>
            </a:r>
            <a:r>
              <a:rPr lang="tr-TR" dirty="0"/>
              <a:t> (at-atlar) </a:t>
            </a:r>
            <a:r>
              <a:rPr lang="tr-TR" dirty="0" err="1"/>
              <a:t>szó</a:t>
            </a:r>
            <a:r>
              <a:rPr lang="tr-TR" dirty="0"/>
              <a:t> – </a:t>
            </a:r>
            <a:r>
              <a:rPr lang="tr-TR" dirty="0" err="1"/>
              <a:t>szavak</a:t>
            </a:r>
            <a:r>
              <a:rPr lang="tr-TR" dirty="0"/>
              <a:t> (kelime-kelimeler)</a:t>
            </a:r>
          </a:p>
          <a:p>
            <a:r>
              <a:rPr lang="tr-TR" dirty="0" err="1"/>
              <a:t>kő</a:t>
            </a:r>
            <a:r>
              <a:rPr lang="tr-TR" dirty="0"/>
              <a:t> – </a:t>
            </a:r>
            <a:r>
              <a:rPr lang="tr-TR" dirty="0" err="1"/>
              <a:t>kövek</a:t>
            </a:r>
            <a:r>
              <a:rPr lang="tr-TR" dirty="0"/>
              <a:t> (taş-taşlar) </a:t>
            </a:r>
            <a:r>
              <a:rPr lang="tr-TR" dirty="0" err="1"/>
              <a:t>vb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89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19"/>
    </mc:Choice>
    <mc:Fallback xmlns="">
      <p:transition spd="slow" advTm="9219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İstisnai bazı çoğul eki kullanımlarında çoğul eki kullanılırken ses düşmesi veya ses değişmesi olur.</a:t>
            </a:r>
          </a:p>
          <a:p>
            <a:r>
              <a:rPr lang="tr-TR" dirty="0" err="1"/>
              <a:t>kéz</a:t>
            </a:r>
            <a:r>
              <a:rPr lang="tr-TR" dirty="0"/>
              <a:t> – </a:t>
            </a:r>
            <a:r>
              <a:rPr lang="tr-TR" dirty="0" err="1"/>
              <a:t>kezek</a:t>
            </a:r>
            <a:r>
              <a:rPr lang="tr-TR" dirty="0"/>
              <a:t> (el-eller)</a:t>
            </a:r>
          </a:p>
          <a:p>
            <a:r>
              <a:rPr lang="tr-TR" dirty="0" err="1"/>
              <a:t>szél</a:t>
            </a:r>
            <a:r>
              <a:rPr lang="tr-TR" dirty="0"/>
              <a:t> – </a:t>
            </a:r>
            <a:r>
              <a:rPr lang="tr-TR" dirty="0" err="1"/>
              <a:t>szelek</a:t>
            </a:r>
            <a:r>
              <a:rPr lang="tr-TR" dirty="0"/>
              <a:t> (rüzgar-rüzgarlar)</a:t>
            </a:r>
          </a:p>
          <a:p>
            <a:r>
              <a:rPr lang="tr-TR" dirty="0" err="1"/>
              <a:t>álom</a:t>
            </a:r>
            <a:r>
              <a:rPr lang="tr-TR" dirty="0"/>
              <a:t> – </a:t>
            </a:r>
            <a:r>
              <a:rPr lang="tr-TR" dirty="0" err="1"/>
              <a:t>álmok</a:t>
            </a:r>
            <a:r>
              <a:rPr lang="tr-TR" dirty="0"/>
              <a:t> (düş-düşler)</a:t>
            </a:r>
          </a:p>
          <a:p>
            <a:r>
              <a:rPr lang="tr-TR" dirty="0" err="1"/>
              <a:t>híd</a:t>
            </a:r>
            <a:r>
              <a:rPr lang="tr-TR" dirty="0"/>
              <a:t> – </a:t>
            </a:r>
            <a:r>
              <a:rPr lang="tr-TR" dirty="0" err="1"/>
              <a:t>hidak</a:t>
            </a:r>
            <a:r>
              <a:rPr lang="tr-TR" dirty="0"/>
              <a:t> (köprü-köprüler)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504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71"/>
    </mc:Choice>
    <mc:Fallback xmlns="">
      <p:transition spd="slow" advTm="1137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tűz</a:t>
            </a:r>
            <a:r>
              <a:rPr lang="tr-TR" dirty="0"/>
              <a:t> – </a:t>
            </a:r>
            <a:r>
              <a:rPr lang="tr-TR" dirty="0" err="1"/>
              <a:t>tüzek</a:t>
            </a:r>
            <a:r>
              <a:rPr lang="tr-TR" dirty="0"/>
              <a:t> (ateş-ateşler)</a:t>
            </a:r>
          </a:p>
          <a:p>
            <a:r>
              <a:rPr lang="tr-TR" dirty="0" err="1"/>
              <a:t>hír</a:t>
            </a:r>
            <a:r>
              <a:rPr lang="tr-TR" dirty="0"/>
              <a:t> – </a:t>
            </a:r>
            <a:r>
              <a:rPr lang="tr-TR" dirty="0" err="1"/>
              <a:t>hirek</a:t>
            </a:r>
            <a:r>
              <a:rPr lang="tr-TR" dirty="0"/>
              <a:t> (haber-haberler)</a:t>
            </a:r>
          </a:p>
          <a:p>
            <a:r>
              <a:rPr lang="tr-TR" dirty="0" err="1"/>
              <a:t>majom-majmok</a:t>
            </a:r>
            <a:r>
              <a:rPr lang="tr-TR" dirty="0"/>
              <a:t> (maymun-maymunlar)</a:t>
            </a:r>
          </a:p>
          <a:p>
            <a:r>
              <a:rPr lang="tr-TR" dirty="0" err="1"/>
              <a:t>iker-ikrek</a:t>
            </a:r>
            <a:r>
              <a:rPr lang="tr-TR" dirty="0"/>
              <a:t> (ikiz-ikizler) </a:t>
            </a:r>
            <a:r>
              <a:rPr lang="tr-TR" dirty="0" err="1"/>
              <a:t>vb</a:t>
            </a:r>
            <a:r>
              <a:rPr lang="tr-TR" dirty="0"/>
              <a:t>…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7597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75"/>
    </mc:Choice>
    <mc:Fallback xmlns="">
      <p:transition spd="slow" advTm="11275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Alıştırma/ödev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föld</a:t>
            </a:r>
            <a:r>
              <a:rPr lang="tr-TR" dirty="0"/>
              <a:t>, </a:t>
            </a:r>
            <a:r>
              <a:rPr lang="tr-TR" dirty="0" err="1"/>
              <a:t>gyermek</a:t>
            </a:r>
            <a:r>
              <a:rPr lang="tr-TR" dirty="0"/>
              <a:t>, </a:t>
            </a:r>
            <a:r>
              <a:rPr lang="tr-TR" dirty="0" err="1"/>
              <a:t>madár</a:t>
            </a:r>
            <a:r>
              <a:rPr lang="tr-TR" dirty="0"/>
              <a:t>, </a:t>
            </a:r>
            <a:r>
              <a:rPr lang="tr-TR" dirty="0" err="1"/>
              <a:t>pohár</a:t>
            </a:r>
            <a:r>
              <a:rPr lang="tr-TR" dirty="0"/>
              <a:t>, </a:t>
            </a:r>
            <a:r>
              <a:rPr lang="tr-TR" dirty="0" err="1"/>
              <a:t>ökör</a:t>
            </a:r>
            <a:r>
              <a:rPr lang="tr-TR" dirty="0"/>
              <a:t>, terem, </a:t>
            </a:r>
            <a:r>
              <a:rPr lang="tr-TR" dirty="0" err="1"/>
              <a:t>kés,titok</a:t>
            </a:r>
            <a:r>
              <a:rPr lang="tr-TR" dirty="0"/>
              <a:t>, </a:t>
            </a:r>
            <a:r>
              <a:rPr lang="tr-TR" dirty="0" err="1"/>
              <a:t>bokor</a:t>
            </a:r>
            <a:r>
              <a:rPr lang="tr-TR" dirty="0"/>
              <a:t>, </a:t>
            </a:r>
            <a:r>
              <a:rPr lang="tr-TR" dirty="0" err="1"/>
              <a:t>ég</a:t>
            </a:r>
            <a:r>
              <a:rPr lang="tr-TR" dirty="0"/>
              <a:t>, </a:t>
            </a:r>
            <a:r>
              <a:rPr lang="tr-TR" dirty="0" err="1"/>
              <a:t>falu</a:t>
            </a:r>
            <a:r>
              <a:rPr lang="tr-TR" dirty="0"/>
              <a:t>, 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hely</a:t>
            </a:r>
            <a:r>
              <a:rPr lang="tr-TR" dirty="0"/>
              <a:t>, </a:t>
            </a:r>
            <a:r>
              <a:rPr lang="tr-TR" dirty="0" err="1" smtClean="0"/>
              <a:t>mű</a:t>
            </a:r>
            <a:r>
              <a:rPr lang="tr-TR" dirty="0" smtClean="0"/>
              <a:t> vb</a:t>
            </a:r>
            <a:r>
              <a:rPr lang="tr-TR" dirty="0"/>
              <a:t>. sözcüklerin çoğul biçimleri ve istisnaların açıklanması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/>
              <a:t>erdő</a:t>
            </a:r>
            <a:r>
              <a:rPr lang="tr-TR" dirty="0"/>
              <a:t>, </a:t>
            </a:r>
            <a:r>
              <a:rPr lang="tr-TR" dirty="0" err="1"/>
              <a:t>unoka</a:t>
            </a:r>
            <a:r>
              <a:rPr lang="tr-TR" dirty="0"/>
              <a:t>, </a:t>
            </a:r>
            <a:r>
              <a:rPr lang="tr-TR" dirty="0" err="1"/>
              <a:t>tő</a:t>
            </a:r>
            <a:r>
              <a:rPr lang="tr-TR" dirty="0"/>
              <a:t>, hal, </a:t>
            </a:r>
            <a:r>
              <a:rPr lang="tr-TR" dirty="0" err="1"/>
              <a:t>ember</a:t>
            </a:r>
            <a:r>
              <a:rPr lang="tr-TR" dirty="0"/>
              <a:t>, </a:t>
            </a:r>
            <a:r>
              <a:rPr lang="tr-TR" dirty="0" err="1"/>
              <a:t>kalap</a:t>
            </a:r>
            <a:r>
              <a:rPr lang="tr-TR" dirty="0"/>
              <a:t>, </a:t>
            </a:r>
            <a:r>
              <a:rPr lang="tr-TR" dirty="0" err="1"/>
              <a:t>barát</a:t>
            </a:r>
            <a:r>
              <a:rPr lang="tr-TR" dirty="0"/>
              <a:t>, </a:t>
            </a:r>
            <a:r>
              <a:rPr lang="tr-TR" dirty="0" err="1"/>
              <a:t>törzs</a:t>
            </a:r>
            <a:r>
              <a:rPr lang="tr-TR" dirty="0"/>
              <a:t>, </a:t>
            </a:r>
            <a:r>
              <a:rPr lang="tr-TR" dirty="0" err="1"/>
              <a:t>kút</a:t>
            </a:r>
            <a:r>
              <a:rPr lang="tr-TR" dirty="0"/>
              <a:t>, </a:t>
            </a:r>
            <a:r>
              <a:rPr lang="tr-TR" dirty="0" err="1"/>
              <a:t>víz</a:t>
            </a:r>
            <a:r>
              <a:rPr lang="tr-TR" dirty="0"/>
              <a:t>, </a:t>
            </a:r>
            <a:r>
              <a:rPr lang="tr-TR" dirty="0" err="1"/>
              <a:t>tél</a:t>
            </a:r>
            <a:r>
              <a:rPr lang="tr-TR" dirty="0"/>
              <a:t>, </a:t>
            </a:r>
            <a:r>
              <a:rPr lang="tr-TR" dirty="0" err="1"/>
              <a:t>levél</a:t>
            </a:r>
            <a:r>
              <a:rPr lang="tr-TR" dirty="0"/>
              <a:t>,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kenyér vb. sözcüklerin çoğul biçimleri ve istisnaların açıklanması.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9046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04"/>
    </mc:Choice>
    <mc:Fallback xmlns="">
      <p:transition spd="slow" advTm="12004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Alıştırma/ödev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nyár</a:t>
            </a:r>
            <a:r>
              <a:rPr lang="tr-TR" dirty="0"/>
              <a:t>, </a:t>
            </a:r>
            <a:r>
              <a:rPr lang="tr-TR" dirty="0" err="1"/>
              <a:t>lélek</a:t>
            </a:r>
            <a:r>
              <a:rPr lang="tr-TR" dirty="0"/>
              <a:t>, </a:t>
            </a:r>
            <a:r>
              <a:rPr lang="tr-TR" dirty="0" err="1"/>
              <a:t>alkalom</a:t>
            </a:r>
            <a:r>
              <a:rPr lang="tr-TR" dirty="0"/>
              <a:t>  kert, </a:t>
            </a:r>
            <a:r>
              <a:rPr lang="tr-TR" dirty="0" err="1"/>
              <a:t>golyó</a:t>
            </a:r>
            <a:r>
              <a:rPr lang="tr-TR" dirty="0"/>
              <a:t>, </a:t>
            </a:r>
            <a:r>
              <a:rPr lang="tr-TR" dirty="0" err="1"/>
              <a:t>szék</a:t>
            </a:r>
            <a:r>
              <a:rPr lang="tr-TR" dirty="0"/>
              <a:t>, </a:t>
            </a:r>
            <a:r>
              <a:rPr lang="tr-TR" dirty="0" err="1"/>
              <a:t>zseb</a:t>
            </a:r>
            <a:r>
              <a:rPr lang="tr-TR" dirty="0"/>
              <a:t> vb. sözcüklerin çoğul biçimleri ve istisnaların açıklanması.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892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04"/>
    </mc:Choice>
    <mc:Fallback xmlns="">
      <p:transition spd="slow" advTm="11004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TOLDALÉKOK 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(Ekler)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b="1" dirty="0"/>
              <a:t>Jel</a:t>
            </a:r>
            <a:r>
              <a:rPr lang="tr-TR" dirty="0"/>
              <a:t>			</a:t>
            </a:r>
            <a:r>
              <a:rPr lang="tr-TR" dirty="0" smtClean="0"/>
              <a:t>  </a:t>
            </a:r>
            <a:r>
              <a:rPr lang="tr-TR" b="1" dirty="0" err="1" smtClean="0"/>
              <a:t>Kepző</a:t>
            </a:r>
            <a:r>
              <a:rPr lang="tr-TR" dirty="0"/>
              <a:t>			</a:t>
            </a:r>
            <a:r>
              <a:rPr lang="tr-TR" dirty="0" smtClean="0"/>
              <a:t>           		</a:t>
            </a:r>
            <a:r>
              <a:rPr lang="tr-TR" b="1" dirty="0" err="1" smtClean="0"/>
              <a:t>Rag</a:t>
            </a:r>
            <a:r>
              <a:rPr lang="tr-TR" b="1" dirty="0" smtClean="0"/>
              <a:t> </a:t>
            </a:r>
            <a:endParaRPr lang="tr-TR" b="1" dirty="0"/>
          </a:p>
          <a:p>
            <a:r>
              <a:rPr lang="tr-TR" b="1" dirty="0"/>
              <a:t>1-Többes Jel		</a:t>
            </a:r>
            <a:r>
              <a:rPr lang="tr-TR" b="1" dirty="0" smtClean="0"/>
              <a:t>1-Fiilden </a:t>
            </a:r>
            <a:r>
              <a:rPr lang="tr-TR" b="1" dirty="0"/>
              <a:t>sözcük türetme ekleri		1-Esetrag</a:t>
            </a:r>
            <a:endParaRPr lang="tr-TR" dirty="0"/>
          </a:p>
          <a:p>
            <a:r>
              <a:rPr lang="tr-TR" b="1" dirty="0"/>
              <a:t>2-Birtokos Jel		2-İsimden sözcük türetme ekleri	</a:t>
            </a:r>
            <a:r>
              <a:rPr lang="tr-TR" b="1" dirty="0" smtClean="0"/>
              <a:t>2-Személyrag</a:t>
            </a:r>
            <a:endParaRPr lang="tr-TR" dirty="0"/>
          </a:p>
          <a:p>
            <a:r>
              <a:rPr lang="tr-TR" i="1" dirty="0" err="1"/>
              <a:t>Egyes</a:t>
            </a:r>
            <a:r>
              <a:rPr lang="tr-TR" i="1" dirty="0"/>
              <a:t>	</a:t>
            </a:r>
            <a:r>
              <a:rPr lang="tr-TR" b="1" i="1" dirty="0"/>
              <a:t>				</a:t>
            </a:r>
            <a:endParaRPr lang="tr-TR" dirty="0"/>
          </a:p>
          <a:p>
            <a:r>
              <a:rPr lang="tr-TR" i="1" dirty="0" err="1"/>
              <a:t>Többes</a:t>
            </a:r>
            <a:r>
              <a:rPr lang="tr-TR" i="1" dirty="0"/>
              <a:t>	</a:t>
            </a:r>
            <a:r>
              <a:rPr lang="tr-TR" dirty="0"/>
              <a:t>	</a:t>
            </a:r>
            <a:r>
              <a:rPr lang="tr-TR" b="1" dirty="0"/>
              <a:t>			</a:t>
            </a:r>
            <a:endParaRPr lang="tr-TR" dirty="0"/>
          </a:p>
          <a:p>
            <a:r>
              <a:rPr lang="tr-TR" b="1" dirty="0"/>
              <a:t>3-Időjel </a:t>
            </a:r>
            <a:r>
              <a:rPr lang="tr-TR" i="1" dirty="0"/>
              <a:t>(</a:t>
            </a:r>
            <a:r>
              <a:rPr lang="tr-TR" i="1" dirty="0" err="1"/>
              <a:t>múlt</a:t>
            </a:r>
            <a:r>
              <a:rPr lang="tr-TR" i="1" dirty="0"/>
              <a:t> </a:t>
            </a:r>
            <a:r>
              <a:rPr lang="tr-TR" i="1" dirty="0" err="1"/>
              <a:t>idő</a:t>
            </a:r>
            <a:r>
              <a:rPr lang="tr-TR" i="1" dirty="0"/>
              <a:t>)</a:t>
            </a:r>
            <a:r>
              <a:rPr lang="tr-TR" b="1" dirty="0"/>
              <a:t>			</a:t>
            </a:r>
            <a:endParaRPr lang="tr-TR" dirty="0"/>
          </a:p>
          <a:p>
            <a:r>
              <a:rPr lang="tr-TR" b="1" dirty="0"/>
              <a:t>4-Módjel				</a:t>
            </a:r>
            <a:endParaRPr lang="tr-TR" dirty="0"/>
          </a:p>
          <a:p>
            <a:r>
              <a:rPr lang="tr-TR" i="1" dirty="0" err="1"/>
              <a:t>feltéles</a:t>
            </a:r>
            <a:r>
              <a:rPr lang="tr-TR" i="1" dirty="0"/>
              <a:t> </a:t>
            </a:r>
            <a:r>
              <a:rPr lang="tr-TR" i="1" dirty="0" err="1"/>
              <a:t>mödjel</a:t>
            </a:r>
            <a:r>
              <a:rPr lang="tr-TR" i="1" dirty="0"/>
              <a:t>   </a:t>
            </a:r>
            <a:endParaRPr lang="tr-TR" dirty="0"/>
          </a:p>
          <a:p>
            <a:r>
              <a:rPr lang="tr-TR" i="1" dirty="0" err="1"/>
              <a:t>feltéles</a:t>
            </a:r>
            <a:r>
              <a:rPr lang="tr-TR" i="1" dirty="0"/>
              <a:t> </a:t>
            </a:r>
            <a:r>
              <a:rPr lang="tr-TR" i="1" dirty="0" err="1"/>
              <a:t>mödjel</a:t>
            </a:r>
            <a:r>
              <a:rPr lang="tr-TR" i="1" dirty="0"/>
              <a:t>   </a:t>
            </a:r>
            <a:endParaRPr lang="tr-TR" dirty="0"/>
          </a:p>
          <a:p>
            <a:r>
              <a:rPr lang="tr-TR" dirty="0"/>
              <a:t> 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321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24"/>
    </mc:Choice>
    <mc:Fallback xmlns="">
      <p:transition spd="slow" advTm="12324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</a:p>
          <a:p>
            <a:pPr marL="0" indent="0" algn="just">
              <a:buNone/>
            </a:pPr>
            <a:r>
              <a:rPr lang="tr-TR" dirty="0" smtClean="0"/>
              <a:t>	(</a:t>
            </a:r>
            <a:r>
              <a:rPr lang="tr-TR" dirty="0"/>
              <a:t>Verilen tablo genel bir sınıflandırma olup kısa ve anlaşılır bir şekilde açıklama yapma amaçlıdır. Alt başlıklar kendi bünyesinde daha detaylı olup farklı kategorileri de içerebilir. Bunlardan en belirgin olanlarına değinilecektir</a:t>
            </a:r>
            <a:r>
              <a:rPr lang="tr-TR" dirty="0" smtClean="0"/>
              <a:t>).</a:t>
            </a:r>
          </a:p>
          <a:p>
            <a:pPr marL="0" indent="0" algn="just">
              <a:buNone/>
            </a:pPr>
            <a:r>
              <a:rPr lang="tr-TR" dirty="0" smtClean="0"/>
              <a:t>	Jel </a:t>
            </a:r>
            <a:r>
              <a:rPr lang="tr-TR" dirty="0"/>
              <a:t>ek türü isim ve fiillere gelebilen bir ek türüdür. İsimlere gelenler çoğul ve iyelik ekleri şeklinde karşımıza çıkmaktadır. Fiillere gelenler ise geçmiş zaman eki ve istek/şart ve emir kiplerinde görülmektedir. </a:t>
            </a:r>
          </a:p>
        </p:txBody>
      </p:sp>
    </p:spTree>
    <p:extLst>
      <p:ext uri="{BB962C8B-B14F-4D97-AF65-F5344CB8AC3E}">
        <p14:creationId xmlns:p14="http://schemas.microsoft.com/office/powerpoint/2010/main" val="385052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75"/>
    </mc:Choice>
    <mc:Fallback xmlns="">
      <p:transition spd="slow" advTm="11475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Dolayısıyla jel ek türünü ikiye </a:t>
            </a:r>
            <a:r>
              <a:rPr lang="tr-TR" dirty="0" err="1" smtClean="0"/>
              <a:t>ayrırmak</a:t>
            </a:r>
            <a:r>
              <a:rPr lang="tr-TR" dirty="0" smtClean="0"/>
              <a:t> </a:t>
            </a:r>
            <a:r>
              <a:rPr lang="tr-TR" dirty="0" smtClean="0"/>
              <a:t>da mümkündür:</a:t>
            </a:r>
          </a:p>
          <a:p>
            <a:pPr marL="0" indent="0">
              <a:buNone/>
            </a:pPr>
            <a:r>
              <a:rPr lang="tr-TR" dirty="0" smtClean="0"/>
              <a:t> </a:t>
            </a:r>
          </a:p>
          <a:p>
            <a:r>
              <a:rPr lang="tr-TR" dirty="0" smtClean="0"/>
              <a:t>1-Ad soylu sözcüklere gelenler</a:t>
            </a:r>
          </a:p>
          <a:p>
            <a:r>
              <a:rPr lang="tr-TR" dirty="0" smtClean="0"/>
              <a:t>2-Eylem soylu sözcüklere gelenler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931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38"/>
    </mc:Choice>
    <mc:Fallback xmlns="">
      <p:transition spd="slow" advTm="5938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	Ad </a:t>
            </a:r>
            <a:r>
              <a:rPr lang="tr-TR" dirty="0"/>
              <a:t>soylu sözcüklere gelen jel ek türünün ilki çoğul ekidir (</a:t>
            </a:r>
            <a:r>
              <a:rPr lang="tr-TR" dirty="0" err="1"/>
              <a:t>többes</a:t>
            </a:r>
            <a:r>
              <a:rPr lang="tr-TR" dirty="0"/>
              <a:t> jel). Macarcada çoğul eki genel olarak ses uyumu kurallarına uygun olarak kelimeye getirilen –k/-ok/-ek/-</a:t>
            </a:r>
            <a:r>
              <a:rPr lang="tr-TR" dirty="0" err="1"/>
              <a:t>ök</a:t>
            </a:r>
            <a:r>
              <a:rPr lang="tr-TR" dirty="0"/>
              <a:t>/-ak gibi eklerle sağlanır.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199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06"/>
    </mc:Choice>
    <mc:Fallback xmlns="">
      <p:transition spd="slow" advTm="5906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autó-autó</a:t>
            </a:r>
            <a:r>
              <a:rPr lang="tr-TR" b="1" dirty="0" smtClean="0"/>
              <a:t>k</a:t>
            </a:r>
            <a:r>
              <a:rPr lang="tr-TR" dirty="0" smtClean="0"/>
              <a:t>				</a:t>
            </a:r>
            <a:r>
              <a:rPr lang="tr-TR" dirty="0" err="1" smtClean="0"/>
              <a:t>ház-ház</a:t>
            </a:r>
            <a:r>
              <a:rPr lang="tr-TR" b="1" dirty="0" err="1" smtClean="0"/>
              <a:t>ak</a:t>
            </a:r>
            <a:endParaRPr lang="tr-TR" dirty="0" smtClean="0"/>
          </a:p>
          <a:p>
            <a:r>
              <a:rPr lang="tr-TR" dirty="0" smtClean="0"/>
              <a:t>araba-araba</a:t>
            </a:r>
            <a:r>
              <a:rPr lang="tr-TR" b="1" dirty="0" smtClean="0"/>
              <a:t>lar </a:t>
            </a:r>
            <a:r>
              <a:rPr lang="tr-TR" dirty="0" smtClean="0"/>
              <a:t>				ev-ev</a:t>
            </a:r>
            <a:r>
              <a:rPr lang="tr-TR" b="1" dirty="0" smtClean="0"/>
              <a:t>ler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			</a:t>
            </a:r>
            <a:endParaRPr lang="tr-TR" dirty="0" smtClean="0"/>
          </a:p>
          <a:p>
            <a:r>
              <a:rPr lang="tr-TR" dirty="0" err="1" smtClean="0"/>
              <a:t>bőrönd-bőrönd</a:t>
            </a:r>
            <a:r>
              <a:rPr lang="tr-TR" b="1" dirty="0" err="1" smtClean="0"/>
              <a:t>ök</a:t>
            </a:r>
            <a:r>
              <a:rPr lang="tr-TR" b="1" dirty="0" smtClean="0"/>
              <a:t> 	</a:t>
            </a:r>
            <a:r>
              <a:rPr lang="tr-TR" dirty="0" smtClean="0"/>
              <a:t>		</a:t>
            </a:r>
            <a:r>
              <a:rPr lang="tr-TR" dirty="0" err="1" smtClean="0"/>
              <a:t>könyv-könyv</a:t>
            </a:r>
            <a:r>
              <a:rPr lang="tr-TR" b="1" dirty="0" err="1" smtClean="0"/>
              <a:t>ek</a:t>
            </a:r>
            <a:endParaRPr lang="tr-TR" dirty="0" smtClean="0"/>
          </a:p>
          <a:p>
            <a:r>
              <a:rPr lang="tr-TR" dirty="0" smtClean="0"/>
              <a:t>bavul-bavul</a:t>
            </a:r>
            <a:r>
              <a:rPr lang="tr-TR" b="1" dirty="0" smtClean="0"/>
              <a:t>lar </a:t>
            </a:r>
            <a:r>
              <a:rPr lang="tr-TR" dirty="0" smtClean="0"/>
              <a:t>				kitap-kitap</a:t>
            </a:r>
            <a:r>
              <a:rPr lang="tr-TR" b="1" dirty="0" smtClean="0"/>
              <a:t>lar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 </a:t>
            </a:r>
          </a:p>
          <a:p>
            <a:r>
              <a:rPr lang="tr-TR" dirty="0" err="1" smtClean="0"/>
              <a:t>villamos-villamos</a:t>
            </a:r>
            <a:r>
              <a:rPr lang="tr-TR" b="1" dirty="0" err="1" smtClean="0"/>
              <a:t>ok</a:t>
            </a:r>
            <a:endParaRPr lang="tr-TR" dirty="0" smtClean="0"/>
          </a:p>
          <a:p>
            <a:r>
              <a:rPr lang="tr-TR" dirty="0" smtClean="0"/>
              <a:t>tramvay-tramvay</a:t>
            </a:r>
            <a:r>
              <a:rPr lang="tr-TR" b="1" dirty="0" smtClean="0"/>
              <a:t>lar </a:t>
            </a:r>
            <a:r>
              <a:rPr lang="tr-TR" dirty="0" err="1" smtClean="0"/>
              <a:t>vb</a:t>
            </a:r>
            <a:r>
              <a:rPr lang="tr-TR" dirty="0" smtClean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156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36"/>
    </mc:Choice>
    <mc:Fallback xmlns="">
      <p:transition spd="slow" advTm="11436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Sonu ünlü ile biten sözcüğün son sesi çoğul eki gelmesinden sonra son ses açılır: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alma-</a:t>
            </a:r>
            <a:r>
              <a:rPr lang="tr-TR" dirty="0" err="1"/>
              <a:t>alm</a:t>
            </a:r>
            <a:r>
              <a:rPr lang="tr-TR" b="1" u="sng" dirty="0" err="1"/>
              <a:t>á</a:t>
            </a:r>
            <a:r>
              <a:rPr lang="tr-TR" u="sng" dirty="0" err="1"/>
              <a:t>k</a:t>
            </a:r>
            <a:r>
              <a:rPr lang="tr-TR" dirty="0"/>
              <a:t>				</a:t>
            </a:r>
            <a:r>
              <a:rPr lang="tr-TR" dirty="0" err="1"/>
              <a:t>mese-mes</a:t>
            </a:r>
            <a:r>
              <a:rPr lang="tr-TR" b="1" u="sng" dirty="0" err="1"/>
              <a:t>é</a:t>
            </a:r>
            <a:r>
              <a:rPr lang="tr-TR" u="sng" dirty="0" err="1"/>
              <a:t>k</a:t>
            </a:r>
            <a:endParaRPr lang="tr-TR" dirty="0"/>
          </a:p>
          <a:p>
            <a:r>
              <a:rPr lang="tr-TR" dirty="0"/>
              <a:t>elma-elmalar				</a:t>
            </a:r>
            <a:r>
              <a:rPr lang="tr-TR" dirty="0" smtClean="0"/>
              <a:t>masal-masallar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szoba-szob</a:t>
            </a:r>
            <a:r>
              <a:rPr lang="tr-TR" b="1" u="sng" dirty="0" err="1"/>
              <a:t>á</a:t>
            </a:r>
            <a:r>
              <a:rPr lang="tr-TR" u="sng" dirty="0" err="1"/>
              <a:t>k</a:t>
            </a:r>
            <a:r>
              <a:rPr lang="tr-TR" dirty="0"/>
              <a:t> 				</a:t>
            </a:r>
            <a:r>
              <a:rPr lang="tr-TR" dirty="0" err="1" smtClean="0"/>
              <a:t>iskola-iskol</a:t>
            </a:r>
            <a:r>
              <a:rPr lang="tr-TR" b="1" u="sng" dirty="0" err="1" smtClean="0"/>
              <a:t>á</a:t>
            </a:r>
            <a:r>
              <a:rPr lang="tr-TR" u="sng" dirty="0" err="1" smtClean="0"/>
              <a:t>k</a:t>
            </a:r>
            <a:endParaRPr lang="tr-TR" dirty="0"/>
          </a:p>
          <a:p>
            <a:r>
              <a:rPr lang="tr-TR" dirty="0"/>
              <a:t>oda-odalar					okul-okullar </a:t>
            </a:r>
            <a:r>
              <a:rPr lang="tr-TR" dirty="0" err="1"/>
              <a:t>vb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978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95"/>
    </mc:Choice>
    <mc:Fallback xmlns="">
      <p:transition spd="slow" advTm="11195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*Ancak bu genel kuralın istisnai durumları da mevcuttur: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kocsi-kocsik</a:t>
            </a:r>
            <a:r>
              <a:rPr lang="tr-TR" dirty="0"/>
              <a:t> (araba-arabalar), mi-</a:t>
            </a:r>
            <a:r>
              <a:rPr lang="tr-TR" dirty="0" err="1"/>
              <a:t>mik</a:t>
            </a:r>
            <a:r>
              <a:rPr lang="tr-TR" dirty="0"/>
              <a:t> (ne-neler) </a:t>
            </a:r>
            <a:r>
              <a:rPr lang="tr-TR" dirty="0" err="1"/>
              <a:t>vb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209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87"/>
    </mc:Choice>
    <mc:Fallback xmlns="">
      <p:transition spd="slow" advTm="6187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Sonu açık ünlü ile biten sözcükler genellikle çoğu ekini doğrudan alırlar: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dirty="0" err="1"/>
              <a:t>hajó-hajók</a:t>
            </a:r>
            <a:r>
              <a:rPr lang="tr-TR" dirty="0"/>
              <a:t>			</a:t>
            </a:r>
            <a:r>
              <a:rPr lang="tr-TR" dirty="0" err="1"/>
              <a:t>tető-tetők</a:t>
            </a:r>
            <a:endParaRPr lang="tr-TR" dirty="0"/>
          </a:p>
          <a:p>
            <a:r>
              <a:rPr lang="tr-TR" dirty="0"/>
              <a:t>(gemi-gemiler)		(çatı-çatılar)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ajtó-ajtók</a:t>
            </a:r>
            <a:r>
              <a:rPr lang="tr-TR" dirty="0"/>
              <a:t>			</a:t>
            </a:r>
            <a:r>
              <a:rPr lang="tr-TR" dirty="0" err="1"/>
              <a:t>festő-festők</a:t>
            </a:r>
            <a:endParaRPr lang="tr-TR" dirty="0"/>
          </a:p>
          <a:p>
            <a:r>
              <a:rPr lang="tr-TR" dirty="0"/>
              <a:t>(kapı-kapılar)		</a:t>
            </a:r>
            <a:r>
              <a:rPr lang="tr-TR" dirty="0" smtClean="0"/>
              <a:t>(</a:t>
            </a:r>
            <a:r>
              <a:rPr lang="tr-TR" dirty="0"/>
              <a:t>ressam-ressamlar) </a:t>
            </a:r>
            <a:r>
              <a:rPr lang="tr-TR" dirty="0" err="1"/>
              <a:t>vb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905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67"/>
    </mc:Choice>
    <mc:Fallback xmlns="">
      <p:transition spd="slow" advTm="11467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263</Words>
  <Application>Microsoft Office PowerPoint</Application>
  <PresentationFormat>Geniş ekran</PresentationFormat>
  <Paragraphs>82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Teması</vt:lpstr>
      <vt:lpstr>Sözcük Türleri I.Hafta </vt:lpstr>
      <vt:lpstr>TOLDALÉKOK  (Ekler)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Alıştırma/ödev</vt:lpstr>
      <vt:lpstr>Alıştırma/ödev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Türleri I.Hafta</dc:title>
  <dc:creator>Alpertunga Altaylı</dc:creator>
  <cp:lastModifiedBy>Pc</cp:lastModifiedBy>
  <cp:revision>8</cp:revision>
  <dcterms:created xsi:type="dcterms:W3CDTF">2018-04-01T14:05:43Z</dcterms:created>
  <dcterms:modified xsi:type="dcterms:W3CDTF">2018-04-02T08:34:28Z</dcterms:modified>
</cp:coreProperties>
</file>