
<file path=[Content_Types].xml><?xml version="1.0" encoding="utf-8"?>
<Types xmlns="http://schemas.openxmlformats.org/package/2006/content-types">
  <Default Extension="jpeg" ContentType="image/jpe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400" dirty="0" smtClean="0"/>
              <a:t>3-Sosyo-Çevresel Yaklaşım</a:t>
            </a:r>
            <a:endParaRPr lang="tr-TR" sz="44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21671-6A1D-402A-BDB7-B741431C16E7}" type="datetime1">
              <a:rPr lang="tr-TR" smtClean="0"/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tr-TR" smtClean="0"/>
            </a:fld>
            <a:endParaRPr lang="tr-TR" dirty="0"/>
          </a:p>
        </p:txBody>
      </p:sp>
      <p:sp>
        <p:nvSpPr>
          <p:cNvPr id="6" name="Rectangle 5"/>
          <p:cNvSpPr/>
          <p:nvPr/>
        </p:nvSpPr>
        <p:spPr>
          <a:xfrm>
            <a:off x="1066800" y="2329934"/>
            <a:ext cx="7594600" cy="23954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800" b="1" dirty="0" smtClean="0"/>
              <a:t>Sağlığın Sosyal Pazarlaması</a:t>
            </a:r>
            <a:endParaRPr lang="tr-TR" sz="2800" b="1" dirty="0" smtClean="0"/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800" b="1" dirty="0" smtClean="0"/>
              <a:t>Organizasyon Geliştirme</a:t>
            </a:r>
            <a:endParaRPr lang="tr-TR" sz="2800" b="1" dirty="0" smtClean="0"/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2800" b="1" dirty="0" smtClean="0"/>
              <a:t>Ekonomik Ve Düzenleme Faaliyetleri</a:t>
            </a:r>
            <a:endParaRPr lang="tr-TR" sz="2800" b="1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tr-TR" dirty="0"/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295467" y="260648"/>
            <a:ext cx="733995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4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Toplumu Örgütleme </a:t>
            </a:r>
            <a:r>
              <a:rPr lang="tr-TR" sz="4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Örnekleri</a:t>
            </a:r>
            <a:endParaRPr lang="tr-TR" sz="40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tr-TR" sz="4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239350" y="1124744"/>
            <a:ext cx="653552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/>
              <a:t>Sosyal planlama</a:t>
            </a:r>
            <a:endParaRPr lang="tr-TR" sz="2400" b="1" dirty="0" smtClean="0"/>
          </a:p>
          <a:p>
            <a:endParaRPr lang="tr-TR" sz="2400" b="1" dirty="0" smtClean="0"/>
          </a:p>
          <a:p>
            <a:r>
              <a:rPr lang="tr-TR" sz="2400" dirty="0" smtClean="0"/>
              <a:t>Toplum üyelerinin birey olarak katılımını, </a:t>
            </a:r>
            <a:r>
              <a:rPr lang="tr-TR" sz="2400" dirty="0" err="1" smtClean="0"/>
              <a:t>așağıdan</a:t>
            </a:r>
            <a:r>
              <a:rPr lang="tr-TR" sz="2400" dirty="0" smtClean="0"/>
              <a:t>–yukarı katılımdan çok yukardan-</a:t>
            </a:r>
            <a:r>
              <a:rPr lang="tr-TR" sz="2400" dirty="0" err="1" smtClean="0"/>
              <a:t>așağı</a:t>
            </a:r>
            <a:r>
              <a:rPr lang="tr-TR" sz="2400" dirty="0" smtClean="0"/>
              <a:t> </a:t>
            </a:r>
            <a:r>
              <a:rPr lang="tr-TR" sz="2400" dirty="0" err="1" smtClean="0"/>
              <a:t>danıșmanlık</a:t>
            </a:r>
            <a:r>
              <a:rPr lang="tr-TR" sz="2400" dirty="0" smtClean="0"/>
              <a:t> olarak vurgular. 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smtClean="0"/>
              <a:t>Özel bir sorunun tanımlanması yaygın olgu toplamaya ve ağırlıklı olarak niteliksel verilerle yapılan resmi gereksinim değerlendirmesine dayalıdır. 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smtClean="0"/>
              <a:t>Aynı zamanda sosyal planlama modeli pazar </a:t>
            </a:r>
            <a:r>
              <a:rPr lang="tr-TR" sz="2400" dirty="0" err="1" smtClean="0"/>
              <a:t>ilișkileri</a:t>
            </a:r>
            <a:r>
              <a:rPr lang="tr-TR" sz="2400" dirty="0" smtClean="0"/>
              <a:t> sürecine yatkındır, pazar </a:t>
            </a:r>
            <a:r>
              <a:rPr lang="tr-TR" sz="2400" dirty="0" err="1" smtClean="0"/>
              <a:t>ilișkileri</a:t>
            </a:r>
            <a:r>
              <a:rPr lang="tr-TR" sz="2400" dirty="0" smtClean="0"/>
              <a:t> kalıbında olmaya eğilimlidir. </a:t>
            </a:r>
            <a:endParaRPr lang="tr-TR" sz="2400" dirty="0"/>
          </a:p>
        </p:txBody>
      </p:sp>
      <p:pic>
        <p:nvPicPr>
          <p:cNvPr id="7170" name="Picture 2" descr="C:\Users\Nesibe\Desktop\images (9)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7052501" y="3540396"/>
            <a:ext cx="3432793" cy="297124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7171" name="Picture 3" descr="C:\Users\Nesibe\Desktop\images (10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39199" y="261505"/>
            <a:ext cx="2909455" cy="283671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779ED-F323-4AD6-B302-A268A0F3A906}" type="datetime1">
              <a:rPr lang="tr-TR" smtClean="0"/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tr-TR" smtClean="0"/>
            </a:fld>
            <a:endParaRPr lang="tr-TR" dirty="0"/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11640" y="1047623"/>
            <a:ext cx="5898215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/>
              <a:t> </a:t>
            </a:r>
            <a:endParaRPr lang="tr-TR" sz="2800" b="1" dirty="0" smtClean="0"/>
          </a:p>
          <a:p>
            <a:endParaRPr lang="tr-TR" sz="2800" b="1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800" dirty="0" smtClean="0"/>
              <a:t>Kendi-kendine yardım ve </a:t>
            </a:r>
            <a:r>
              <a:rPr lang="tr-TR" sz="2800" dirty="0" err="1" smtClean="0"/>
              <a:t>arkadașlık</a:t>
            </a:r>
            <a:r>
              <a:rPr lang="tr-TR" sz="2800" dirty="0" smtClean="0"/>
              <a:t> yardımı gibi idealize ya da </a:t>
            </a:r>
            <a:r>
              <a:rPr lang="tr-TR" sz="2800" dirty="0" err="1" smtClean="0"/>
              <a:t>romantize</a:t>
            </a:r>
            <a:r>
              <a:rPr lang="tr-TR" sz="2800" dirty="0" smtClean="0"/>
              <a:t> </a:t>
            </a:r>
            <a:r>
              <a:rPr lang="tr-TR" sz="2800" dirty="0" err="1" smtClean="0"/>
              <a:t>edilmiș</a:t>
            </a:r>
            <a:r>
              <a:rPr lang="tr-TR" sz="2800" dirty="0" smtClean="0"/>
              <a:t> toplumların uygulamalarını yapılandırır. Bu modeli yürüten uygulayıcılar genelde </a:t>
            </a:r>
            <a:r>
              <a:rPr lang="tr-TR" sz="2800" dirty="0" err="1" smtClean="0"/>
              <a:t>paylașılan</a:t>
            </a:r>
            <a:r>
              <a:rPr lang="tr-TR" sz="2800" dirty="0" smtClean="0"/>
              <a:t> sorunları olan insanlardan geniș bir kesimi bir araya getirmeye </a:t>
            </a:r>
            <a:r>
              <a:rPr lang="tr-TR" sz="2800" dirty="0" err="1" smtClean="0"/>
              <a:t>çalıșırlar</a:t>
            </a:r>
            <a:r>
              <a:rPr lang="tr-TR" sz="2800" dirty="0" smtClean="0"/>
              <a:t>. </a:t>
            </a:r>
            <a:endParaRPr lang="tr-TR" sz="2800" dirty="0" smtClean="0"/>
          </a:p>
          <a:p>
            <a:endParaRPr lang="tr-TR" sz="2800" dirty="0" smtClean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277091" y="277409"/>
            <a:ext cx="10778836" cy="118872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Yöresel Kalkınma Modeli (</a:t>
            </a:r>
            <a:r>
              <a:rPr lang="tr-TR" b="1" dirty="0" err="1" smtClean="0"/>
              <a:t>Rothman</a:t>
            </a:r>
            <a:r>
              <a:rPr lang="tr-TR" b="1" dirty="0" smtClean="0"/>
              <a:t> &amp; </a:t>
            </a:r>
            <a:r>
              <a:rPr lang="tr-TR" b="1" dirty="0" err="1" smtClean="0"/>
              <a:t>Tropman</a:t>
            </a:r>
            <a:r>
              <a:rPr lang="tr-TR" b="1" dirty="0" smtClean="0"/>
              <a:t>, 1987) </a:t>
            </a:r>
            <a:br>
              <a:rPr lang="tr-TR" b="1" dirty="0" smtClean="0"/>
            </a:br>
            <a:endParaRPr lang="tr-TR" dirty="0"/>
          </a:p>
        </p:txBody>
      </p:sp>
      <p:pic>
        <p:nvPicPr>
          <p:cNvPr id="3074" name="Picture 2" descr="C:\Users\Nesibe\Desktop\indir (2)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497782" y="3828185"/>
            <a:ext cx="4876800" cy="267994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3075" name="Picture 3" descr="C:\Users\Nesibe\Desktop\images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56218" y="1246910"/>
            <a:ext cx="4876800" cy="225872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7045-BF23-424B-BC6B-43A5911EE92D}" type="datetime1">
              <a:rPr lang="tr-TR" smtClean="0"/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tr-TR" smtClean="0"/>
            </a:fld>
            <a:endParaRPr lang="tr-TR" dirty="0"/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43345" y="457518"/>
            <a:ext cx="10681855" cy="118872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Yöresel Kalkınma Modeli (</a:t>
            </a:r>
            <a:r>
              <a:rPr lang="tr-TR" b="1" dirty="0" err="1" smtClean="0"/>
              <a:t>Rothman</a:t>
            </a:r>
            <a:r>
              <a:rPr lang="tr-TR" b="1" dirty="0" smtClean="0"/>
              <a:t> &amp; </a:t>
            </a:r>
            <a:r>
              <a:rPr lang="tr-TR" b="1" dirty="0" err="1" smtClean="0"/>
              <a:t>Tropman</a:t>
            </a:r>
            <a:r>
              <a:rPr lang="tr-TR" b="1" dirty="0" smtClean="0"/>
              <a:t>, 1987) 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360218" y="1582066"/>
            <a:ext cx="6096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2800" dirty="0" smtClean="0"/>
              <a:t>Karar vermede </a:t>
            </a:r>
            <a:r>
              <a:rPr lang="tr-TR" sz="2800" dirty="0" err="1" smtClean="0"/>
              <a:t>uzlașma</a:t>
            </a:r>
            <a:r>
              <a:rPr lang="tr-TR" sz="2800" dirty="0" smtClean="0"/>
              <a:t> </a:t>
            </a:r>
            <a:r>
              <a:rPr lang="tr-TR" sz="2800" dirty="0" err="1" smtClean="0"/>
              <a:t>yaklașımlarına</a:t>
            </a:r>
            <a:r>
              <a:rPr lang="tr-TR" sz="2800" dirty="0" smtClean="0"/>
              <a:t> vurgu yaparlar ve güç kurumları arasında </a:t>
            </a:r>
            <a:r>
              <a:rPr lang="tr-TR" sz="2800" dirty="0" err="1" smtClean="0"/>
              <a:t>ișbirliği</a:t>
            </a:r>
            <a:r>
              <a:rPr lang="tr-TR" sz="2800" dirty="0" smtClean="0"/>
              <a:t> ararlar.</a:t>
            </a:r>
            <a:endParaRPr lang="tr-TR" sz="2800" dirty="0" smtClean="0"/>
          </a:p>
          <a:p>
            <a:endParaRPr lang="tr-TR" sz="28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tr-TR" sz="2800" dirty="0" smtClean="0"/>
              <a:t> Ek olarak bu modelde görev alan uygulayıcılar yerel </a:t>
            </a:r>
            <a:r>
              <a:rPr lang="tr-TR" sz="2800" dirty="0" err="1" smtClean="0"/>
              <a:t>yerleșimleri</a:t>
            </a:r>
            <a:r>
              <a:rPr lang="tr-TR" sz="2800" dirty="0" smtClean="0"/>
              <a:t> kendilerini ilgilendirenleri ve bu sorunların üstesinden nasıl geleceklerini tanımlamaları için desteklerler. </a:t>
            </a:r>
            <a:endParaRPr lang="tr-TR" sz="2800" dirty="0" smtClean="0"/>
          </a:p>
        </p:txBody>
      </p:sp>
      <p:pic>
        <p:nvPicPr>
          <p:cNvPr id="4100" name="Picture 4" descr="C:\Users\Nesibe\Desktop\images (6)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771428" y="2025794"/>
            <a:ext cx="4360267" cy="303111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F045-1107-4B2D-8420-82275E8092DA}" type="datetime1">
              <a:rPr lang="tr-TR" smtClean="0"/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tr-TR" smtClean="0"/>
            </a:fld>
            <a:endParaRPr lang="tr-TR" dirty="0"/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334390" y="733246"/>
            <a:ext cx="6080265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800" dirty="0" smtClean="0"/>
          </a:p>
          <a:p>
            <a:endParaRPr lang="tr-TR" sz="2800" b="1" dirty="0" smtClean="0"/>
          </a:p>
          <a:p>
            <a:r>
              <a:rPr lang="tr-TR" sz="2800" dirty="0" smtClean="0"/>
              <a:t>Grup </a:t>
            </a:r>
            <a:r>
              <a:rPr lang="tr-TR" sz="2800" dirty="0" err="1" smtClean="0"/>
              <a:t>olușturma</a:t>
            </a:r>
            <a:r>
              <a:rPr lang="tr-TR" sz="2800" dirty="0" smtClean="0"/>
              <a:t> sürecinde uygulayıcı </a:t>
            </a:r>
            <a:r>
              <a:rPr lang="tr-TR" sz="2800" dirty="0" err="1" smtClean="0"/>
              <a:t>ișlevi</a:t>
            </a:r>
            <a:r>
              <a:rPr lang="tr-TR" sz="2800" dirty="0" smtClean="0"/>
              <a:t> öncelikle </a:t>
            </a:r>
            <a:r>
              <a:rPr lang="tr-TR" sz="2800" dirty="0" err="1" smtClean="0"/>
              <a:t>yetișkin</a:t>
            </a:r>
            <a:r>
              <a:rPr lang="tr-TR" sz="2800" dirty="0" smtClean="0"/>
              <a:t> eğitimciliği ve grup yönlendiriciliğidir.</a:t>
            </a:r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Yöresel kalkınma modeli yatay </a:t>
            </a:r>
            <a:r>
              <a:rPr lang="tr-TR" sz="2800" dirty="0" err="1" smtClean="0"/>
              <a:t>ilișkiler</a:t>
            </a:r>
            <a:r>
              <a:rPr lang="tr-TR" sz="2800" dirty="0" smtClean="0"/>
              <a:t> </a:t>
            </a:r>
            <a:r>
              <a:rPr lang="tr-TR" sz="2800" dirty="0" err="1" smtClean="0"/>
              <a:t>olușturulmasına</a:t>
            </a:r>
            <a:r>
              <a:rPr lang="tr-TR" sz="2800" dirty="0" smtClean="0"/>
              <a:t> vurgu yapar. </a:t>
            </a:r>
            <a:endParaRPr lang="tr-TR" sz="2800" dirty="0" smtClean="0"/>
          </a:p>
          <a:p>
            <a:endParaRPr lang="tr-TR" sz="2800" dirty="0"/>
          </a:p>
          <a:p>
            <a:r>
              <a:rPr lang="tr-TR" sz="2800" dirty="0" smtClean="0"/>
              <a:t>İnsanlar bir ölçüde kendi sosyal destek sistemlerini ve </a:t>
            </a:r>
            <a:r>
              <a:rPr lang="tr-TR" sz="2800" dirty="0" err="1" smtClean="0"/>
              <a:t>kișiler</a:t>
            </a:r>
            <a:r>
              <a:rPr lang="tr-TR" sz="2800" dirty="0" smtClean="0"/>
              <a:t> arası </a:t>
            </a:r>
            <a:r>
              <a:rPr lang="tr-TR" sz="2800" dirty="0" err="1" smtClean="0"/>
              <a:t>ilișkilerini</a:t>
            </a:r>
            <a:r>
              <a:rPr lang="tr-TR" sz="2800" dirty="0" smtClean="0"/>
              <a:t> güçlendirerek, kendi güçlerine </a:t>
            </a:r>
            <a:r>
              <a:rPr lang="tr-TR" sz="2800" dirty="0" err="1" smtClean="0"/>
              <a:t>ilișkin</a:t>
            </a:r>
            <a:r>
              <a:rPr lang="tr-TR" sz="2800" dirty="0" smtClean="0"/>
              <a:t> büyük bir </a:t>
            </a:r>
            <a:r>
              <a:rPr lang="tr-TR" sz="2800" dirty="0" err="1" smtClean="0"/>
              <a:t>farkındalık</a:t>
            </a:r>
            <a:r>
              <a:rPr lang="tr-TR" sz="2800" dirty="0" smtClean="0"/>
              <a:t> kazanırlar.</a:t>
            </a:r>
            <a:endParaRPr lang="tr-TR" sz="2800" dirty="0" smtClean="0"/>
          </a:p>
          <a:p>
            <a:endParaRPr lang="tr-TR" sz="2800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71055" y="457518"/>
            <a:ext cx="10654145" cy="118872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Yöresel Kalkınma Modeli (</a:t>
            </a:r>
            <a:r>
              <a:rPr lang="tr-TR" b="1" dirty="0" err="1" smtClean="0"/>
              <a:t>Rothman</a:t>
            </a:r>
            <a:r>
              <a:rPr lang="tr-TR" b="1" dirty="0" smtClean="0"/>
              <a:t> &amp; </a:t>
            </a:r>
            <a:r>
              <a:rPr lang="tr-TR" b="1" dirty="0" err="1" smtClean="0"/>
              <a:t>Tropman</a:t>
            </a:r>
            <a:r>
              <a:rPr lang="tr-TR" b="1" dirty="0" smtClean="0"/>
              <a:t>, 1987) 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41F0D-8E6E-4FFB-A007-A03AEB893F6B}" type="datetime1">
              <a:rPr lang="tr-TR" smtClean="0"/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tr-TR" smtClean="0"/>
            </a:fld>
            <a:endParaRPr lang="tr-TR" dirty="0"/>
          </a:p>
        </p:txBody>
      </p:sp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49383" y="0"/>
            <a:ext cx="7121236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800" b="1" dirty="0" smtClean="0"/>
          </a:p>
          <a:p>
            <a:endParaRPr lang="tr-TR" sz="2800" b="1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800" dirty="0" smtClean="0"/>
              <a:t>Örgütlenme biçimi olarak </a:t>
            </a:r>
            <a:r>
              <a:rPr lang="tr-TR" sz="2800" dirty="0" err="1" smtClean="0"/>
              <a:t>çatıșma</a:t>
            </a:r>
            <a:r>
              <a:rPr lang="tr-TR" sz="2800" dirty="0" smtClean="0"/>
              <a:t> ve </a:t>
            </a:r>
            <a:r>
              <a:rPr lang="tr-TR" sz="2800" dirty="0" err="1" smtClean="0"/>
              <a:t>karșı</a:t>
            </a:r>
            <a:r>
              <a:rPr lang="tr-TR" sz="2800" dirty="0" smtClean="0"/>
              <a:t> </a:t>
            </a:r>
            <a:r>
              <a:rPr lang="tr-TR" sz="2800" dirty="0" err="1" smtClean="0"/>
              <a:t>karșıya</a:t>
            </a:r>
            <a:r>
              <a:rPr lang="tr-TR" sz="2800" dirty="0" smtClean="0"/>
              <a:t> gelmeyi kullanır, sosyal güç </a:t>
            </a:r>
            <a:r>
              <a:rPr lang="tr-TR" sz="2800" dirty="0" err="1" smtClean="0"/>
              <a:t>ilișkilerinde</a:t>
            </a:r>
            <a:r>
              <a:rPr lang="tr-TR" sz="2800" dirty="0" smtClean="0"/>
              <a:t> sapmalarla tanımlanır vurgusu yaparlar. </a:t>
            </a:r>
            <a:endParaRPr lang="tr-TR" sz="2800" dirty="0" smtClean="0"/>
          </a:p>
          <a:p>
            <a:endParaRPr lang="tr-TR" sz="28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tr-TR" sz="2800" dirty="0" smtClean="0"/>
              <a:t>Bu model için </a:t>
            </a:r>
            <a:r>
              <a:rPr lang="tr-TR" sz="2800" dirty="0" err="1" smtClean="0"/>
              <a:t>çalıșan</a:t>
            </a:r>
            <a:r>
              <a:rPr lang="tr-TR" sz="2800" dirty="0" smtClean="0"/>
              <a:t> uygulayıcılar genel olarak </a:t>
            </a:r>
            <a:r>
              <a:rPr lang="tr-TR" sz="2800" dirty="0" err="1" smtClean="0"/>
              <a:t>dıșsal</a:t>
            </a:r>
            <a:r>
              <a:rPr lang="tr-TR" sz="2800" dirty="0" smtClean="0"/>
              <a:t> hedef eylemleri olarak görece güçlü özel ya da kamu kurumları adına belirli </a:t>
            </a:r>
            <a:r>
              <a:rPr lang="tr-TR" sz="2800" dirty="0" err="1" smtClean="0"/>
              <a:t>komșu</a:t>
            </a:r>
            <a:r>
              <a:rPr lang="tr-TR" sz="2800" dirty="0" smtClean="0"/>
              <a:t> </a:t>
            </a:r>
            <a:r>
              <a:rPr lang="tr-TR" sz="2800" dirty="0" err="1" smtClean="0"/>
              <a:t>yerleșimlerde</a:t>
            </a:r>
            <a:r>
              <a:rPr lang="tr-TR" sz="2800" dirty="0" smtClean="0"/>
              <a:t> daha küçük yerel toplum gruplarında </a:t>
            </a:r>
            <a:r>
              <a:rPr lang="tr-TR" sz="2800" dirty="0" err="1" smtClean="0"/>
              <a:t>çalıșırlar</a:t>
            </a:r>
            <a:r>
              <a:rPr lang="tr-TR" sz="2800" dirty="0" smtClean="0"/>
              <a:t>. </a:t>
            </a:r>
            <a:endParaRPr lang="tr-TR" sz="2800" dirty="0" smtClean="0"/>
          </a:p>
          <a:p>
            <a:endParaRPr lang="tr-TR" sz="28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tr-TR" sz="2800" dirty="0" smtClean="0"/>
              <a:t>Bu model verili </a:t>
            </a:r>
            <a:r>
              <a:rPr lang="tr-TR" sz="2800" dirty="0" err="1" smtClean="0"/>
              <a:t>eșitsizlik</a:t>
            </a:r>
            <a:r>
              <a:rPr lang="tr-TR" sz="2800" dirty="0" smtClean="0"/>
              <a:t> </a:t>
            </a:r>
            <a:r>
              <a:rPr lang="tr-TR" sz="2800" dirty="0" err="1" smtClean="0"/>
              <a:t>koșullarına</a:t>
            </a:r>
            <a:r>
              <a:rPr lang="tr-TR" sz="2800" dirty="0" smtClean="0"/>
              <a:t> </a:t>
            </a:r>
            <a:r>
              <a:rPr lang="tr-TR" sz="2800" dirty="0" err="1" smtClean="0"/>
              <a:t>karșı</a:t>
            </a:r>
            <a:r>
              <a:rPr lang="tr-TR" sz="2800" dirty="0" smtClean="0"/>
              <a:t> ortak kavgalar yaratma yoluyla toplumları örgütler</a:t>
            </a:r>
            <a:endParaRPr lang="tr-TR" sz="2800" dirty="0" smtClean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263236" y="0"/>
            <a:ext cx="10058400" cy="118872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Sosyal Eylem Modeli   (</a:t>
            </a:r>
            <a:r>
              <a:rPr lang="tr-TR" b="1" dirty="0" err="1" smtClean="0"/>
              <a:t>Rothman</a:t>
            </a:r>
            <a:r>
              <a:rPr lang="tr-TR" b="1" dirty="0" smtClean="0"/>
              <a:t> ve </a:t>
            </a:r>
            <a:r>
              <a:rPr lang="tr-TR" b="1" dirty="0" err="1" smtClean="0"/>
              <a:t>Tropman</a:t>
            </a:r>
            <a:r>
              <a:rPr lang="tr-TR" b="1" dirty="0" smtClean="0"/>
              <a:t>,1987)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8BD3-EDE2-468B-B76A-178D0E1F715E}" type="datetime1">
              <a:rPr lang="tr-TR" smtClean="0"/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tr-TR" smtClean="0"/>
            </a:fld>
            <a:endParaRPr lang="tr-TR" dirty="0"/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84909" y="471372"/>
            <a:ext cx="10058400" cy="118872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Sosyal Eylem Modeli   (</a:t>
            </a:r>
            <a:r>
              <a:rPr lang="tr-TR" b="1" dirty="0" err="1" smtClean="0"/>
              <a:t>Rothman</a:t>
            </a:r>
            <a:r>
              <a:rPr lang="tr-TR" b="1" dirty="0" smtClean="0"/>
              <a:t> ve </a:t>
            </a:r>
            <a:r>
              <a:rPr lang="tr-TR" b="1" dirty="0" err="1" smtClean="0"/>
              <a:t>Tropman</a:t>
            </a:r>
            <a:r>
              <a:rPr lang="tr-TR" b="1" dirty="0" smtClean="0"/>
              <a:t>,1987)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374074" y="1637528"/>
            <a:ext cx="568036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2400" dirty="0" smtClean="0"/>
              <a:t>sosyal eylem örgütlemesi açısından uygulayıcının sorumluluğunun toplum kalkınmasına politik bir </a:t>
            </a:r>
            <a:r>
              <a:rPr lang="tr-TR" sz="2400" dirty="0" err="1" smtClean="0"/>
              <a:t>bakıș</a:t>
            </a:r>
            <a:r>
              <a:rPr lang="tr-TR" sz="2400" dirty="0" smtClean="0"/>
              <a:t> getirmesi ve yerel toplumlarda </a:t>
            </a:r>
            <a:r>
              <a:rPr lang="tr-TR" sz="2400" dirty="0" err="1" smtClean="0"/>
              <a:t>değișim</a:t>
            </a:r>
            <a:r>
              <a:rPr lang="tr-TR" sz="2400" dirty="0" smtClean="0"/>
              <a:t> için bir program </a:t>
            </a:r>
            <a:r>
              <a:rPr lang="tr-TR" sz="2400" dirty="0" err="1" smtClean="0"/>
              <a:t>bașlatması</a:t>
            </a:r>
            <a:r>
              <a:rPr lang="tr-TR" sz="2400" dirty="0" smtClean="0"/>
              <a:t> ile bağlı olduğu </a:t>
            </a:r>
            <a:r>
              <a:rPr lang="tr-TR" sz="2400" dirty="0" err="1" smtClean="0"/>
              <a:t>tartıșılır</a:t>
            </a:r>
            <a:r>
              <a:rPr lang="tr-TR" sz="2400" dirty="0" smtClean="0"/>
              <a:t>,</a:t>
            </a:r>
            <a:endParaRPr lang="tr-TR" sz="2400" dirty="0" smtClean="0"/>
          </a:p>
          <a:p>
            <a:endParaRPr lang="tr-TR" sz="24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 smtClean="0"/>
              <a:t>  İnsanların kendi </a:t>
            </a:r>
            <a:r>
              <a:rPr lang="tr-TR" sz="2400" dirty="0" err="1" smtClean="0"/>
              <a:t>yașamlarına</a:t>
            </a:r>
            <a:r>
              <a:rPr lang="tr-TR" sz="2400" dirty="0" smtClean="0"/>
              <a:t> ve durumlarına </a:t>
            </a:r>
            <a:r>
              <a:rPr lang="tr-TR" sz="2400" dirty="0" err="1" smtClean="0"/>
              <a:t>ilișkin</a:t>
            </a:r>
            <a:r>
              <a:rPr lang="tr-TR" sz="2400" dirty="0" smtClean="0"/>
              <a:t> güçlü</a:t>
            </a:r>
            <a:endParaRPr lang="tr-TR" sz="2400" dirty="0" smtClean="0"/>
          </a:p>
          <a:p>
            <a:r>
              <a:rPr lang="tr-TR" sz="2400" dirty="0" smtClean="0"/>
              <a:t>“geleneksel” bilgileri, örgütleyicilerin politik bilgisiyle </a:t>
            </a:r>
            <a:r>
              <a:rPr lang="tr-TR" sz="2400" dirty="0" err="1" smtClean="0"/>
              <a:t>birleștirilir</a:t>
            </a:r>
            <a:endParaRPr lang="tr-TR" sz="2400" dirty="0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3F06C-D3EA-4504-B06D-E3456CE374ED}" type="datetime1">
              <a:rPr lang="tr-TR" smtClean="0"/>
            </a:fld>
            <a:endParaRPr lang="tr-TR" dirty="0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 dirty="0"/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tr-TR" smtClean="0"/>
            </a:fld>
            <a:endParaRPr lang="tr-TR" dirty="0"/>
          </a:p>
        </p:txBody>
      </p:sp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1487488" y="1412776"/>
          <a:ext cx="8352928" cy="4136008"/>
        </p:xfrm>
        <a:graphic>
          <a:graphicData uri="http://schemas.openxmlformats.org/drawingml/2006/table">
            <a:tbl>
              <a:tblPr/>
              <a:tblGrid>
                <a:gridCol w="8352928"/>
              </a:tblGrid>
              <a:tr h="4136008">
                <a:tc>
                  <a:txBody>
                    <a:bodyPr/>
                    <a:lstStyle/>
                    <a:p>
                      <a:pPr marL="342900" marR="1244600" indent="-330200" algn="l">
                        <a:lnSpc>
                          <a:spcPts val="4320"/>
                        </a:lnSpc>
                        <a:spcAft>
                          <a:spcPts val="0"/>
                        </a:spcAft>
                      </a:pPr>
                      <a:endParaRPr lang="tr-TR" sz="2400" b="1" spc="-20" dirty="0" smtClean="0">
                        <a:latin typeface="Bradley Hand ITC" pitchFamily="66" charset="0"/>
                        <a:ea typeface="Arial" panose="020B0604020202020204"/>
                      </a:endParaRPr>
                    </a:p>
                    <a:p>
                      <a:pPr marL="342900" marR="1244600" indent="-330200" algn="l">
                        <a:lnSpc>
                          <a:spcPts val="4320"/>
                        </a:lnSpc>
                        <a:spcAft>
                          <a:spcPts val="0"/>
                        </a:spcAft>
                      </a:pPr>
                      <a:r>
                        <a:rPr lang="tr-TR" sz="2400" b="1" spc="-20" dirty="0" smtClean="0">
                          <a:solidFill>
                            <a:schemeClr val="tx2"/>
                          </a:solidFill>
                          <a:latin typeface="Bradley Hand ITC" pitchFamily="66" charset="0"/>
                          <a:ea typeface="Arial" panose="020B0604020202020204"/>
                        </a:rPr>
                        <a:t>Yapabildiğin yada yapabileceğini düşlediğin her ne ise</a:t>
                      </a:r>
                      <a:r>
                        <a:rPr lang="tr-TR" sz="2400" b="1" spc="-20" dirty="0">
                          <a:solidFill>
                            <a:schemeClr val="tx2"/>
                          </a:solidFill>
                          <a:latin typeface="Bradley Hand ITC" pitchFamily="66" charset="0"/>
                          <a:ea typeface="Arial" panose="020B0604020202020204"/>
                        </a:rPr>
                        <a:t>, </a:t>
                      </a:r>
                      <a:r>
                        <a:rPr lang="tr-TR" sz="2400" b="1" spc="-20" dirty="0" smtClean="0">
                          <a:solidFill>
                            <a:schemeClr val="tx2"/>
                          </a:solidFill>
                          <a:latin typeface="Bradley Hand ITC" pitchFamily="66" charset="0"/>
                          <a:ea typeface="Arial" panose="020B0604020202020204"/>
                        </a:rPr>
                        <a:t>ona basla</a:t>
                      </a:r>
                      <a:r>
                        <a:rPr lang="tr-TR" sz="2400" b="1" spc="-20" dirty="0">
                          <a:solidFill>
                            <a:schemeClr val="tx2"/>
                          </a:solidFill>
                          <a:latin typeface="Bradley Hand ITC" pitchFamily="66" charset="0"/>
                          <a:ea typeface="Arial" panose="020B0604020202020204"/>
                        </a:rPr>
                        <a:t>. </a:t>
                      </a:r>
                      <a:endParaRPr lang="tr-TR" sz="2400" b="1" spc="-20" dirty="0" smtClean="0">
                        <a:solidFill>
                          <a:schemeClr val="tx2"/>
                        </a:solidFill>
                        <a:latin typeface="Bradley Hand ITC" pitchFamily="66" charset="0"/>
                        <a:ea typeface="Arial" panose="020B0604020202020204"/>
                      </a:endParaRPr>
                    </a:p>
                    <a:p>
                      <a:pPr marL="342900" marR="1244600" indent="-330200" algn="l">
                        <a:lnSpc>
                          <a:spcPts val="4320"/>
                        </a:lnSpc>
                        <a:spcAft>
                          <a:spcPts val="0"/>
                        </a:spcAft>
                      </a:pPr>
                      <a:r>
                        <a:rPr lang="tr-TR" sz="2400" b="1" spc="-20" dirty="0" smtClean="0">
                          <a:solidFill>
                            <a:schemeClr val="tx2"/>
                          </a:solidFill>
                          <a:latin typeface="Bradley Hand ITC" pitchFamily="66" charset="0"/>
                          <a:ea typeface="Arial" panose="020B0604020202020204"/>
                        </a:rPr>
                        <a:t>Cesaretin içinde deha, güç </a:t>
                      </a:r>
                      <a:r>
                        <a:rPr lang="tr-TR" sz="2400" b="1" spc="-20" dirty="0">
                          <a:solidFill>
                            <a:schemeClr val="tx2"/>
                          </a:solidFill>
                          <a:latin typeface="Bradley Hand ITC" pitchFamily="66" charset="0"/>
                          <a:ea typeface="Arial" panose="020B0604020202020204"/>
                        </a:rPr>
                        <a:t>ve </a:t>
                      </a:r>
                      <a:r>
                        <a:rPr lang="tr-TR" sz="2400" b="1" spc="-20" dirty="0" smtClean="0">
                          <a:solidFill>
                            <a:schemeClr val="tx2"/>
                          </a:solidFill>
                          <a:latin typeface="Bradley Hand ITC" pitchFamily="66" charset="0"/>
                          <a:ea typeface="Arial" panose="020B0604020202020204"/>
                        </a:rPr>
                        <a:t>sihir vardır</a:t>
                      </a:r>
                      <a:r>
                        <a:rPr lang="tr-TR" sz="2400" b="1" spc="-20" dirty="0">
                          <a:solidFill>
                            <a:schemeClr val="tx2"/>
                          </a:solidFill>
                          <a:latin typeface="Bradley Hand ITC" pitchFamily="66" charset="0"/>
                          <a:ea typeface="Arial" panose="020B0604020202020204"/>
                        </a:rPr>
                        <a:t>.</a:t>
                      </a:r>
                      <a:endParaRPr lang="tr-TR" sz="2400" b="1" spc="-20" dirty="0">
                        <a:solidFill>
                          <a:schemeClr val="tx2"/>
                        </a:solidFill>
                        <a:latin typeface="Bradley Hand ITC" pitchFamily="66" charset="0"/>
                        <a:ea typeface="Arial" panose="020B0604020202020204"/>
                      </a:endParaRPr>
                    </a:p>
                    <a:p>
                      <a:pPr marL="2273300" indent="-330200" algn="l">
                        <a:lnSpc>
                          <a:spcPts val="3400"/>
                        </a:lnSpc>
                        <a:spcAft>
                          <a:spcPts val="0"/>
                        </a:spcAft>
                      </a:pPr>
                      <a:r>
                        <a:rPr lang="tr-TR" sz="2400" b="1" spc="-20" dirty="0" smtClean="0">
                          <a:solidFill>
                            <a:schemeClr val="tx2"/>
                          </a:solidFill>
                          <a:latin typeface="Bradley Hand ITC" pitchFamily="66" charset="0"/>
                          <a:ea typeface="Arial" panose="020B0604020202020204"/>
                        </a:rPr>
                        <a:t>                                                                             Goethe</a:t>
                      </a:r>
                      <a:endParaRPr lang="tr-TR" sz="2400" b="1" spc="-20" dirty="0">
                        <a:solidFill>
                          <a:schemeClr val="tx2"/>
                        </a:solidFill>
                        <a:latin typeface="Bradley Hand ITC" pitchFamily="66" charset="0"/>
                        <a:ea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32769" name="Picture 1" descr="C:\Users\Nesibe\AppData\Local\Microsoft\Windows\Temporary Internet Files\Content.IE5\ZZYNXBP7\MM900356717[1].gif"/>
          <p:cNvPicPr>
            <a:picLocks noChangeAspect="1" noChangeArrowheads="1" noCrop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0224459" y="5301209"/>
            <a:ext cx="1308100" cy="981075"/>
          </a:xfrm>
          <a:prstGeom prst="rect">
            <a:avLst/>
          </a:prstGeom>
          <a:noFill/>
        </p:spPr>
      </p:pic>
      <p:pic>
        <p:nvPicPr>
          <p:cNvPr id="32770" name="Picture 2" descr="C:\Users\Nesibe\AppData\Local\Microsoft\Windows\Temporary Internet Files\Content.IE5\9A51ITNV\MM900356601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08502" y="548681"/>
            <a:ext cx="952500" cy="771525"/>
          </a:xfrm>
          <a:prstGeom prst="rect">
            <a:avLst/>
          </a:prstGeom>
          <a:noFill/>
        </p:spPr>
      </p:pic>
      <p:pic>
        <p:nvPicPr>
          <p:cNvPr id="32771" name="Picture 3" descr="C:\Users\Nesibe\AppData\Local\Microsoft\Windows\Temporary Internet Files\Content.IE5\C91X49GZ\MM900284089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403" y="692697"/>
            <a:ext cx="1016000" cy="619125"/>
          </a:xfrm>
          <a:prstGeom prst="rect">
            <a:avLst/>
          </a:prstGeom>
          <a:noFill/>
        </p:spPr>
      </p:pic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28381-BFC3-4F5C-BD16-795B5C846714}" type="datetime1">
              <a:rPr lang="tr-TR" smtClean="0"/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tr-TR" smtClean="0"/>
            </a:fld>
            <a:endParaRPr lang="tr-TR" dirty="0"/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2691</Words>
  <Application>WPS Presentation</Application>
  <PresentationFormat>Widescreen</PresentationFormat>
  <Paragraphs>109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0" baseType="lpstr">
      <vt:lpstr>Arial</vt:lpstr>
      <vt:lpstr>SimSun</vt:lpstr>
      <vt:lpstr>Wingdings</vt:lpstr>
      <vt:lpstr/>
      <vt:lpstr>Arial Unicode MS</vt:lpstr>
      <vt:lpstr>Calibri Light</vt:lpstr>
      <vt:lpstr>Calibri</vt:lpstr>
      <vt:lpstr>Microsoft YaHei</vt:lpstr>
      <vt:lpstr>Bradley Hand ITC</vt:lpstr>
      <vt:lpstr>Arial</vt:lpstr>
      <vt:lpstr>Segoe Print</vt:lpstr>
      <vt:lpstr>Office Theme</vt:lpstr>
      <vt:lpstr>3-Sosyo-Çevresel Yaklaşım</vt:lpstr>
      <vt:lpstr>PowerPoint 演示文稿</vt:lpstr>
      <vt:lpstr>Yöresel Kalkınma Modeli (Rothman &amp; Tropman, 1987)  </vt:lpstr>
      <vt:lpstr>Yöresel Kalkınma Modeli (Rothman &amp; Tropman, 1987)  </vt:lpstr>
      <vt:lpstr>Yöresel Kalkınma Modeli (Rothman &amp; Tropman, 1987)  </vt:lpstr>
      <vt:lpstr>Sosyal Eylem Modeli   (Rothman ve Tropman,1987) </vt:lpstr>
      <vt:lpstr>Sosyal Eylem Modeli   (Rothman ve Tropman,1987) 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3-Sosyo-Çevresel Yaklaşım</dc:title>
  <dc:creator>LENOVO</dc:creator>
  <cp:lastModifiedBy>Nesibe Uzel Yar</cp:lastModifiedBy>
  <cp:revision>1</cp:revision>
  <dcterms:created xsi:type="dcterms:W3CDTF">2020-02-06T14:38:18Z</dcterms:created>
  <dcterms:modified xsi:type="dcterms:W3CDTF">2020-02-06T14:38:18Z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1033-11.2.0.8341</vt:lpwstr>
  </property>
</Properties>
</file>