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5" r:id="rId1"/>
  </p:sldMasterIdLst>
  <p:sldIdLst>
    <p:sldId id="256" r:id="rId2"/>
    <p:sldId id="301" r:id="rId3"/>
    <p:sldId id="265" r:id="rId4"/>
    <p:sldId id="263" r:id="rId5"/>
    <p:sldId id="264" r:id="rId6"/>
    <p:sldId id="266" r:id="rId7"/>
    <p:sldId id="267" r:id="rId8"/>
    <p:sldId id="269" r:id="rId9"/>
    <p:sldId id="268" r:id="rId10"/>
    <p:sldId id="270" r:id="rId11"/>
    <p:sldId id="271" r:id="rId12"/>
    <p:sldId id="272" r:id="rId13"/>
    <p:sldId id="275" r:id="rId14"/>
    <p:sldId id="277" r:id="rId15"/>
    <p:sldId id="278" r:id="rId16"/>
    <p:sldId id="279" r:id="rId17"/>
    <p:sldId id="280" r:id="rId18"/>
    <p:sldId id="284" r:id="rId19"/>
    <p:sldId id="285" r:id="rId20"/>
    <p:sldId id="286" r:id="rId21"/>
    <p:sldId id="287" r:id="rId22"/>
    <p:sldId id="288" r:id="rId23"/>
    <p:sldId id="289" r:id="rId24"/>
    <p:sldId id="290" r:id="rId25"/>
    <p:sldId id="291" r:id="rId26"/>
    <p:sldId id="292" r:id="rId27"/>
    <p:sldId id="298" r:id="rId28"/>
    <p:sldId id="299"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4900"/>
    <a:srgbClr val="1961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79" d="100"/>
          <a:sy n="79" d="100"/>
        </p:scale>
        <p:origin x="1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2B8980-2856-4AC4-9D01-A8F2288B0732}" type="doc">
      <dgm:prSet loTypeId="urn:microsoft.com/office/officeart/2005/8/layout/lProcess3" loCatId="process" qsTypeId="urn:microsoft.com/office/officeart/2005/8/quickstyle/simple1" qsCatId="simple" csTypeId="urn:microsoft.com/office/officeart/2005/8/colors/accent1_2" csCatId="accent1"/>
      <dgm:spPr/>
      <dgm:t>
        <a:bodyPr/>
        <a:lstStyle/>
        <a:p>
          <a:endParaRPr lang="tr-TR"/>
        </a:p>
      </dgm:t>
    </dgm:pt>
    <dgm:pt modelId="{85CCADB6-CF42-4C0C-914C-8DF681A7AD57}">
      <dgm:prSet/>
      <dgm:spPr/>
      <dgm:t>
        <a:bodyPr/>
        <a:lstStyle/>
        <a:p>
          <a:pPr rtl="0"/>
          <a:r>
            <a:rPr lang="tr-TR" b="1" baseline="0" smtClean="0"/>
            <a:t>YANIK, SICAK ÇARPMASI</a:t>
          </a:r>
          <a:br>
            <a:rPr lang="tr-TR" b="1" baseline="0" smtClean="0"/>
          </a:br>
          <a:r>
            <a:rPr lang="tr-TR" b="1" baseline="0" smtClean="0"/>
            <a:t> VE DONMALARDA İLK YARDIM</a:t>
          </a:r>
          <a:endParaRPr lang="tr-TR"/>
        </a:p>
      </dgm:t>
    </dgm:pt>
    <dgm:pt modelId="{19F4CEB9-E13A-42CE-A505-0C89AB6744E5}" type="parTrans" cxnId="{E57B5542-DD3E-4765-88FE-7E1EF8E25575}">
      <dgm:prSet/>
      <dgm:spPr/>
      <dgm:t>
        <a:bodyPr/>
        <a:lstStyle/>
        <a:p>
          <a:endParaRPr lang="tr-TR"/>
        </a:p>
      </dgm:t>
    </dgm:pt>
    <dgm:pt modelId="{5160A8B5-B5E2-4204-B3B4-080542C03802}" type="sibTrans" cxnId="{E57B5542-DD3E-4765-88FE-7E1EF8E25575}">
      <dgm:prSet/>
      <dgm:spPr/>
      <dgm:t>
        <a:bodyPr/>
        <a:lstStyle/>
        <a:p>
          <a:endParaRPr lang="tr-TR"/>
        </a:p>
      </dgm:t>
    </dgm:pt>
    <dgm:pt modelId="{B908984D-56D3-4C9C-A80B-7F3C86785DFC}" type="pres">
      <dgm:prSet presAssocID="{AE2B8980-2856-4AC4-9D01-A8F2288B0732}" presName="Name0" presStyleCnt="0">
        <dgm:presLayoutVars>
          <dgm:chPref val="3"/>
          <dgm:dir/>
          <dgm:animLvl val="lvl"/>
          <dgm:resizeHandles/>
        </dgm:presLayoutVars>
      </dgm:prSet>
      <dgm:spPr/>
    </dgm:pt>
    <dgm:pt modelId="{6F3FBCE6-1B09-428B-AC97-B0416E7A33EE}" type="pres">
      <dgm:prSet presAssocID="{85CCADB6-CF42-4C0C-914C-8DF681A7AD57}" presName="horFlow" presStyleCnt="0"/>
      <dgm:spPr/>
    </dgm:pt>
    <dgm:pt modelId="{A58FA358-0C7C-452E-A514-1F75649E591E}" type="pres">
      <dgm:prSet presAssocID="{85CCADB6-CF42-4C0C-914C-8DF681A7AD57}" presName="bigChev" presStyleLbl="node1" presStyleIdx="0" presStyleCnt="1"/>
      <dgm:spPr/>
    </dgm:pt>
  </dgm:ptLst>
  <dgm:cxnLst>
    <dgm:cxn modelId="{B5C15868-113B-446B-92E8-01AF617C0969}" type="presOf" srcId="{85CCADB6-CF42-4C0C-914C-8DF681A7AD57}" destId="{A58FA358-0C7C-452E-A514-1F75649E591E}" srcOrd="0" destOrd="0" presId="urn:microsoft.com/office/officeart/2005/8/layout/lProcess3"/>
    <dgm:cxn modelId="{69CD48EB-2286-449D-AE75-F1EB560861CE}" type="presOf" srcId="{AE2B8980-2856-4AC4-9D01-A8F2288B0732}" destId="{B908984D-56D3-4C9C-A80B-7F3C86785DFC}" srcOrd="0" destOrd="0" presId="urn:microsoft.com/office/officeart/2005/8/layout/lProcess3"/>
    <dgm:cxn modelId="{E57B5542-DD3E-4765-88FE-7E1EF8E25575}" srcId="{AE2B8980-2856-4AC4-9D01-A8F2288B0732}" destId="{85CCADB6-CF42-4C0C-914C-8DF681A7AD57}" srcOrd="0" destOrd="0" parTransId="{19F4CEB9-E13A-42CE-A505-0C89AB6744E5}" sibTransId="{5160A8B5-B5E2-4204-B3B4-080542C03802}"/>
    <dgm:cxn modelId="{8D9E92B0-C7CF-4F3E-BEDB-9C4485058438}" type="presParOf" srcId="{B908984D-56D3-4C9C-A80B-7F3C86785DFC}" destId="{6F3FBCE6-1B09-428B-AC97-B0416E7A33EE}" srcOrd="0" destOrd="0" presId="urn:microsoft.com/office/officeart/2005/8/layout/lProcess3"/>
    <dgm:cxn modelId="{680E05FC-AFF2-461C-9DE5-9CC31EA54656}" type="presParOf" srcId="{6F3FBCE6-1B09-428B-AC97-B0416E7A33EE}" destId="{A58FA358-0C7C-452E-A514-1F75649E591E}"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715549-0736-4316-B74A-1967A6AC39C2}"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tr-TR"/>
        </a:p>
      </dgm:t>
    </dgm:pt>
    <dgm:pt modelId="{CBCE934C-8C33-4A92-BC67-4E2EF49326C2}">
      <dgm:prSet custT="1"/>
      <dgm:spPr/>
      <dgm:t>
        <a:bodyPr/>
        <a:lstStyle/>
        <a:p>
          <a:pPr rtl="0"/>
          <a:r>
            <a:rPr lang="tr-TR" sz="3200" b="1" baseline="0" dirty="0" smtClean="0"/>
            <a:t>Dr. </a:t>
          </a:r>
          <a:r>
            <a:rPr lang="tr-TR" sz="3200" b="1" baseline="0" dirty="0" err="1" smtClean="0"/>
            <a:t>Öğr</a:t>
          </a:r>
          <a:r>
            <a:rPr lang="tr-TR" sz="3200" b="1" baseline="0" dirty="0" smtClean="0"/>
            <a:t>. Üye. </a:t>
          </a:r>
          <a:r>
            <a:rPr lang="tr-TR" sz="3200" b="1" baseline="0" dirty="0" err="1" smtClean="0"/>
            <a:t>Behire</a:t>
          </a:r>
          <a:r>
            <a:rPr lang="tr-TR" sz="3200" b="1" baseline="0" dirty="0" smtClean="0"/>
            <a:t> Sançar</a:t>
          </a:r>
          <a:endParaRPr lang="tr-TR" sz="3200" dirty="0"/>
        </a:p>
      </dgm:t>
    </dgm:pt>
    <dgm:pt modelId="{5BDFD919-A3F7-48BA-AD84-E65526FA83FC}" type="parTrans" cxnId="{0D7688A7-AA5C-49AA-89EC-6559B843889A}">
      <dgm:prSet/>
      <dgm:spPr/>
      <dgm:t>
        <a:bodyPr/>
        <a:lstStyle/>
        <a:p>
          <a:endParaRPr lang="tr-TR"/>
        </a:p>
      </dgm:t>
    </dgm:pt>
    <dgm:pt modelId="{12E11777-4D06-4B18-AC4F-7E4F232A2E74}" type="sibTrans" cxnId="{0D7688A7-AA5C-49AA-89EC-6559B843889A}">
      <dgm:prSet/>
      <dgm:spPr/>
      <dgm:t>
        <a:bodyPr/>
        <a:lstStyle/>
        <a:p>
          <a:endParaRPr lang="tr-TR"/>
        </a:p>
      </dgm:t>
    </dgm:pt>
    <dgm:pt modelId="{C985A6D4-8B86-4F37-81F6-57103E843B3F}" type="pres">
      <dgm:prSet presAssocID="{71715549-0736-4316-B74A-1967A6AC39C2}" presName="Name0" presStyleCnt="0">
        <dgm:presLayoutVars>
          <dgm:dir/>
          <dgm:resizeHandles val="exact"/>
        </dgm:presLayoutVars>
      </dgm:prSet>
      <dgm:spPr/>
    </dgm:pt>
    <dgm:pt modelId="{88BD5417-7965-4067-9D9E-98BA04A668C2}" type="pres">
      <dgm:prSet presAssocID="{71715549-0736-4316-B74A-1967A6AC39C2}" presName="arrow" presStyleLbl="bgShp" presStyleIdx="0" presStyleCnt="1"/>
      <dgm:spPr/>
    </dgm:pt>
    <dgm:pt modelId="{449FC7FF-17B6-4691-8B6E-AC480286D21C}" type="pres">
      <dgm:prSet presAssocID="{71715549-0736-4316-B74A-1967A6AC39C2}" presName="points" presStyleCnt="0"/>
      <dgm:spPr/>
    </dgm:pt>
    <dgm:pt modelId="{B85F74B3-76A8-4612-9013-2C57F354672E}" type="pres">
      <dgm:prSet presAssocID="{CBCE934C-8C33-4A92-BC67-4E2EF49326C2}" presName="compositeA" presStyleCnt="0"/>
      <dgm:spPr/>
    </dgm:pt>
    <dgm:pt modelId="{E35F9F52-07C0-4B87-86C4-C4111899C78F}" type="pres">
      <dgm:prSet presAssocID="{CBCE934C-8C33-4A92-BC67-4E2EF49326C2}" presName="textA" presStyleLbl="revTx" presStyleIdx="0" presStyleCnt="1" custLinFactNeighborX="-31" custLinFactNeighborY="61333">
        <dgm:presLayoutVars>
          <dgm:bulletEnabled val="1"/>
        </dgm:presLayoutVars>
      </dgm:prSet>
      <dgm:spPr/>
      <dgm:t>
        <a:bodyPr/>
        <a:lstStyle/>
        <a:p>
          <a:endParaRPr lang="tr-TR"/>
        </a:p>
      </dgm:t>
    </dgm:pt>
    <dgm:pt modelId="{2B93368A-76CC-490D-B4EE-FD4A4BCC5A86}" type="pres">
      <dgm:prSet presAssocID="{CBCE934C-8C33-4A92-BC67-4E2EF49326C2}" presName="circleA" presStyleLbl="node1" presStyleIdx="0" presStyleCnt="1"/>
      <dgm:spPr/>
    </dgm:pt>
    <dgm:pt modelId="{0FEA8D61-B23B-46F0-92D8-F8BC2E7DD122}" type="pres">
      <dgm:prSet presAssocID="{CBCE934C-8C33-4A92-BC67-4E2EF49326C2}" presName="spaceA" presStyleCnt="0"/>
      <dgm:spPr/>
    </dgm:pt>
  </dgm:ptLst>
  <dgm:cxnLst>
    <dgm:cxn modelId="{0D7688A7-AA5C-49AA-89EC-6559B843889A}" srcId="{71715549-0736-4316-B74A-1967A6AC39C2}" destId="{CBCE934C-8C33-4A92-BC67-4E2EF49326C2}" srcOrd="0" destOrd="0" parTransId="{5BDFD919-A3F7-48BA-AD84-E65526FA83FC}" sibTransId="{12E11777-4D06-4B18-AC4F-7E4F232A2E74}"/>
    <dgm:cxn modelId="{5573E9E8-E07B-4853-AF39-245665AB8BB8}" type="presOf" srcId="{CBCE934C-8C33-4A92-BC67-4E2EF49326C2}" destId="{E35F9F52-07C0-4B87-86C4-C4111899C78F}" srcOrd="0" destOrd="0" presId="urn:microsoft.com/office/officeart/2005/8/layout/hProcess11"/>
    <dgm:cxn modelId="{A751190A-EDCC-41F6-B2F1-DE696B306964}" type="presOf" srcId="{71715549-0736-4316-B74A-1967A6AC39C2}" destId="{C985A6D4-8B86-4F37-81F6-57103E843B3F}" srcOrd="0" destOrd="0" presId="urn:microsoft.com/office/officeart/2005/8/layout/hProcess11"/>
    <dgm:cxn modelId="{313EF4C8-BBD1-4AE5-897E-90B65C2BDAA7}" type="presParOf" srcId="{C985A6D4-8B86-4F37-81F6-57103E843B3F}" destId="{88BD5417-7965-4067-9D9E-98BA04A668C2}" srcOrd="0" destOrd="0" presId="urn:microsoft.com/office/officeart/2005/8/layout/hProcess11"/>
    <dgm:cxn modelId="{F0F76ABA-06CD-4F3E-B65A-678CD476CB88}" type="presParOf" srcId="{C985A6D4-8B86-4F37-81F6-57103E843B3F}" destId="{449FC7FF-17B6-4691-8B6E-AC480286D21C}" srcOrd="1" destOrd="0" presId="urn:microsoft.com/office/officeart/2005/8/layout/hProcess11"/>
    <dgm:cxn modelId="{71101F6C-5B48-4637-803F-1DA86006496C}" type="presParOf" srcId="{449FC7FF-17B6-4691-8B6E-AC480286D21C}" destId="{B85F74B3-76A8-4612-9013-2C57F354672E}" srcOrd="0" destOrd="0" presId="urn:microsoft.com/office/officeart/2005/8/layout/hProcess11"/>
    <dgm:cxn modelId="{8614D5DD-F974-4464-9658-2349200C84F8}" type="presParOf" srcId="{B85F74B3-76A8-4612-9013-2C57F354672E}" destId="{E35F9F52-07C0-4B87-86C4-C4111899C78F}" srcOrd="0" destOrd="0" presId="urn:microsoft.com/office/officeart/2005/8/layout/hProcess11"/>
    <dgm:cxn modelId="{1D4C7A43-6C22-4F97-986B-E62D8B1DBA58}" type="presParOf" srcId="{B85F74B3-76A8-4612-9013-2C57F354672E}" destId="{2B93368A-76CC-490D-B4EE-FD4A4BCC5A86}" srcOrd="1" destOrd="0" presId="urn:microsoft.com/office/officeart/2005/8/layout/hProcess11"/>
    <dgm:cxn modelId="{02DE8C1B-7A65-4126-A178-E6F2EBE22D57}" type="presParOf" srcId="{B85F74B3-76A8-4612-9013-2C57F354672E}" destId="{0FEA8D61-B23B-46F0-92D8-F8BC2E7DD122}" srcOrd="2" destOrd="0" presId="urn:microsoft.com/office/officeart/2005/8/layout/hProcess1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FA358-0C7C-452E-A514-1F75649E591E}">
      <dsp:nvSpPr>
        <dsp:cNvPr id="0" name=""/>
        <dsp:cNvSpPr/>
      </dsp:nvSpPr>
      <dsp:spPr>
        <a:xfrm>
          <a:off x="574625" y="1250"/>
          <a:ext cx="8909149" cy="3563659"/>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310" tIns="33655" rIns="0" bIns="33655" numCol="1" spcCol="1270" anchor="ctr" anchorCtr="0">
          <a:noAutofit/>
        </a:bodyPr>
        <a:lstStyle/>
        <a:p>
          <a:pPr lvl="0" algn="ctr" defTabSz="2355850" rtl="0">
            <a:lnSpc>
              <a:spcPct val="90000"/>
            </a:lnSpc>
            <a:spcBef>
              <a:spcPct val="0"/>
            </a:spcBef>
            <a:spcAft>
              <a:spcPct val="35000"/>
            </a:spcAft>
          </a:pPr>
          <a:r>
            <a:rPr lang="tr-TR" sz="5300" b="1" kern="1200" baseline="0" smtClean="0"/>
            <a:t>YANIK, SICAK ÇARPMASI</a:t>
          </a:r>
          <a:br>
            <a:rPr lang="tr-TR" sz="5300" b="1" kern="1200" baseline="0" smtClean="0"/>
          </a:br>
          <a:r>
            <a:rPr lang="tr-TR" sz="5300" b="1" kern="1200" baseline="0" smtClean="0"/>
            <a:t> VE DONMALARDA İLK YARDIM</a:t>
          </a:r>
          <a:endParaRPr lang="tr-TR" sz="5300" kern="1200"/>
        </a:p>
      </dsp:txBody>
      <dsp:txXfrm>
        <a:off x="2356455" y="1250"/>
        <a:ext cx="5345490" cy="35636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BD5417-7965-4067-9D9E-98BA04A668C2}">
      <dsp:nvSpPr>
        <dsp:cNvPr id="0" name=""/>
        <dsp:cNvSpPr/>
      </dsp:nvSpPr>
      <dsp:spPr>
        <a:xfrm>
          <a:off x="0" y="342899"/>
          <a:ext cx="10058399" cy="45720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5F9F52-07C0-4B87-86C4-C4111899C78F}">
      <dsp:nvSpPr>
        <dsp:cNvPr id="0" name=""/>
        <dsp:cNvSpPr/>
      </dsp:nvSpPr>
      <dsp:spPr>
        <a:xfrm>
          <a:off x="0" y="280414"/>
          <a:ext cx="9052560" cy="457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b" anchorCtr="0">
          <a:noAutofit/>
        </a:bodyPr>
        <a:lstStyle/>
        <a:p>
          <a:pPr lvl="0" algn="ctr" defTabSz="1422400" rtl="0">
            <a:lnSpc>
              <a:spcPct val="90000"/>
            </a:lnSpc>
            <a:spcBef>
              <a:spcPct val="0"/>
            </a:spcBef>
            <a:spcAft>
              <a:spcPct val="35000"/>
            </a:spcAft>
          </a:pPr>
          <a:r>
            <a:rPr lang="tr-TR" sz="3200" b="1" kern="1200" baseline="0" dirty="0" smtClean="0"/>
            <a:t>Dr. </a:t>
          </a:r>
          <a:r>
            <a:rPr lang="tr-TR" sz="3200" b="1" kern="1200" baseline="0" dirty="0" err="1" smtClean="0"/>
            <a:t>Öğr</a:t>
          </a:r>
          <a:r>
            <a:rPr lang="tr-TR" sz="3200" b="1" kern="1200" baseline="0" dirty="0" smtClean="0"/>
            <a:t>. Üye. </a:t>
          </a:r>
          <a:r>
            <a:rPr lang="tr-TR" sz="3200" b="1" kern="1200" baseline="0" dirty="0" err="1" smtClean="0"/>
            <a:t>Behire</a:t>
          </a:r>
          <a:r>
            <a:rPr lang="tr-TR" sz="3200" b="1" kern="1200" baseline="0" dirty="0" smtClean="0"/>
            <a:t> Sançar</a:t>
          </a:r>
          <a:endParaRPr lang="tr-TR" sz="3200" kern="1200" dirty="0"/>
        </a:p>
      </dsp:txBody>
      <dsp:txXfrm>
        <a:off x="0" y="280414"/>
        <a:ext cx="9052560" cy="457200"/>
      </dsp:txXfrm>
    </dsp:sp>
    <dsp:sp modelId="{2B93368A-76CC-490D-B4EE-FD4A4BCC5A86}">
      <dsp:nvSpPr>
        <dsp:cNvPr id="0" name=""/>
        <dsp:cNvSpPr/>
      </dsp:nvSpPr>
      <dsp:spPr>
        <a:xfrm>
          <a:off x="4469129" y="514350"/>
          <a:ext cx="114300" cy="11430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63C33C5-8B06-404C-82B2-27298B9D8239}" type="datetimeFigureOut">
              <a:rPr lang="tr-TR" smtClean="0"/>
              <a:t>10.12.2019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A83363-31FF-4C3B-A3D9-69EC0796D239}"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5278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3C33C5-8B06-404C-82B2-27298B9D8239}" type="datetimeFigureOut">
              <a:rPr lang="tr-TR" smtClean="0"/>
              <a:t>10.12.2019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A83363-31FF-4C3B-A3D9-69EC0796D239}" type="slidenum">
              <a:rPr lang="tr-TR" smtClean="0"/>
              <a:t>‹#›</a:t>
            </a:fld>
            <a:endParaRPr lang="tr-TR"/>
          </a:p>
        </p:txBody>
      </p:sp>
    </p:spTree>
    <p:extLst>
      <p:ext uri="{BB962C8B-B14F-4D97-AF65-F5344CB8AC3E}">
        <p14:creationId xmlns:p14="http://schemas.microsoft.com/office/powerpoint/2010/main" val="3622528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3C33C5-8B06-404C-82B2-27298B9D8239}" type="datetimeFigureOut">
              <a:rPr lang="tr-TR" smtClean="0"/>
              <a:t>10.12.2019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A83363-31FF-4C3B-A3D9-69EC0796D239}" type="slidenum">
              <a:rPr lang="tr-TR" smtClean="0"/>
              <a:t>‹#›</a:t>
            </a:fld>
            <a:endParaRPr lang="tr-TR"/>
          </a:p>
        </p:txBody>
      </p:sp>
    </p:spTree>
    <p:extLst>
      <p:ext uri="{BB962C8B-B14F-4D97-AF65-F5344CB8AC3E}">
        <p14:creationId xmlns:p14="http://schemas.microsoft.com/office/powerpoint/2010/main" val="237670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3C33C5-8B06-404C-82B2-27298B9D8239}" type="datetimeFigureOut">
              <a:rPr lang="tr-TR" smtClean="0"/>
              <a:t>10.12.2019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A83363-31FF-4C3B-A3D9-69EC0796D239}" type="slidenum">
              <a:rPr lang="tr-TR" smtClean="0"/>
              <a:t>‹#›</a:t>
            </a:fld>
            <a:endParaRPr lang="tr-TR"/>
          </a:p>
        </p:txBody>
      </p:sp>
    </p:spTree>
    <p:extLst>
      <p:ext uri="{BB962C8B-B14F-4D97-AF65-F5344CB8AC3E}">
        <p14:creationId xmlns:p14="http://schemas.microsoft.com/office/powerpoint/2010/main" val="3100346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63C33C5-8B06-404C-82B2-27298B9D8239}" type="datetimeFigureOut">
              <a:rPr lang="tr-TR" smtClean="0"/>
              <a:t>10.12.2019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A83363-31FF-4C3B-A3D9-69EC0796D239}"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0112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63C33C5-8B06-404C-82B2-27298B9D8239}" type="datetimeFigureOut">
              <a:rPr lang="tr-TR" smtClean="0"/>
              <a:t>10.12.2019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A83363-31FF-4C3B-A3D9-69EC0796D239}" type="slidenum">
              <a:rPr lang="tr-TR" smtClean="0"/>
              <a:t>‹#›</a:t>
            </a:fld>
            <a:endParaRPr lang="tr-TR"/>
          </a:p>
        </p:txBody>
      </p:sp>
    </p:spTree>
    <p:extLst>
      <p:ext uri="{BB962C8B-B14F-4D97-AF65-F5344CB8AC3E}">
        <p14:creationId xmlns:p14="http://schemas.microsoft.com/office/powerpoint/2010/main" val="907096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63C33C5-8B06-404C-82B2-27298B9D8239}" type="datetimeFigureOut">
              <a:rPr lang="tr-TR" smtClean="0"/>
              <a:t>10.12.2019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CA83363-31FF-4C3B-A3D9-69EC0796D239}" type="slidenum">
              <a:rPr lang="tr-TR" smtClean="0"/>
              <a:t>‹#›</a:t>
            </a:fld>
            <a:endParaRPr lang="tr-TR"/>
          </a:p>
        </p:txBody>
      </p:sp>
    </p:spTree>
    <p:extLst>
      <p:ext uri="{BB962C8B-B14F-4D97-AF65-F5344CB8AC3E}">
        <p14:creationId xmlns:p14="http://schemas.microsoft.com/office/powerpoint/2010/main" val="2628077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63C33C5-8B06-404C-82B2-27298B9D8239}" type="datetimeFigureOut">
              <a:rPr lang="tr-TR" smtClean="0"/>
              <a:t>10.12.2019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CA83363-31FF-4C3B-A3D9-69EC0796D239}" type="slidenum">
              <a:rPr lang="tr-TR" smtClean="0"/>
              <a:t>‹#›</a:t>
            </a:fld>
            <a:endParaRPr lang="tr-TR"/>
          </a:p>
        </p:txBody>
      </p:sp>
    </p:spTree>
    <p:extLst>
      <p:ext uri="{BB962C8B-B14F-4D97-AF65-F5344CB8AC3E}">
        <p14:creationId xmlns:p14="http://schemas.microsoft.com/office/powerpoint/2010/main" val="3749737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63C33C5-8B06-404C-82B2-27298B9D8239}" type="datetimeFigureOut">
              <a:rPr lang="tr-TR" smtClean="0"/>
              <a:t>10.12.2019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4CA83363-31FF-4C3B-A3D9-69EC0796D239}" type="slidenum">
              <a:rPr lang="tr-TR" smtClean="0"/>
              <a:t>‹#›</a:t>
            </a:fld>
            <a:endParaRPr lang="tr-TR"/>
          </a:p>
        </p:txBody>
      </p:sp>
    </p:spTree>
    <p:extLst>
      <p:ext uri="{BB962C8B-B14F-4D97-AF65-F5344CB8AC3E}">
        <p14:creationId xmlns:p14="http://schemas.microsoft.com/office/powerpoint/2010/main" val="2830337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63C33C5-8B06-404C-82B2-27298B9D8239}" type="datetimeFigureOut">
              <a:rPr lang="tr-TR" smtClean="0"/>
              <a:t>10.12.2019</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CA83363-31FF-4C3B-A3D9-69EC0796D239}" type="slidenum">
              <a:rPr lang="tr-TR" smtClean="0"/>
              <a:t>‹#›</a:t>
            </a:fld>
            <a:endParaRPr lang="tr-TR"/>
          </a:p>
        </p:txBody>
      </p:sp>
    </p:spTree>
    <p:extLst>
      <p:ext uri="{BB962C8B-B14F-4D97-AF65-F5344CB8AC3E}">
        <p14:creationId xmlns:p14="http://schemas.microsoft.com/office/powerpoint/2010/main" val="2913688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63C33C5-8B06-404C-82B2-27298B9D8239}" type="datetimeFigureOut">
              <a:rPr lang="tr-TR" smtClean="0"/>
              <a:t>10.12.2019</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CA83363-31FF-4C3B-A3D9-69EC0796D239}" type="slidenum">
              <a:rPr lang="tr-TR" smtClean="0"/>
              <a:t>‹#›</a:t>
            </a:fld>
            <a:endParaRPr lang="tr-TR"/>
          </a:p>
        </p:txBody>
      </p:sp>
    </p:spTree>
    <p:extLst>
      <p:ext uri="{BB962C8B-B14F-4D97-AF65-F5344CB8AC3E}">
        <p14:creationId xmlns:p14="http://schemas.microsoft.com/office/powerpoint/2010/main" val="3015660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63C33C5-8B06-404C-82B2-27298B9D8239}" type="datetimeFigureOut">
              <a:rPr lang="tr-TR" smtClean="0"/>
              <a:t>10.12.2019</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CA83363-31FF-4C3B-A3D9-69EC0796D239}"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8770192"/>
      </p:ext>
    </p:extLst>
  </p:cSld>
  <p:clrMap bg1="lt1" tx1="dk1" bg2="lt2" tx2="dk2" accent1="accent1" accent2="accent2" accent3="accent3" accent4="accent4" accent5="accent5" accent6="accent6" hlink="hlink" folHlink="folHlink"/>
  <p:sldLayoutIdLst>
    <p:sldLayoutId id="2147484316" r:id="rId1"/>
    <p:sldLayoutId id="2147484317" r:id="rId2"/>
    <p:sldLayoutId id="2147484318" r:id="rId3"/>
    <p:sldLayoutId id="2147484319" r:id="rId4"/>
    <p:sldLayoutId id="2147484320" r:id="rId5"/>
    <p:sldLayoutId id="2147484321" r:id="rId6"/>
    <p:sldLayoutId id="2147484322" r:id="rId7"/>
    <p:sldLayoutId id="2147484323" r:id="rId8"/>
    <p:sldLayoutId id="2147484324" r:id="rId9"/>
    <p:sldLayoutId id="2147484325" r:id="rId10"/>
    <p:sldLayoutId id="214748432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A441C2-FAC8-47FC-9951-5A1E491EB509}"/>
              </a:ext>
            </a:extLst>
          </p:cNvPr>
          <p:cNvSpPr>
            <a:spLocks noGrp="1"/>
          </p:cNvSpPr>
          <p:nvPr>
            <p:ph type="ctrTitle"/>
          </p:nvPr>
        </p:nvSpPr>
        <p:spPr>
          <a:xfrm rot="21046674">
            <a:off x="873486" y="906771"/>
            <a:ext cx="10426270" cy="4550841"/>
          </a:xfrm>
        </p:spPr>
        <p:txBody>
          <a:bodyPr>
            <a:normAutofit/>
          </a:bodyPr>
          <a:lstStyle/>
          <a:p>
            <a:r>
              <a:rPr lang="tr-TR" b="1" dirty="0">
                <a:solidFill>
                  <a:schemeClr val="accent1">
                    <a:lumMod val="75000"/>
                  </a:schemeClr>
                </a:solidFill>
              </a:rPr>
              <a:t>YANIK, SICAK ÇARPMASI</a:t>
            </a:r>
            <a:br>
              <a:rPr lang="tr-TR" b="1" dirty="0">
                <a:solidFill>
                  <a:schemeClr val="accent1">
                    <a:lumMod val="75000"/>
                  </a:schemeClr>
                </a:solidFill>
              </a:rPr>
            </a:br>
            <a:r>
              <a:rPr lang="tr-TR" b="1" dirty="0">
                <a:solidFill>
                  <a:schemeClr val="accent1">
                    <a:lumMod val="75000"/>
                  </a:schemeClr>
                </a:solidFill>
              </a:rPr>
              <a:t> VE </a:t>
            </a:r>
            <a:r>
              <a:rPr lang="tr-TR" dirty="0"/>
              <a:t>DONMALARDA</a:t>
            </a:r>
            <a:r>
              <a:rPr lang="tr-TR" b="1" dirty="0">
                <a:solidFill>
                  <a:schemeClr val="accent1">
                    <a:lumMod val="75000"/>
                  </a:schemeClr>
                </a:solidFill>
              </a:rPr>
              <a:t> İLK YARDIM</a:t>
            </a:r>
          </a:p>
        </p:txBody>
      </p:sp>
    </p:spTree>
    <p:extLst>
      <p:ext uri="{BB962C8B-B14F-4D97-AF65-F5344CB8AC3E}">
        <p14:creationId xmlns:p14="http://schemas.microsoft.com/office/powerpoint/2010/main" val="3150258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62728F3-3600-41F3-9B80-112D45C00660}"/>
              </a:ext>
            </a:extLst>
          </p:cNvPr>
          <p:cNvSpPr>
            <a:spLocks noGrp="1"/>
          </p:cNvSpPr>
          <p:nvPr>
            <p:ph type="title"/>
          </p:nvPr>
        </p:nvSpPr>
        <p:spPr/>
        <p:txBody>
          <a:bodyPr/>
          <a:lstStyle/>
          <a:p>
            <a:r>
              <a:rPr lang="tr-TR" dirty="0">
                <a:solidFill>
                  <a:srgbClr val="C00000"/>
                </a:solidFill>
              </a:rPr>
              <a:t>Yanığın genişliği ve derinliği (3)</a:t>
            </a:r>
          </a:p>
        </p:txBody>
      </p:sp>
      <p:sp>
        <p:nvSpPr>
          <p:cNvPr id="3" name="İçerik Yer Tutucusu 2">
            <a:extLst>
              <a:ext uri="{FF2B5EF4-FFF2-40B4-BE49-F238E27FC236}">
                <a16:creationId xmlns:a16="http://schemas.microsoft.com/office/drawing/2014/main" id="{4B8C1217-4D52-4DC6-AE6A-2639F3E21E0A}"/>
              </a:ext>
            </a:extLst>
          </p:cNvPr>
          <p:cNvSpPr>
            <a:spLocks noGrp="1"/>
          </p:cNvSpPr>
          <p:nvPr>
            <p:ph idx="1"/>
          </p:nvPr>
        </p:nvSpPr>
        <p:spPr>
          <a:xfrm>
            <a:off x="685800" y="1955409"/>
            <a:ext cx="10820400" cy="4024125"/>
          </a:xfrm>
        </p:spPr>
        <p:txBody>
          <a:bodyPr/>
          <a:lstStyle/>
          <a:p>
            <a:pPr marL="0" indent="0">
              <a:buNone/>
            </a:pPr>
            <a:r>
              <a:rPr lang="tr-TR" sz="2800" b="1" dirty="0">
                <a:solidFill>
                  <a:schemeClr val="accent1">
                    <a:lumMod val="60000"/>
                    <a:lumOff val="40000"/>
                  </a:schemeClr>
                </a:solidFill>
              </a:rPr>
              <a:t>BİRİNCİ DERECEDE YANIKLAR:</a:t>
            </a:r>
          </a:p>
          <a:p>
            <a:pPr>
              <a:buFont typeface="Wingdings" panose="05000000000000000000" pitchFamily="2" charset="2"/>
              <a:buChar char="Ø"/>
            </a:pPr>
            <a:r>
              <a:rPr lang="tr-TR" dirty="0">
                <a:solidFill>
                  <a:schemeClr val="bg2">
                    <a:lumMod val="25000"/>
                  </a:schemeClr>
                </a:solidFill>
              </a:rPr>
              <a:t>Baş %9,</a:t>
            </a:r>
          </a:p>
          <a:p>
            <a:pPr>
              <a:buFont typeface="Wingdings" panose="05000000000000000000" pitchFamily="2" charset="2"/>
              <a:buChar char="Ø"/>
            </a:pPr>
            <a:r>
              <a:rPr lang="tr-TR" dirty="0">
                <a:solidFill>
                  <a:schemeClr val="bg2">
                    <a:lumMod val="25000"/>
                  </a:schemeClr>
                </a:solidFill>
              </a:rPr>
              <a:t>Kollar: Her biri %18,</a:t>
            </a:r>
          </a:p>
          <a:p>
            <a:pPr>
              <a:buFont typeface="Wingdings" panose="05000000000000000000" pitchFamily="2" charset="2"/>
              <a:buChar char="Ø"/>
            </a:pPr>
            <a:r>
              <a:rPr lang="tr-TR" dirty="0">
                <a:solidFill>
                  <a:schemeClr val="bg2">
                    <a:lumMod val="25000"/>
                  </a:schemeClr>
                </a:solidFill>
              </a:rPr>
              <a:t>Gövdenin ön bölgesi %18,</a:t>
            </a:r>
          </a:p>
          <a:p>
            <a:pPr>
              <a:buFont typeface="Wingdings" panose="05000000000000000000" pitchFamily="2" charset="2"/>
              <a:buChar char="Ø"/>
            </a:pPr>
            <a:r>
              <a:rPr lang="tr-TR" dirty="0">
                <a:solidFill>
                  <a:schemeClr val="bg2">
                    <a:lumMod val="25000"/>
                  </a:schemeClr>
                </a:solidFill>
              </a:rPr>
              <a:t>Gövdenin arka bölgesi %18,</a:t>
            </a:r>
          </a:p>
          <a:p>
            <a:pPr>
              <a:buFont typeface="Wingdings" panose="05000000000000000000" pitchFamily="2" charset="2"/>
              <a:buChar char="Ø"/>
            </a:pPr>
            <a:r>
              <a:rPr lang="tr-TR" dirty="0">
                <a:solidFill>
                  <a:schemeClr val="bg2">
                    <a:lumMod val="25000"/>
                  </a:schemeClr>
                </a:solidFill>
              </a:rPr>
              <a:t>Dış </a:t>
            </a:r>
            <a:r>
              <a:rPr lang="tr-TR" dirty="0" err="1">
                <a:solidFill>
                  <a:schemeClr val="bg2">
                    <a:lumMod val="25000"/>
                  </a:schemeClr>
                </a:solidFill>
              </a:rPr>
              <a:t>genital</a:t>
            </a:r>
            <a:r>
              <a:rPr lang="tr-TR" dirty="0">
                <a:solidFill>
                  <a:schemeClr val="bg2">
                    <a:lumMod val="25000"/>
                  </a:schemeClr>
                </a:solidFill>
              </a:rPr>
              <a:t> bölge %1 olarak kabul edilir.</a:t>
            </a:r>
          </a:p>
        </p:txBody>
      </p:sp>
    </p:spTree>
    <p:extLst>
      <p:ext uri="{BB962C8B-B14F-4D97-AF65-F5344CB8AC3E}">
        <p14:creationId xmlns:p14="http://schemas.microsoft.com/office/powerpoint/2010/main" val="3335496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8C0E1DD-4DD6-4A3F-87B9-5FB999C3D00B}"/>
              </a:ext>
            </a:extLst>
          </p:cNvPr>
          <p:cNvSpPr>
            <a:spLocks noGrp="1"/>
          </p:cNvSpPr>
          <p:nvPr>
            <p:ph type="title"/>
          </p:nvPr>
        </p:nvSpPr>
        <p:spPr/>
        <p:txBody>
          <a:bodyPr/>
          <a:lstStyle/>
          <a:p>
            <a:r>
              <a:rPr lang="tr-TR" dirty="0">
                <a:solidFill>
                  <a:srgbClr val="C00000"/>
                </a:solidFill>
              </a:rPr>
              <a:t>Yanığın genişliği ve derinliği (4)</a:t>
            </a:r>
            <a:endParaRPr lang="tr-TR" dirty="0"/>
          </a:p>
        </p:txBody>
      </p:sp>
      <p:sp>
        <p:nvSpPr>
          <p:cNvPr id="3" name="İçerik Yer Tutucusu 2">
            <a:extLst>
              <a:ext uri="{FF2B5EF4-FFF2-40B4-BE49-F238E27FC236}">
                <a16:creationId xmlns:a16="http://schemas.microsoft.com/office/drawing/2014/main" id="{93EEB4BA-FCEA-4B16-BAED-027AD9ADD200}"/>
              </a:ext>
            </a:extLst>
          </p:cNvPr>
          <p:cNvSpPr>
            <a:spLocks noGrp="1"/>
          </p:cNvSpPr>
          <p:nvPr>
            <p:ph idx="1"/>
          </p:nvPr>
        </p:nvSpPr>
        <p:spPr/>
        <p:txBody>
          <a:bodyPr/>
          <a:lstStyle/>
          <a:p>
            <a:r>
              <a:rPr lang="tr-TR" sz="2800" b="1" dirty="0">
                <a:solidFill>
                  <a:schemeClr val="accent1">
                    <a:lumMod val="60000"/>
                    <a:lumOff val="40000"/>
                  </a:schemeClr>
                </a:solidFill>
              </a:rPr>
              <a:t>BİRİNCİ DERECEDE YANIKLAR:</a:t>
            </a:r>
          </a:p>
          <a:p>
            <a:r>
              <a:rPr lang="tr-TR" dirty="0"/>
              <a:t>Derinin üst tabakası yanmıştır. Deri bütünlüğü bozulmaz, deride kızarıklık, kuruluk, ağrı ve gerginlik vardır. İz bırakmadan iyileşir. Güneş yanıkları birinci derece yanıklara iyi bir örnektir</a:t>
            </a:r>
          </a:p>
        </p:txBody>
      </p:sp>
      <p:pic>
        <p:nvPicPr>
          <p:cNvPr id="5" name="Resim 4">
            <a:extLst>
              <a:ext uri="{FF2B5EF4-FFF2-40B4-BE49-F238E27FC236}">
                <a16:creationId xmlns:a16="http://schemas.microsoft.com/office/drawing/2014/main" id="{04C93DDC-4BDB-4569-B806-D574001CD5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6928" y="3730841"/>
            <a:ext cx="5889272" cy="2805333"/>
          </a:xfrm>
          <a:prstGeom prst="rect">
            <a:avLst/>
          </a:prstGeom>
        </p:spPr>
      </p:pic>
    </p:spTree>
    <p:extLst>
      <p:ext uri="{BB962C8B-B14F-4D97-AF65-F5344CB8AC3E}">
        <p14:creationId xmlns:p14="http://schemas.microsoft.com/office/powerpoint/2010/main" val="3564471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211624-65D2-4C23-A817-F0206A27D13C}"/>
              </a:ext>
            </a:extLst>
          </p:cNvPr>
          <p:cNvSpPr>
            <a:spLocks noGrp="1"/>
          </p:cNvSpPr>
          <p:nvPr>
            <p:ph type="title"/>
          </p:nvPr>
        </p:nvSpPr>
        <p:spPr/>
        <p:txBody>
          <a:bodyPr/>
          <a:lstStyle/>
          <a:p>
            <a:r>
              <a:rPr lang="tr-TR" dirty="0">
                <a:solidFill>
                  <a:srgbClr val="C00000"/>
                </a:solidFill>
              </a:rPr>
              <a:t>Yanığın genişliği ve derinliği (5)</a:t>
            </a:r>
            <a:endParaRPr lang="tr-TR" dirty="0"/>
          </a:p>
        </p:txBody>
      </p:sp>
      <p:sp>
        <p:nvSpPr>
          <p:cNvPr id="3" name="İçerik Yer Tutucusu 2">
            <a:extLst>
              <a:ext uri="{FF2B5EF4-FFF2-40B4-BE49-F238E27FC236}">
                <a16:creationId xmlns:a16="http://schemas.microsoft.com/office/drawing/2014/main" id="{444D8507-6024-4108-B206-39CCCB3E998A}"/>
              </a:ext>
            </a:extLst>
          </p:cNvPr>
          <p:cNvSpPr>
            <a:spLocks noGrp="1"/>
          </p:cNvSpPr>
          <p:nvPr>
            <p:ph idx="1"/>
          </p:nvPr>
        </p:nvSpPr>
        <p:spPr>
          <a:xfrm>
            <a:off x="291905" y="1645920"/>
            <a:ext cx="10820400" cy="4024125"/>
          </a:xfrm>
        </p:spPr>
        <p:txBody>
          <a:bodyPr>
            <a:normAutofit/>
          </a:bodyPr>
          <a:lstStyle/>
          <a:p>
            <a:r>
              <a:rPr lang="tr-TR" sz="2800" b="1" dirty="0">
                <a:solidFill>
                  <a:schemeClr val="accent1">
                    <a:lumMod val="60000"/>
                    <a:lumOff val="40000"/>
                  </a:schemeClr>
                </a:solidFill>
              </a:rPr>
              <a:t>İKİNCİ DERECEDE YANIKLAR:</a:t>
            </a:r>
          </a:p>
          <a:p>
            <a:pPr marL="0" indent="0">
              <a:buNone/>
            </a:pPr>
            <a:r>
              <a:rPr lang="tr-TR" dirty="0">
                <a:solidFill>
                  <a:schemeClr val="tx2">
                    <a:lumMod val="75000"/>
                  </a:schemeClr>
                </a:solidFill>
              </a:rPr>
              <a:t>Deride kızarıklık ve gerginliğin yanı sıra, </a:t>
            </a:r>
            <a:r>
              <a:rPr lang="tr-TR" dirty="0" err="1">
                <a:solidFill>
                  <a:schemeClr val="tx2">
                    <a:lumMod val="75000"/>
                  </a:schemeClr>
                </a:solidFill>
              </a:rPr>
              <a:t>bül</a:t>
            </a:r>
            <a:r>
              <a:rPr lang="tr-TR" dirty="0">
                <a:solidFill>
                  <a:schemeClr val="tx2">
                    <a:lumMod val="75000"/>
                  </a:schemeClr>
                </a:solidFill>
              </a:rPr>
              <a:t> denilen su kabarcıkları vardır. En şiddetli ağrının olduğu yanık derecesidir. Derinin tüm tabakaları yandığından kılcal damarlar ve sinir uçları açıkta kalır. Bu nedenle mikroplar kolayca yerleşebilir ve enfeksiyon riski vardır. İz bırakabilir.</a:t>
            </a:r>
          </a:p>
        </p:txBody>
      </p:sp>
      <p:pic>
        <p:nvPicPr>
          <p:cNvPr id="4" name="İçerik Yer Tutucusu 4">
            <a:extLst>
              <a:ext uri="{FF2B5EF4-FFF2-40B4-BE49-F238E27FC236}">
                <a16:creationId xmlns:a16="http://schemas.microsoft.com/office/drawing/2014/main" id="{3420D85E-59CB-4883-A6D7-2796855D68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5906" y="3463373"/>
            <a:ext cx="5504189" cy="3088219"/>
          </a:xfrm>
          <a:prstGeom prst="rect">
            <a:avLst/>
          </a:prstGeom>
        </p:spPr>
      </p:pic>
    </p:spTree>
    <p:extLst>
      <p:ext uri="{BB962C8B-B14F-4D97-AF65-F5344CB8AC3E}">
        <p14:creationId xmlns:p14="http://schemas.microsoft.com/office/powerpoint/2010/main" val="543715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F980C65-5DDC-4D85-84FA-718D2BA0F687}"/>
              </a:ext>
            </a:extLst>
          </p:cNvPr>
          <p:cNvSpPr>
            <a:spLocks noGrp="1"/>
          </p:cNvSpPr>
          <p:nvPr>
            <p:ph type="title"/>
          </p:nvPr>
        </p:nvSpPr>
        <p:spPr/>
        <p:txBody>
          <a:bodyPr/>
          <a:lstStyle/>
          <a:p>
            <a:r>
              <a:rPr lang="tr-TR" dirty="0">
                <a:solidFill>
                  <a:srgbClr val="C00000"/>
                </a:solidFill>
              </a:rPr>
              <a:t>Yanığın genişliği ve derinliği (6)</a:t>
            </a:r>
            <a:endParaRPr lang="tr-TR" dirty="0"/>
          </a:p>
        </p:txBody>
      </p:sp>
      <p:sp>
        <p:nvSpPr>
          <p:cNvPr id="3" name="İçerik Yer Tutucusu 2">
            <a:extLst>
              <a:ext uri="{FF2B5EF4-FFF2-40B4-BE49-F238E27FC236}">
                <a16:creationId xmlns:a16="http://schemas.microsoft.com/office/drawing/2014/main" id="{D5AEE25B-25E8-49F0-A174-62014899C7B8}"/>
              </a:ext>
            </a:extLst>
          </p:cNvPr>
          <p:cNvSpPr>
            <a:spLocks noGrp="1"/>
          </p:cNvSpPr>
          <p:nvPr>
            <p:ph idx="1"/>
          </p:nvPr>
        </p:nvSpPr>
        <p:spPr/>
        <p:txBody>
          <a:bodyPr>
            <a:normAutofit/>
          </a:bodyPr>
          <a:lstStyle/>
          <a:p>
            <a:r>
              <a:rPr lang="tr-TR" sz="2800" b="1" dirty="0">
                <a:solidFill>
                  <a:schemeClr val="accent1">
                    <a:lumMod val="60000"/>
                    <a:lumOff val="40000"/>
                  </a:schemeClr>
                </a:solidFill>
              </a:rPr>
              <a:t>ÜÇÜNCÜ DERECEDE YANIKLAR:</a:t>
            </a:r>
          </a:p>
          <a:p>
            <a:pPr marL="0" indent="0">
              <a:buNone/>
            </a:pPr>
            <a:r>
              <a:rPr lang="tr-TR" dirty="0">
                <a:solidFill>
                  <a:schemeClr val="tx2">
                    <a:lumMod val="75000"/>
                  </a:schemeClr>
                </a:solidFill>
              </a:rPr>
              <a:t>Derinin tüm tabakaları ile birlikte deri altı dokuları yanmıştır. Yanık, kemiğe kadar inebilir. Dokuda kömürleşme vardır. Sinirler harap olduğundan ağrı duyusu çoğu zaman yoktur. Yaradan sıvı sızıntısı olduğu için mikropların yerleşmesine iyi bir ortam oluşturur. Geniş ve belirgin bir iz bırakır.</a:t>
            </a:r>
          </a:p>
          <a:p>
            <a:pPr marL="0" indent="0">
              <a:buNone/>
            </a:pPr>
            <a:r>
              <a:rPr lang="tr-TR" dirty="0">
                <a:solidFill>
                  <a:schemeClr val="tx2">
                    <a:lumMod val="75000"/>
                  </a:schemeClr>
                </a:solidFill>
              </a:rPr>
              <a:t> Dokularda şekil bozukluğu, fonksiyon bozukluğu hatta bazı uzuvlarda kalıcı sakatlıklar meydana gelebilir.</a:t>
            </a:r>
          </a:p>
        </p:txBody>
      </p:sp>
      <p:pic>
        <p:nvPicPr>
          <p:cNvPr id="4" name="İçerik Yer Tutucusu 4">
            <a:extLst>
              <a:ext uri="{FF2B5EF4-FFF2-40B4-BE49-F238E27FC236}">
                <a16:creationId xmlns:a16="http://schemas.microsoft.com/office/drawing/2014/main" id="{6CD14035-B740-4EAB-A4D0-C93A3911AE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0900" y="4399643"/>
            <a:ext cx="4366194" cy="2458357"/>
          </a:xfrm>
          <a:prstGeom prst="rect">
            <a:avLst/>
          </a:prstGeom>
        </p:spPr>
      </p:pic>
    </p:spTree>
    <p:extLst>
      <p:ext uri="{BB962C8B-B14F-4D97-AF65-F5344CB8AC3E}">
        <p14:creationId xmlns:p14="http://schemas.microsoft.com/office/powerpoint/2010/main" val="4152994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CE10783-284A-4BB9-AD9D-DFF6A867E4D2}"/>
              </a:ext>
            </a:extLst>
          </p:cNvPr>
          <p:cNvSpPr>
            <a:spLocks noGrp="1"/>
          </p:cNvSpPr>
          <p:nvPr>
            <p:ph type="title"/>
          </p:nvPr>
        </p:nvSpPr>
        <p:spPr>
          <a:xfrm>
            <a:off x="1597621" y="410101"/>
            <a:ext cx="8610600" cy="1293028"/>
          </a:xfrm>
        </p:spPr>
        <p:txBody>
          <a:bodyPr/>
          <a:lstStyle/>
          <a:p>
            <a:r>
              <a:rPr lang="tr-TR" b="1" dirty="0">
                <a:solidFill>
                  <a:srgbClr val="C00000"/>
                </a:solidFill>
              </a:rPr>
              <a:t>Isı ile oluşan yanıklarda ilk yardım</a:t>
            </a:r>
          </a:p>
        </p:txBody>
      </p:sp>
      <p:sp>
        <p:nvSpPr>
          <p:cNvPr id="3" name="İçerik Yer Tutucusu 2">
            <a:extLst>
              <a:ext uri="{FF2B5EF4-FFF2-40B4-BE49-F238E27FC236}">
                <a16:creationId xmlns:a16="http://schemas.microsoft.com/office/drawing/2014/main" id="{07023CB6-C474-47AB-A223-D12B365CF730}"/>
              </a:ext>
            </a:extLst>
          </p:cNvPr>
          <p:cNvSpPr>
            <a:spLocks noGrp="1"/>
          </p:cNvSpPr>
          <p:nvPr>
            <p:ph idx="1"/>
          </p:nvPr>
        </p:nvSpPr>
        <p:spPr>
          <a:xfrm>
            <a:off x="685800" y="2833875"/>
            <a:ext cx="10820400" cy="4024125"/>
          </a:xfrm>
        </p:spPr>
        <p:txBody>
          <a:bodyPr/>
          <a:lstStyle/>
          <a:p>
            <a:pPr>
              <a:buFont typeface="Wingdings" panose="05000000000000000000" pitchFamily="2" charset="2"/>
              <a:buChar char="ü"/>
            </a:pPr>
            <a:r>
              <a:rPr lang="tr-TR" dirty="0"/>
              <a:t>Hasta\yaralı, yanma devam devam ediyorsa öncelikle yangın ortamından uzaklaştırılır.</a:t>
            </a:r>
          </a:p>
          <a:p>
            <a:pPr>
              <a:buFont typeface="Wingdings" panose="05000000000000000000" pitchFamily="2" charset="2"/>
              <a:buChar char="ü"/>
            </a:pPr>
            <a:r>
              <a:rPr lang="tr-TR" dirty="0"/>
              <a:t>Üzerinde yangın devam eden kazazede yere yatırılıp üzeri hava ile teması kesen örtülerle kapatılır. </a:t>
            </a:r>
          </a:p>
          <a:p>
            <a:pPr>
              <a:buFont typeface="Wingdings" panose="05000000000000000000" pitchFamily="2" charset="2"/>
              <a:buChar char="ü"/>
            </a:pPr>
            <a:r>
              <a:rPr lang="tr-TR" dirty="0"/>
              <a:t>Örtü bulunamazsa, kişinin yere yatıp yuvarlanması sağlanır. Bu şekilde yere temas eden alanlarda hava teması kesilir ve yangın söner,</a:t>
            </a:r>
          </a:p>
        </p:txBody>
      </p:sp>
    </p:spTree>
    <p:extLst>
      <p:ext uri="{BB962C8B-B14F-4D97-AF65-F5344CB8AC3E}">
        <p14:creationId xmlns:p14="http://schemas.microsoft.com/office/powerpoint/2010/main" val="724253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09BE1C9-272E-4C62-811D-91EDC963349E}"/>
              </a:ext>
            </a:extLst>
          </p:cNvPr>
          <p:cNvSpPr>
            <a:spLocks noGrp="1"/>
          </p:cNvSpPr>
          <p:nvPr>
            <p:ph type="title"/>
          </p:nvPr>
        </p:nvSpPr>
        <p:spPr/>
        <p:txBody>
          <a:bodyPr/>
          <a:lstStyle/>
          <a:p>
            <a:r>
              <a:rPr lang="tr-TR" dirty="0">
                <a:solidFill>
                  <a:srgbClr val="C00000"/>
                </a:solidFill>
              </a:rPr>
              <a:t>Isı ile oluşan yanıklarda ilk yardım (2)</a:t>
            </a:r>
            <a:endParaRPr lang="tr-TR" dirty="0"/>
          </a:p>
        </p:txBody>
      </p:sp>
      <p:sp>
        <p:nvSpPr>
          <p:cNvPr id="3" name="İçerik Yer Tutucusu 2">
            <a:extLst>
              <a:ext uri="{FF2B5EF4-FFF2-40B4-BE49-F238E27FC236}">
                <a16:creationId xmlns:a16="http://schemas.microsoft.com/office/drawing/2014/main" id="{54DBAC4A-C170-4EE4-8F19-59B3B8E52470}"/>
              </a:ext>
            </a:extLst>
          </p:cNvPr>
          <p:cNvSpPr>
            <a:spLocks noGrp="1"/>
          </p:cNvSpPr>
          <p:nvPr>
            <p:ph idx="1"/>
          </p:nvPr>
        </p:nvSpPr>
        <p:spPr/>
        <p:txBody>
          <a:bodyPr/>
          <a:lstStyle/>
          <a:p>
            <a:pPr>
              <a:buFont typeface="Wingdings" panose="05000000000000000000" pitchFamily="2" charset="2"/>
              <a:buChar char="ü"/>
            </a:pPr>
            <a:r>
              <a:rPr lang="tr-TR" dirty="0"/>
              <a:t>Yaşam bulguları kontrol edilir (ABC),</a:t>
            </a:r>
          </a:p>
          <a:p>
            <a:pPr>
              <a:buFont typeface="Wingdings" panose="05000000000000000000" pitchFamily="2" charset="2"/>
              <a:buChar char="ü"/>
            </a:pPr>
            <a:r>
              <a:rPr lang="tr-TR" dirty="0"/>
              <a:t>Yanmış elbiseler kesilerek çıkarılır.</a:t>
            </a:r>
          </a:p>
          <a:p>
            <a:pPr>
              <a:buFont typeface="Wingdings" panose="05000000000000000000" pitchFamily="2" charset="2"/>
              <a:buChar char="ü"/>
            </a:pPr>
            <a:r>
              <a:rPr lang="tr-TR" dirty="0"/>
              <a:t>Yapışan alanlar varsa çıkartılmaya çalışılmaz,</a:t>
            </a:r>
          </a:p>
          <a:p>
            <a:pPr>
              <a:buFont typeface="Wingdings" panose="05000000000000000000" pitchFamily="2" charset="2"/>
              <a:buChar char="ü"/>
            </a:pPr>
            <a:r>
              <a:rPr lang="tr-TR" dirty="0"/>
              <a:t>Yanık bölge 20 dakika süreyle yumuşak akan suyun altında tutulur,</a:t>
            </a:r>
          </a:p>
        </p:txBody>
      </p:sp>
      <p:pic>
        <p:nvPicPr>
          <p:cNvPr id="5" name="Resim 4">
            <a:extLst>
              <a:ext uri="{FF2B5EF4-FFF2-40B4-BE49-F238E27FC236}">
                <a16:creationId xmlns:a16="http://schemas.microsoft.com/office/drawing/2014/main" id="{FAAB0753-60EE-4E41-A18A-CBD59BFA4C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6228" y="4080658"/>
            <a:ext cx="5455042" cy="2644869"/>
          </a:xfrm>
          <a:prstGeom prst="rect">
            <a:avLst/>
          </a:prstGeom>
        </p:spPr>
      </p:pic>
    </p:spTree>
    <p:extLst>
      <p:ext uri="{BB962C8B-B14F-4D97-AF65-F5344CB8AC3E}">
        <p14:creationId xmlns:p14="http://schemas.microsoft.com/office/powerpoint/2010/main" val="2220905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0662767-F139-4400-9163-3A062B7113B2}"/>
              </a:ext>
            </a:extLst>
          </p:cNvPr>
          <p:cNvSpPr>
            <a:spLocks noGrp="1"/>
          </p:cNvSpPr>
          <p:nvPr>
            <p:ph type="title"/>
          </p:nvPr>
        </p:nvSpPr>
        <p:spPr/>
        <p:txBody>
          <a:bodyPr/>
          <a:lstStyle/>
          <a:p>
            <a:r>
              <a:rPr lang="tr-TR" dirty="0">
                <a:solidFill>
                  <a:srgbClr val="C00000"/>
                </a:solidFill>
              </a:rPr>
              <a:t>Isı ile oluşan yanıklarda ilk yardım (3)</a:t>
            </a:r>
            <a:endParaRPr lang="tr-TR" dirty="0"/>
          </a:p>
        </p:txBody>
      </p:sp>
      <p:sp>
        <p:nvSpPr>
          <p:cNvPr id="3" name="İçerik Yer Tutucusu 2">
            <a:extLst>
              <a:ext uri="{FF2B5EF4-FFF2-40B4-BE49-F238E27FC236}">
                <a16:creationId xmlns:a16="http://schemas.microsoft.com/office/drawing/2014/main" id="{F1632322-9D44-4BA0-B71B-4EE078826921}"/>
              </a:ext>
            </a:extLst>
          </p:cNvPr>
          <p:cNvSpPr>
            <a:spLocks noGrp="1"/>
          </p:cNvSpPr>
          <p:nvPr>
            <p:ph idx="1"/>
          </p:nvPr>
        </p:nvSpPr>
        <p:spPr/>
        <p:txBody>
          <a:bodyPr/>
          <a:lstStyle/>
          <a:p>
            <a:pPr>
              <a:buFont typeface="Wingdings" panose="05000000000000000000" pitchFamily="2" charset="2"/>
              <a:buChar char="ü"/>
            </a:pPr>
            <a:r>
              <a:rPr lang="tr-TR" dirty="0"/>
              <a:t>Geniş yanıklarda uzun süreli su altında tutma önerilmez. Çünkü buharlaşmaya neden olup vücut sıcaklığını düşürerek şoka zemin hazırlar,</a:t>
            </a:r>
          </a:p>
          <a:p>
            <a:pPr>
              <a:buFont typeface="Wingdings" panose="05000000000000000000" pitchFamily="2" charset="2"/>
              <a:buChar char="ü"/>
            </a:pPr>
            <a:r>
              <a:rPr lang="tr-TR" dirty="0"/>
              <a:t>Su toplanmış alanlar (</a:t>
            </a:r>
            <a:r>
              <a:rPr lang="tr-TR" dirty="0" err="1"/>
              <a:t>bül</a:t>
            </a:r>
            <a:r>
              <a:rPr lang="tr-TR" dirty="0"/>
              <a:t>) oluşmuşsa patlatılmaz,</a:t>
            </a:r>
          </a:p>
          <a:p>
            <a:pPr>
              <a:buFont typeface="Wingdings" panose="05000000000000000000" pitchFamily="2" charset="2"/>
              <a:buChar char="ü"/>
            </a:pPr>
            <a:r>
              <a:rPr lang="tr-TR" dirty="0"/>
              <a:t>Yanık yüzeyleri temiz bir bezle kapatılır,</a:t>
            </a:r>
          </a:p>
          <a:p>
            <a:pPr>
              <a:buFont typeface="Wingdings" panose="05000000000000000000" pitchFamily="2" charset="2"/>
              <a:buChar char="ü"/>
            </a:pPr>
            <a:r>
              <a:rPr lang="tr-TR" dirty="0"/>
              <a:t>Yanık yere herhangi bir şey (diş macunu, salça, yoğurt, zeytinyağı vb.) sürülmez,</a:t>
            </a:r>
          </a:p>
          <a:p>
            <a:pPr>
              <a:buFont typeface="Wingdings" panose="05000000000000000000" pitchFamily="2" charset="2"/>
              <a:buChar char="ü"/>
            </a:pPr>
            <a:endParaRPr lang="tr-TR" dirty="0"/>
          </a:p>
          <a:p>
            <a:pPr marL="0" indent="0">
              <a:buNone/>
            </a:pPr>
            <a:endParaRPr lang="tr-TR" dirty="0"/>
          </a:p>
        </p:txBody>
      </p:sp>
      <p:pic>
        <p:nvPicPr>
          <p:cNvPr id="5" name="Resim 4">
            <a:extLst>
              <a:ext uri="{FF2B5EF4-FFF2-40B4-BE49-F238E27FC236}">
                <a16:creationId xmlns:a16="http://schemas.microsoft.com/office/drawing/2014/main" id="{2264A484-7107-4D31-A7B5-52F95CE9A0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3853" y="4286250"/>
            <a:ext cx="4909625" cy="2571750"/>
          </a:xfrm>
          <a:prstGeom prst="rect">
            <a:avLst/>
          </a:prstGeom>
        </p:spPr>
      </p:pic>
    </p:spTree>
    <p:extLst>
      <p:ext uri="{BB962C8B-B14F-4D97-AF65-F5344CB8AC3E}">
        <p14:creationId xmlns:p14="http://schemas.microsoft.com/office/powerpoint/2010/main" val="3096504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FC6B0B-2129-402C-B19C-C062257CD960}"/>
              </a:ext>
            </a:extLst>
          </p:cNvPr>
          <p:cNvSpPr>
            <a:spLocks noGrp="1"/>
          </p:cNvSpPr>
          <p:nvPr>
            <p:ph type="title"/>
          </p:nvPr>
        </p:nvSpPr>
        <p:spPr/>
        <p:txBody>
          <a:bodyPr/>
          <a:lstStyle/>
          <a:p>
            <a:r>
              <a:rPr lang="tr-TR" dirty="0">
                <a:solidFill>
                  <a:srgbClr val="C00000"/>
                </a:solidFill>
              </a:rPr>
              <a:t>Isı ile oluşan yanıklarda ilk yardım (4)</a:t>
            </a:r>
            <a:endParaRPr lang="tr-TR" dirty="0"/>
          </a:p>
        </p:txBody>
      </p:sp>
      <p:sp>
        <p:nvSpPr>
          <p:cNvPr id="3" name="İçerik Yer Tutucusu 2">
            <a:extLst>
              <a:ext uri="{FF2B5EF4-FFF2-40B4-BE49-F238E27FC236}">
                <a16:creationId xmlns:a16="http://schemas.microsoft.com/office/drawing/2014/main" id="{6EE504BF-410F-4957-86BB-B4E38960BA33}"/>
              </a:ext>
            </a:extLst>
          </p:cNvPr>
          <p:cNvSpPr>
            <a:spLocks noGrp="1"/>
          </p:cNvSpPr>
          <p:nvPr>
            <p:ph idx="1"/>
          </p:nvPr>
        </p:nvSpPr>
        <p:spPr/>
        <p:txBody>
          <a:bodyPr/>
          <a:lstStyle/>
          <a:p>
            <a:pPr>
              <a:buFont typeface="Wingdings" panose="05000000000000000000" pitchFamily="2" charset="2"/>
              <a:buChar char="ü"/>
            </a:pPr>
            <a:r>
              <a:rPr lang="tr-TR" dirty="0"/>
              <a:t>Direkt olarak buz uygulaması yapılmaz (bölgedeki kan dolaşımını bozabilir ve şok gelişimini hızlandırır),</a:t>
            </a:r>
          </a:p>
          <a:p>
            <a:pPr>
              <a:buFont typeface="Wingdings" panose="05000000000000000000" pitchFamily="2" charset="2"/>
              <a:buChar char="ü"/>
            </a:pPr>
            <a:r>
              <a:rPr lang="tr-TR" dirty="0"/>
              <a:t>Oluşabilecek ödeme (şişlik) hazırlık için yüzük, bilezik saat vb. takılar çıkartılır,</a:t>
            </a:r>
          </a:p>
          <a:p>
            <a:pPr>
              <a:buFont typeface="Wingdings" panose="05000000000000000000" pitchFamily="2" charset="2"/>
              <a:buChar char="ü"/>
            </a:pPr>
            <a:r>
              <a:rPr lang="tr-TR" dirty="0"/>
              <a:t>Geniş yanıklarda sıvı kaybı fazla olacağından yaralının bilinci açık ve kusmuyorsa ağızdan sıvı takviyesi yapılır (1 litre suya 1 çay kaşığı karbonat ve 1 çay kaşığı tuz karıştırılarak içilir),</a:t>
            </a:r>
          </a:p>
          <a:p>
            <a:pPr>
              <a:buFont typeface="Wingdings" panose="05000000000000000000" pitchFamily="2" charset="2"/>
              <a:buChar char="ü"/>
            </a:pPr>
            <a:r>
              <a:rPr lang="tr-TR" dirty="0"/>
              <a:t>Üşümemesi için hasta\yaralı üzeri örtülür,</a:t>
            </a:r>
          </a:p>
          <a:p>
            <a:pPr>
              <a:buFont typeface="Wingdings" panose="05000000000000000000" pitchFamily="2" charset="2"/>
              <a:buChar char="ü"/>
            </a:pPr>
            <a:r>
              <a:rPr lang="tr-TR" dirty="0"/>
              <a:t>Tıbbi yardım istenir (112).</a:t>
            </a:r>
          </a:p>
        </p:txBody>
      </p:sp>
    </p:spTree>
    <p:extLst>
      <p:ext uri="{BB962C8B-B14F-4D97-AF65-F5344CB8AC3E}">
        <p14:creationId xmlns:p14="http://schemas.microsoft.com/office/powerpoint/2010/main" val="414034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81E5379-14F0-4DA0-B4D9-5A43D56D5472}"/>
              </a:ext>
            </a:extLst>
          </p:cNvPr>
          <p:cNvSpPr>
            <a:spLocks noGrp="1"/>
          </p:cNvSpPr>
          <p:nvPr>
            <p:ph type="title"/>
          </p:nvPr>
        </p:nvSpPr>
        <p:spPr/>
        <p:txBody>
          <a:bodyPr/>
          <a:lstStyle/>
          <a:p>
            <a:r>
              <a:rPr lang="tr-TR" dirty="0">
                <a:solidFill>
                  <a:srgbClr val="C00000"/>
                </a:solidFill>
              </a:rPr>
              <a:t>Güneş çarpması</a:t>
            </a:r>
          </a:p>
        </p:txBody>
      </p:sp>
      <p:sp>
        <p:nvSpPr>
          <p:cNvPr id="3" name="İçerik Yer Tutucusu 2">
            <a:extLst>
              <a:ext uri="{FF2B5EF4-FFF2-40B4-BE49-F238E27FC236}">
                <a16:creationId xmlns:a16="http://schemas.microsoft.com/office/drawing/2014/main" id="{A6BF96BD-4AB7-442E-ABB1-DB6C567EE496}"/>
              </a:ext>
            </a:extLst>
          </p:cNvPr>
          <p:cNvSpPr>
            <a:spLocks noGrp="1"/>
          </p:cNvSpPr>
          <p:nvPr>
            <p:ph idx="1"/>
          </p:nvPr>
        </p:nvSpPr>
        <p:spPr/>
        <p:txBody>
          <a:bodyPr/>
          <a:lstStyle/>
          <a:p>
            <a:r>
              <a:rPr lang="tr-TR" dirty="0"/>
              <a:t>Güneş uzun süre direkt olarak maruz kalma sonucu, özellikle alışkın olmayan kişilerde beyindeki ısı ayarlama merkezi etkilenir. Bunun sonucu terleme azalır ve bir süre sonra hiç terleme olmadığından vücut ısısı yükselir.</a:t>
            </a:r>
          </a:p>
          <a:p>
            <a:r>
              <a:rPr lang="tr-TR" dirty="0"/>
              <a:t>Yüksek ısı  öncelikle beyin hücrelerinin harap olmasına yol açar. Beyin damarlarını genişleterek beyin kanamasına neden olabilir.</a:t>
            </a:r>
          </a:p>
        </p:txBody>
      </p:sp>
    </p:spTree>
    <p:extLst>
      <p:ext uri="{BB962C8B-B14F-4D97-AF65-F5344CB8AC3E}">
        <p14:creationId xmlns:p14="http://schemas.microsoft.com/office/powerpoint/2010/main" val="3553838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51918D-2BC8-4CFE-9C93-F00E9671E649}"/>
              </a:ext>
            </a:extLst>
          </p:cNvPr>
          <p:cNvSpPr>
            <a:spLocks noGrp="1"/>
          </p:cNvSpPr>
          <p:nvPr>
            <p:ph type="title"/>
          </p:nvPr>
        </p:nvSpPr>
        <p:spPr/>
        <p:txBody>
          <a:bodyPr/>
          <a:lstStyle/>
          <a:p>
            <a:r>
              <a:rPr lang="tr-TR" dirty="0">
                <a:solidFill>
                  <a:srgbClr val="C00000"/>
                </a:solidFill>
              </a:rPr>
              <a:t>Güneş çarpması (2)</a:t>
            </a:r>
            <a:endParaRPr lang="tr-TR" dirty="0"/>
          </a:p>
        </p:txBody>
      </p:sp>
      <p:sp>
        <p:nvSpPr>
          <p:cNvPr id="3" name="İçerik Yer Tutucusu 2">
            <a:extLst>
              <a:ext uri="{FF2B5EF4-FFF2-40B4-BE49-F238E27FC236}">
                <a16:creationId xmlns:a16="http://schemas.microsoft.com/office/drawing/2014/main" id="{489B9559-6A36-4031-B0D4-7DB124941D02}"/>
              </a:ext>
            </a:extLst>
          </p:cNvPr>
          <p:cNvSpPr>
            <a:spLocks noGrp="1"/>
          </p:cNvSpPr>
          <p:nvPr>
            <p:ph idx="1"/>
          </p:nvPr>
        </p:nvSpPr>
        <p:spPr/>
        <p:txBody>
          <a:bodyPr/>
          <a:lstStyle/>
          <a:p>
            <a:r>
              <a:rPr lang="tr-TR" sz="2800" b="1" dirty="0">
                <a:solidFill>
                  <a:schemeClr val="accent1">
                    <a:lumMod val="60000"/>
                    <a:lumOff val="40000"/>
                  </a:schemeClr>
                </a:solidFill>
              </a:rPr>
              <a:t>GÜNEŞ ÇARPMASI BELİRTİLERİ:</a:t>
            </a:r>
          </a:p>
          <a:p>
            <a:pPr>
              <a:buFont typeface="Wingdings" panose="05000000000000000000" pitchFamily="2" charset="2"/>
              <a:buChar char="ü"/>
            </a:pPr>
            <a:r>
              <a:rPr lang="tr-TR" dirty="0">
                <a:solidFill>
                  <a:schemeClr val="tx2">
                    <a:lumMod val="75000"/>
                  </a:schemeClr>
                </a:solidFill>
              </a:rPr>
              <a:t>Baş ağrısı, bulantı, kusma,</a:t>
            </a:r>
          </a:p>
          <a:p>
            <a:pPr>
              <a:buFont typeface="Wingdings" panose="05000000000000000000" pitchFamily="2" charset="2"/>
              <a:buChar char="ü"/>
            </a:pPr>
            <a:r>
              <a:rPr lang="tr-TR" dirty="0">
                <a:solidFill>
                  <a:schemeClr val="tx2">
                    <a:lumMod val="75000"/>
                  </a:schemeClr>
                </a:solidFill>
              </a:rPr>
              <a:t>Deride kızarıklık, gerginlik ve kuruluk,</a:t>
            </a:r>
          </a:p>
          <a:p>
            <a:pPr>
              <a:buFont typeface="Wingdings" panose="05000000000000000000" pitchFamily="2" charset="2"/>
              <a:buChar char="ü"/>
            </a:pPr>
            <a:r>
              <a:rPr lang="tr-TR" dirty="0">
                <a:solidFill>
                  <a:schemeClr val="tx2">
                    <a:lumMod val="75000"/>
                  </a:schemeClr>
                </a:solidFill>
              </a:rPr>
              <a:t>Dolgun ve süratli nabız, yüksek ateş,</a:t>
            </a:r>
          </a:p>
          <a:p>
            <a:pPr>
              <a:buFont typeface="Wingdings" panose="05000000000000000000" pitchFamily="2" charset="2"/>
              <a:buChar char="ü"/>
            </a:pPr>
            <a:r>
              <a:rPr lang="tr-TR" dirty="0">
                <a:solidFill>
                  <a:schemeClr val="tx2">
                    <a:lumMod val="75000"/>
                  </a:schemeClr>
                </a:solidFill>
              </a:rPr>
              <a:t>Dengesiz davranışlar ve bilinç kaybı görünür.</a:t>
            </a:r>
          </a:p>
        </p:txBody>
      </p:sp>
    </p:spTree>
    <p:extLst>
      <p:ext uri="{BB962C8B-B14F-4D97-AF65-F5344CB8AC3E}">
        <p14:creationId xmlns:p14="http://schemas.microsoft.com/office/powerpoint/2010/main" val="3713972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nvGraphicFramePr>
        <p:xfrm>
          <a:off x="1097280" y="758952"/>
          <a:ext cx="10058400" cy="3566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yagram 4"/>
          <p:cNvGraphicFramePr/>
          <p:nvPr>
            <p:extLst>
              <p:ext uri="{D42A27DB-BD31-4B8C-83A1-F6EECF244321}">
                <p14:modId xmlns:p14="http://schemas.microsoft.com/office/powerpoint/2010/main" val="2240992632"/>
              </p:ext>
            </p:extLst>
          </p:nvPr>
        </p:nvGraphicFramePr>
        <p:xfrm>
          <a:off x="1100051" y="4455620"/>
          <a:ext cx="10058400" cy="1143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94791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8E7CF2F-9F59-424C-B99E-D6E01478DA8F}"/>
              </a:ext>
            </a:extLst>
          </p:cNvPr>
          <p:cNvSpPr>
            <a:spLocks noGrp="1"/>
          </p:cNvSpPr>
          <p:nvPr>
            <p:ph type="title"/>
          </p:nvPr>
        </p:nvSpPr>
        <p:spPr/>
        <p:txBody>
          <a:bodyPr/>
          <a:lstStyle/>
          <a:p>
            <a:r>
              <a:rPr lang="tr-TR" dirty="0">
                <a:solidFill>
                  <a:srgbClr val="C00000"/>
                </a:solidFill>
              </a:rPr>
              <a:t>Güneş çarpması (3)</a:t>
            </a:r>
            <a:endParaRPr lang="tr-TR" dirty="0"/>
          </a:p>
        </p:txBody>
      </p:sp>
      <p:sp>
        <p:nvSpPr>
          <p:cNvPr id="3" name="İçerik Yer Tutucusu 2">
            <a:extLst>
              <a:ext uri="{FF2B5EF4-FFF2-40B4-BE49-F238E27FC236}">
                <a16:creationId xmlns:a16="http://schemas.microsoft.com/office/drawing/2014/main" id="{EEFE672D-CB80-42DF-9B0C-F27BFB4D344B}"/>
              </a:ext>
            </a:extLst>
          </p:cNvPr>
          <p:cNvSpPr>
            <a:spLocks noGrp="1"/>
          </p:cNvSpPr>
          <p:nvPr>
            <p:ph idx="1"/>
          </p:nvPr>
        </p:nvSpPr>
        <p:spPr>
          <a:xfrm>
            <a:off x="685800" y="2057401"/>
            <a:ext cx="10820400" cy="4024125"/>
          </a:xfrm>
        </p:spPr>
        <p:txBody>
          <a:bodyPr>
            <a:normAutofit/>
          </a:bodyPr>
          <a:lstStyle/>
          <a:p>
            <a:r>
              <a:rPr lang="tr-TR" sz="2800" b="1" dirty="0">
                <a:solidFill>
                  <a:schemeClr val="accent1">
                    <a:lumMod val="60000"/>
                    <a:lumOff val="40000"/>
                  </a:schemeClr>
                </a:solidFill>
              </a:rPr>
              <a:t>GÜNEŞ ÇARPMASINDA İLK YARDIM:</a:t>
            </a:r>
          </a:p>
          <a:p>
            <a:pPr marL="0" indent="0">
              <a:buNone/>
            </a:pPr>
            <a:r>
              <a:rPr lang="tr-TR" dirty="0">
                <a:solidFill>
                  <a:schemeClr val="tx2">
                    <a:lumMod val="75000"/>
                  </a:schemeClr>
                </a:solidFill>
              </a:rPr>
              <a:t>Hasta serin yere alınır. Ateş yavaş  yavaş düşürülür. Bunun için başa ve göğse soğuk ıslak havlu konur. Ilık su banyosu da yaptırılabilir. Bilinci açık ve kusmuyorsa soğuk içecekler verilir. Sağlık kuruluşuna sevki sağlanır.</a:t>
            </a:r>
          </a:p>
          <a:p>
            <a:pPr marL="0" indent="0">
              <a:buNone/>
            </a:pPr>
            <a:endParaRPr lang="tr-TR" dirty="0">
              <a:solidFill>
                <a:schemeClr val="tx2">
                  <a:lumMod val="75000"/>
                </a:schemeClr>
              </a:solidFill>
            </a:endParaRPr>
          </a:p>
          <a:p>
            <a:pPr>
              <a:buFont typeface="Wingdings" panose="05000000000000000000" pitchFamily="2" charset="2"/>
              <a:buChar char="v"/>
            </a:pPr>
            <a:r>
              <a:rPr lang="tr-TR" sz="2400" dirty="0">
                <a:solidFill>
                  <a:schemeClr val="accent1">
                    <a:lumMod val="60000"/>
                    <a:lumOff val="40000"/>
                  </a:schemeClr>
                </a:solidFill>
                <a:effectLst>
                  <a:outerShdw blurRad="38100" dist="38100" dir="2700000" algn="tl">
                    <a:srgbClr val="000000">
                      <a:alpha val="43137"/>
                    </a:srgbClr>
                  </a:outerShdw>
                </a:effectLst>
              </a:rPr>
              <a:t> Sıcak Bitkinliği (Sıcak Vurması):</a:t>
            </a:r>
          </a:p>
          <a:p>
            <a:pPr marL="0" indent="0">
              <a:buNone/>
            </a:pPr>
            <a:r>
              <a:rPr lang="tr-TR" dirty="0">
                <a:solidFill>
                  <a:schemeClr val="tx2">
                    <a:lumMod val="75000"/>
                  </a:schemeClr>
                </a:solidFill>
              </a:rPr>
              <a:t>Uzun süre sıcak ortamda kalma sonucu, aşırı terlemeye bağlı olarak, bol su ve tuz kaybı ile meydana gelir.</a:t>
            </a:r>
          </a:p>
        </p:txBody>
      </p:sp>
    </p:spTree>
    <p:extLst>
      <p:ext uri="{BB962C8B-B14F-4D97-AF65-F5344CB8AC3E}">
        <p14:creationId xmlns:p14="http://schemas.microsoft.com/office/powerpoint/2010/main" val="2671176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33D8B3D-0F4D-4CA1-A147-D5DC571B0CF2}"/>
              </a:ext>
            </a:extLst>
          </p:cNvPr>
          <p:cNvSpPr>
            <a:spLocks noGrp="1"/>
          </p:cNvSpPr>
          <p:nvPr>
            <p:ph type="title"/>
          </p:nvPr>
        </p:nvSpPr>
        <p:spPr/>
        <p:txBody>
          <a:bodyPr/>
          <a:lstStyle/>
          <a:p>
            <a:r>
              <a:rPr lang="tr-TR" dirty="0">
                <a:solidFill>
                  <a:srgbClr val="C00000"/>
                </a:solidFill>
              </a:rPr>
              <a:t>Güneş çarpması (4)</a:t>
            </a:r>
            <a:endParaRPr lang="tr-TR" dirty="0"/>
          </a:p>
        </p:txBody>
      </p:sp>
      <p:sp>
        <p:nvSpPr>
          <p:cNvPr id="3" name="İçerik Yer Tutucusu 2">
            <a:extLst>
              <a:ext uri="{FF2B5EF4-FFF2-40B4-BE49-F238E27FC236}">
                <a16:creationId xmlns:a16="http://schemas.microsoft.com/office/drawing/2014/main" id="{47E4CD11-67D2-48D4-8AE1-DFD870A46549}"/>
              </a:ext>
            </a:extLst>
          </p:cNvPr>
          <p:cNvSpPr>
            <a:spLocks noGrp="1"/>
          </p:cNvSpPr>
          <p:nvPr>
            <p:ph idx="1"/>
          </p:nvPr>
        </p:nvSpPr>
        <p:spPr>
          <a:xfrm>
            <a:off x="685800" y="2325188"/>
            <a:ext cx="10820400" cy="4024125"/>
          </a:xfrm>
        </p:spPr>
        <p:txBody>
          <a:bodyPr>
            <a:normAutofit/>
          </a:bodyPr>
          <a:lstStyle/>
          <a:p>
            <a:pPr>
              <a:buFont typeface="Wingdings" panose="05000000000000000000" pitchFamily="2" charset="2"/>
              <a:buChar char="v"/>
            </a:pPr>
            <a:r>
              <a:rPr lang="tr-TR" sz="2400" dirty="0">
                <a:solidFill>
                  <a:schemeClr val="accent1">
                    <a:lumMod val="60000"/>
                    <a:lumOff val="40000"/>
                  </a:schemeClr>
                </a:solidFill>
                <a:effectLst>
                  <a:outerShdw blurRad="38100" dist="38100" dir="2700000" algn="tl">
                    <a:srgbClr val="000000">
                      <a:alpha val="43137"/>
                    </a:srgbClr>
                  </a:outerShdw>
                </a:effectLst>
              </a:rPr>
              <a:t> Sıcak Bitkinliği Belirtileri:</a:t>
            </a:r>
          </a:p>
          <a:p>
            <a:pPr marL="0" indent="0">
              <a:buNone/>
            </a:pPr>
            <a:endParaRPr lang="tr-TR" sz="2400" dirty="0">
              <a:solidFill>
                <a:schemeClr val="accent1">
                  <a:lumMod val="60000"/>
                  <a:lumOff val="40000"/>
                </a:schemeClr>
              </a:solidFill>
              <a:effectLst>
                <a:outerShdw blurRad="38100" dist="38100" dir="2700000" algn="tl">
                  <a:srgbClr val="000000">
                    <a:alpha val="43137"/>
                  </a:srgbClr>
                </a:outerShdw>
              </a:effectLst>
            </a:endParaRPr>
          </a:p>
          <a:p>
            <a:pPr>
              <a:buFont typeface="Wingdings" panose="05000000000000000000" pitchFamily="2" charset="2"/>
              <a:buChar char="ü"/>
            </a:pPr>
            <a:r>
              <a:rPr lang="tr-TR" dirty="0">
                <a:solidFill>
                  <a:schemeClr val="tx2">
                    <a:lumMod val="75000"/>
                  </a:schemeClr>
                </a:solidFill>
              </a:rPr>
              <a:t>Aşırı terleme, genel bitkinlik,</a:t>
            </a:r>
          </a:p>
          <a:p>
            <a:pPr>
              <a:buFont typeface="Wingdings" panose="05000000000000000000" pitchFamily="2" charset="2"/>
              <a:buChar char="ü"/>
            </a:pPr>
            <a:r>
              <a:rPr lang="tr-TR" dirty="0">
                <a:solidFill>
                  <a:schemeClr val="tx2">
                    <a:lumMod val="75000"/>
                  </a:schemeClr>
                </a:solidFill>
              </a:rPr>
              <a:t>Deride renk solukluğu,</a:t>
            </a:r>
          </a:p>
          <a:p>
            <a:pPr>
              <a:buFont typeface="Wingdings" panose="05000000000000000000" pitchFamily="2" charset="2"/>
              <a:buChar char="ü"/>
            </a:pPr>
            <a:r>
              <a:rPr lang="tr-TR" dirty="0">
                <a:solidFill>
                  <a:schemeClr val="tx2">
                    <a:lumMod val="75000"/>
                  </a:schemeClr>
                </a:solidFill>
              </a:rPr>
              <a:t>Kas kasılması ve ağrılı kramplar,</a:t>
            </a:r>
          </a:p>
          <a:p>
            <a:pPr>
              <a:buFont typeface="Wingdings" panose="05000000000000000000" pitchFamily="2" charset="2"/>
              <a:buChar char="ü"/>
            </a:pPr>
            <a:r>
              <a:rPr lang="tr-TR" dirty="0">
                <a:solidFill>
                  <a:schemeClr val="tx2">
                    <a:lumMod val="75000"/>
                  </a:schemeClr>
                </a:solidFill>
              </a:rPr>
              <a:t>Bulantı, kusma,</a:t>
            </a:r>
          </a:p>
          <a:p>
            <a:pPr>
              <a:buFont typeface="Wingdings" panose="05000000000000000000" pitchFamily="2" charset="2"/>
              <a:buChar char="ü"/>
            </a:pPr>
            <a:r>
              <a:rPr lang="tr-TR" dirty="0">
                <a:solidFill>
                  <a:schemeClr val="tx2">
                    <a:lumMod val="75000"/>
                  </a:schemeClr>
                </a:solidFill>
              </a:rPr>
              <a:t>Zayıf ve hızlı nabız ile birlikte şok belirtileri görülür.</a:t>
            </a:r>
          </a:p>
        </p:txBody>
      </p:sp>
    </p:spTree>
    <p:extLst>
      <p:ext uri="{BB962C8B-B14F-4D97-AF65-F5344CB8AC3E}">
        <p14:creationId xmlns:p14="http://schemas.microsoft.com/office/powerpoint/2010/main" val="891066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852CA7-B86F-4CF1-B4BD-36C5F1E8B153}"/>
              </a:ext>
            </a:extLst>
          </p:cNvPr>
          <p:cNvSpPr>
            <a:spLocks noGrp="1"/>
          </p:cNvSpPr>
          <p:nvPr>
            <p:ph type="title"/>
          </p:nvPr>
        </p:nvSpPr>
        <p:spPr/>
        <p:txBody>
          <a:bodyPr/>
          <a:lstStyle/>
          <a:p>
            <a:r>
              <a:rPr lang="tr-TR" dirty="0">
                <a:solidFill>
                  <a:srgbClr val="C00000"/>
                </a:solidFill>
              </a:rPr>
              <a:t>Güneş çarpması (5)</a:t>
            </a:r>
            <a:endParaRPr lang="tr-TR" dirty="0"/>
          </a:p>
        </p:txBody>
      </p:sp>
      <p:sp>
        <p:nvSpPr>
          <p:cNvPr id="3" name="İçerik Yer Tutucusu 2">
            <a:extLst>
              <a:ext uri="{FF2B5EF4-FFF2-40B4-BE49-F238E27FC236}">
                <a16:creationId xmlns:a16="http://schemas.microsoft.com/office/drawing/2014/main" id="{62F009C4-5107-44F7-83EC-E363B50910F6}"/>
              </a:ext>
            </a:extLst>
          </p:cNvPr>
          <p:cNvSpPr>
            <a:spLocks noGrp="1"/>
          </p:cNvSpPr>
          <p:nvPr>
            <p:ph idx="1"/>
          </p:nvPr>
        </p:nvSpPr>
        <p:spPr/>
        <p:txBody>
          <a:bodyPr>
            <a:normAutofit/>
          </a:bodyPr>
          <a:lstStyle/>
          <a:p>
            <a:pPr>
              <a:buFont typeface="Wingdings" panose="05000000000000000000" pitchFamily="2" charset="2"/>
              <a:buChar char="v"/>
            </a:pPr>
            <a:r>
              <a:rPr lang="tr-TR" sz="2400" dirty="0">
                <a:solidFill>
                  <a:schemeClr val="accent1">
                    <a:lumMod val="60000"/>
                    <a:lumOff val="40000"/>
                  </a:schemeClr>
                </a:solidFill>
                <a:effectLst>
                  <a:outerShdw blurRad="38100" dist="38100" dir="2700000" algn="tl">
                    <a:srgbClr val="000000">
                      <a:alpha val="43137"/>
                    </a:srgbClr>
                  </a:outerShdw>
                </a:effectLst>
              </a:rPr>
              <a:t>Sıcak Bitkinliğinde İlk Yardım:</a:t>
            </a:r>
          </a:p>
          <a:p>
            <a:pPr>
              <a:buFont typeface="Wingdings" panose="05000000000000000000" pitchFamily="2" charset="2"/>
              <a:buChar char="v"/>
            </a:pPr>
            <a:endParaRPr lang="tr-TR" sz="2400" dirty="0">
              <a:solidFill>
                <a:schemeClr val="accent1">
                  <a:lumMod val="60000"/>
                  <a:lumOff val="40000"/>
                </a:schemeClr>
              </a:solidFill>
              <a:effectLst>
                <a:outerShdw blurRad="38100" dist="38100" dir="2700000" algn="tl">
                  <a:srgbClr val="000000">
                    <a:alpha val="43137"/>
                  </a:srgbClr>
                </a:outerShdw>
              </a:effectLst>
            </a:endParaRPr>
          </a:p>
          <a:p>
            <a:pPr>
              <a:buFont typeface="Wingdings" panose="05000000000000000000" pitchFamily="2" charset="2"/>
              <a:buChar char="ü"/>
            </a:pPr>
            <a:r>
              <a:rPr lang="tr-TR" dirty="0">
                <a:solidFill>
                  <a:schemeClr val="tx2">
                    <a:lumMod val="75000"/>
                  </a:schemeClr>
                </a:solidFill>
                <a:effectLst>
                  <a:outerShdw blurRad="38100" dist="38100" dir="2700000" algn="tl">
                    <a:srgbClr val="000000">
                      <a:alpha val="43137"/>
                    </a:srgbClr>
                  </a:outerShdw>
                </a:effectLst>
              </a:rPr>
              <a:t>Hasta sıcak ortamdan serin yere alınır,</a:t>
            </a:r>
          </a:p>
          <a:p>
            <a:pPr>
              <a:buFont typeface="Wingdings" panose="05000000000000000000" pitchFamily="2" charset="2"/>
              <a:buChar char="ü"/>
            </a:pPr>
            <a:r>
              <a:rPr lang="tr-TR" dirty="0">
                <a:solidFill>
                  <a:schemeClr val="tx2">
                    <a:lumMod val="75000"/>
                  </a:schemeClr>
                </a:solidFill>
                <a:effectLst>
                  <a:outerShdw blurRad="38100" dist="38100" dir="2700000" algn="tl">
                    <a:srgbClr val="000000">
                      <a:alpha val="43137"/>
                    </a:srgbClr>
                  </a:outerShdw>
                </a:effectLst>
              </a:rPr>
              <a:t>Şoka karşı önlem alınır ( sırt üstü yatırılıp kollar ve bacaklar kaldırılır),</a:t>
            </a:r>
          </a:p>
          <a:p>
            <a:pPr>
              <a:buFont typeface="Wingdings" panose="05000000000000000000" pitchFamily="2" charset="2"/>
              <a:buChar char="ü"/>
            </a:pPr>
            <a:r>
              <a:rPr lang="tr-TR" dirty="0">
                <a:solidFill>
                  <a:schemeClr val="tx2">
                    <a:lumMod val="75000"/>
                  </a:schemeClr>
                </a:solidFill>
                <a:effectLst>
                  <a:outerShdw blurRad="38100" dist="38100" dir="2700000" algn="tl">
                    <a:srgbClr val="000000">
                      <a:alpha val="43137"/>
                    </a:srgbClr>
                  </a:outerShdw>
                </a:effectLst>
              </a:rPr>
              <a:t>Bilinci açık ve kusmuyorsa, su ve tuz kaybının giderilmesi için tuzlu ayran veya soda gibi içecekler verilir,</a:t>
            </a:r>
          </a:p>
          <a:p>
            <a:pPr>
              <a:buFont typeface="Wingdings" panose="05000000000000000000" pitchFamily="2" charset="2"/>
              <a:buChar char="ü"/>
            </a:pPr>
            <a:r>
              <a:rPr lang="tr-TR" dirty="0">
                <a:solidFill>
                  <a:schemeClr val="tx2">
                    <a:lumMod val="75000"/>
                  </a:schemeClr>
                </a:solidFill>
                <a:effectLst>
                  <a:outerShdw blurRad="38100" dist="38100" dir="2700000" algn="tl">
                    <a:srgbClr val="000000">
                      <a:alpha val="43137"/>
                    </a:srgbClr>
                  </a:outerShdw>
                </a:effectLst>
              </a:rPr>
              <a:t>Kasılmaların giderilmesi için bölgeye masaj yapılır,</a:t>
            </a:r>
          </a:p>
          <a:p>
            <a:pPr>
              <a:buFont typeface="Wingdings" panose="05000000000000000000" pitchFamily="2" charset="2"/>
              <a:buChar char="ü"/>
            </a:pPr>
            <a:r>
              <a:rPr lang="tr-TR" dirty="0">
                <a:solidFill>
                  <a:schemeClr val="tx2">
                    <a:lumMod val="75000"/>
                  </a:schemeClr>
                </a:solidFill>
                <a:effectLst>
                  <a:outerShdw blurRad="38100" dist="38100" dir="2700000" algn="tl">
                    <a:srgbClr val="000000">
                      <a:alpha val="43137"/>
                    </a:srgbClr>
                  </a:outerShdw>
                </a:effectLst>
              </a:rPr>
              <a:t>Sağlık kuruluşuna sevki sağlanır.</a:t>
            </a:r>
            <a:endParaRPr lang="tr-TR" dirty="0">
              <a:solidFill>
                <a:schemeClr val="tx2">
                  <a:lumMod val="75000"/>
                </a:schemeClr>
              </a:solidFill>
            </a:endParaRPr>
          </a:p>
        </p:txBody>
      </p:sp>
    </p:spTree>
    <p:extLst>
      <p:ext uri="{BB962C8B-B14F-4D97-AF65-F5344CB8AC3E}">
        <p14:creationId xmlns:p14="http://schemas.microsoft.com/office/powerpoint/2010/main" val="33552466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B34338-ABEF-451B-A7D2-DA05583F6726}"/>
              </a:ext>
            </a:extLst>
          </p:cNvPr>
          <p:cNvSpPr>
            <a:spLocks noGrp="1"/>
          </p:cNvSpPr>
          <p:nvPr>
            <p:ph type="title"/>
          </p:nvPr>
        </p:nvSpPr>
        <p:spPr/>
        <p:txBody>
          <a:bodyPr/>
          <a:lstStyle/>
          <a:p>
            <a:r>
              <a:rPr lang="tr-TR" dirty="0">
                <a:solidFill>
                  <a:srgbClr val="C00000"/>
                </a:solidFill>
              </a:rPr>
              <a:t>Soğuk vurması ve donmalar</a:t>
            </a:r>
          </a:p>
        </p:txBody>
      </p:sp>
      <p:sp>
        <p:nvSpPr>
          <p:cNvPr id="3" name="İçerik Yer Tutucusu 2">
            <a:extLst>
              <a:ext uri="{FF2B5EF4-FFF2-40B4-BE49-F238E27FC236}">
                <a16:creationId xmlns:a16="http://schemas.microsoft.com/office/drawing/2014/main" id="{3EBB687C-5A2D-4765-8CC1-52DDE2DD53A7}"/>
              </a:ext>
            </a:extLst>
          </p:cNvPr>
          <p:cNvSpPr>
            <a:spLocks noGrp="1"/>
          </p:cNvSpPr>
          <p:nvPr>
            <p:ph idx="1"/>
          </p:nvPr>
        </p:nvSpPr>
        <p:spPr/>
        <p:txBody>
          <a:bodyPr>
            <a:normAutofit/>
          </a:bodyPr>
          <a:lstStyle/>
          <a:p>
            <a:r>
              <a:rPr lang="tr-TR" sz="2800" b="1" dirty="0">
                <a:solidFill>
                  <a:schemeClr val="accent1">
                    <a:lumMod val="60000"/>
                    <a:lumOff val="40000"/>
                  </a:schemeClr>
                </a:solidFill>
              </a:rPr>
              <a:t>SOĞUK VURMASI:</a:t>
            </a:r>
          </a:p>
          <a:p>
            <a:endParaRPr lang="tr-TR" sz="2800" b="1" dirty="0">
              <a:solidFill>
                <a:schemeClr val="accent1">
                  <a:lumMod val="60000"/>
                  <a:lumOff val="40000"/>
                </a:schemeClr>
              </a:solidFill>
            </a:endParaRPr>
          </a:p>
          <a:p>
            <a:pPr marL="0" indent="0">
              <a:buNone/>
            </a:pPr>
            <a:r>
              <a:rPr lang="tr-TR" dirty="0">
                <a:solidFill>
                  <a:schemeClr val="tx2">
                    <a:lumMod val="75000"/>
                  </a:schemeClr>
                </a:solidFill>
              </a:rPr>
              <a:t>Soğuk ortamın kendi fiziksel etkisinin yanı sıra, fazla nem ve rüzgarın direkt etkisi ile kişinin fiziksel yatkınlığı (zayıflık, alkol alma vb.) soğuk vurmasını kolaylaştıran sebeplerdir. Soğuk derecesi 0 dereceden başlamak üzere daha düşük sıcaklıklarda ve soğukta kalma süresi arttıkça yaralar oluşmaya başlar.</a:t>
            </a:r>
          </a:p>
        </p:txBody>
      </p:sp>
    </p:spTree>
    <p:extLst>
      <p:ext uri="{BB962C8B-B14F-4D97-AF65-F5344CB8AC3E}">
        <p14:creationId xmlns:p14="http://schemas.microsoft.com/office/powerpoint/2010/main" val="744710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BE783D-ECFA-495E-850C-7BF53714EF07}"/>
              </a:ext>
            </a:extLst>
          </p:cNvPr>
          <p:cNvSpPr>
            <a:spLocks noGrp="1"/>
          </p:cNvSpPr>
          <p:nvPr>
            <p:ph type="title"/>
          </p:nvPr>
        </p:nvSpPr>
        <p:spPr>
          <a:xfrm>
            <a:off x="1969008" y="460735"/>
            <a:ext cx="8610600" cy="1293028"/>
          </a:xfrm>
        </p:spPr>
        <p:txBody>
          <a:bodyPr/>
          <a:lstStyle/>
          <a:p>
            <a:r>
              <a:rPr lang="tr-TR" dirty="0">
                <a:solidFill>
                  <a:srgbClr val="C00000"/>
                </a:solidFill>
              </a:rPr>
              <a:t>Soğuk vurması ve donmalar (2)</a:t>
            </a:r>
            <a:endParaRPr lang="tr-TR" dirty="0"/>
          </a:p>
        </p:txBody>
      </p:sp>
      <p:sp>
        <p:nvSpPr>
          <p:cNvPr id="3" name="İçerik Yer Tutucusu 2">
            <a:extLst>
              <a:ext uri="{FF2B5EF4-FFF2-40B4-BE49-F238E27FC236}">
                <a16:creationId xmlns:a16="http://schemas.microsoft.com/office/drawing/2014/main" id="{3C11CC09-0873-40A6-9304-E231B93541EE}"/>
              </a:ext>
            </a:extLst>
          </p:cNvPr>
          <p:cNvSpPr>
            <a:spLocks noGrp="1"/>
          </p:cNvSpPr>
          <p:nvPr>
            <p:ph idx="1"/>
          </p:nvPr>
        </p:nvSpPr>
        <p:spPr>
          <a:xfrm>
            <a:off x="685800" y="2629988"/>
            <a:ext cx="10820400" cy="4024125"/>
          </a:xfrm>
        </p:spPr>
        <p:txBody>
          <a:bodyPr>
            <a:normAutofit/>
          </a:bodyPr>
          <a:lstStyle/>
          <a:p>
            <a:r>
              <a:rPr lang="tr-TR" sz="2800" b="1" dirty="0">
                <a:solidFill>
                  <a:schemeClr val="accent1">
                    <a:lumMod val="60000"/>
                    <a:lumOff val="40000"/>
                  </a:schemeClr>
                </a:solidFill>
              </a:rPr>
              <a:t>SOĞUK VURMASI BELİRTİLERİ:</a:t>
            </a:r>
          </a:p>
          <a:p>
            <a:endParaRPr lang="tr-TR" sz="2800" b="1" dirty="0">
              <a:solidFill>
                <a:schemeClr val="accent1">
                  <a:lumMod val="60000"/>
                  <a:lumOff val="40000"/>
                </a:schemeClr>
              </a:solidFill>
            </a:endParaRPr>
          </a:p>
          <a:p>
            <a:pPr>
              <a:buFont typeface="Wingdings" panose="05000000000000000000" pitchFamily="2" charset="2"/>
              <a:buChar char="ü"/>
            </a:pPr>
            <a:r>
              <a:rPr lang="tr-TR" dirty="0">
                <a:solidFill>
                  <a:schemeClr val="tx2">
                    <a:lumMod val="75000"/>
                  </a:schemeClr>
                </a:solidFill>
              </a:rPr>
              <a:t>Hasta/yaralıda ruhsal çöküntü ve panik hali, </a:t>
            </a:r>
          </a:p>
          <a:p>
            <a:pPr>
              <a:buFont typeface="Wingdings" panose="05000000000000000000" pitchFamily="2" charset="2"/>
              <a:buChar char="ü"/>
            </a:pPr>
            <a:r>
              <a:rPr lang="tr-TR" dirty="0">
                <a:solidFill>
                  <a:schemeClr val="tx2">
                    <a:lumMod val="75000"/>
                  </a:schemeClr>
                </a:solidFill>
              </a:rPr>
              <a:t>Organda hareket azalması, uyuşma,</a:t>
            </a:r>
          </a:p>
          <a:p>
            <a:pPr>
              <a:buFont typeface="Wingdings" panose="05000000000000000000" pitchFamily="2" charset="2"/>
              <a:buChar char="ü"/>
            </a:pPr>
            <a:r>
              <a:rPr lang="tr-TR" dirty="0">
                <a:solidFill>
                  <a:schemeClr val="tx2">
                    <a:lumMod val="75000"/>
                  </a:schemeClr>
                </a:solidFill>
              </a:rPr>
              <a:t>Ödem (şişlik), kızarıklık, morarma, ağrı,</a:t>
            </a:r>
          </a:p>
          <a:p>
            <a:pPr>
              <a:buFont typeface="Wingdings" panose="05000000000000000000" pitchFamily="2" charset="2"/>
              <a:buChar char="ü"/>
            </a:pPr>
            <a:r>
              <a:rPr lang="tr-TR" dirty="0" err="1">
                <a:solidFill>
                  <a:schemeClr val="tx2">
                    <a:lumMod val="75000"/>
                  </a:schemeClr>
                </a:solidFill>
              </a:rPr>
              <a:t>Bül</a:t>
            </a:r>
            <a:r>
              <a:rPr lang="tr-TR" dirty="0">
                <a:solidFill>
                  <a:schemeClr val="tx2">
                    <a:lumMod val="75000"/>
                  </a:schemeClr>
                </a:solidFill>
              </a:rPr>
              <a:t> (deri içine su toplaması).</a:t>
            </a:r>
          </a:p>
          <a:p>
            <a:pPr>
              <a:buFont typeface="Wingdings" panose="05000000000000000000" pitchFamily="2" charset="2"/>
              <a:buChar char="ü"/>
            </a:pPr>
            <a:endParaRPr lang="tr-TR" dirty="0">
              <a:solidFill>
                <a:schemeClr val="accent1">
                  <a:lumMod val="60000"/>
                  <a:lumOff val="40000"/>
                </a:schemeClr>
              </a:solidFill>
            </a:endParaRPr>
          </a:p>
        </p:txBody>
      </p:sp>
    </p:spTree>
    <p:extLst>
      <p:ext uri="{BB962C8B-B14F-4D97-AF65-F5344CB8AC3E}">
        <p14:creationId xmlns:p14="http://schemas.microsoft.com/office/powerpoint/2010/main" val="15945150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4DBED29-8563-4E20-A3EE-4581221B9049}"/>
              </a:ext>
            </a:extLst>
          </p:cNvPr>
          <p:cNvSpPr>
            <a:spLocks noGrp="1"/>
          </p:cNvSpPr>
          <p:nvPr>
            <p:ph type="title"/>
          </p:nvPr>
        </p:nvSpPr>
        <p:spPr/>
        <p:txBody>
          <a:bodyPr/>
          <a:lstStyle/>
          <a:p>
            <a:r>
              <a:rPr lang="tr-TR" dirty="0">
                <a:solidFill>
                  <a:srgbClr val="C00000"/>
                </a:solidFill>
              </a:rPr>
              <a:t>Soğuk vurması ve donmalar (3)</a:t>
            </a:r>
            <a:endParaRPr lang="tr-TR" dirty="0"/>
          </a:p>
        </p:txBody>
      </p:sp>
      <p:sp>
        <p:nvSpPr>
          <p:cNvPr id="3" name="İçerik Yer Tutucusu 2">
            <a:extLst>
              <a:ext uri="{FF2B5EF4-FFF2-40B4-BE49-F238E27FC236}">
                <a16:creationId xmlns:a16="http://schemas.microsoft.com/office/drawing/2014/main" id="{2C2481A7-514B-4CE3-A9B1-5DBE0DE600E7}"/>
              </a:ext>
            </a:extLst>
          </p:cNvPr>
          <p:cNvSpPr>
            <a:spLocks noGrp="1"/>
          </p:cNvSpPr>
          <p:nvPr>
            <p:ph idx="1"/>
          </p:nvPr>
        </p:nvSpPr>
        <p:spPr>
          <a:xfrm>
            <a:off x="685800" y="1933303"/>
            <a:ext cx="10820400" cy="4024125"/>
          </a:xfrm>
        </p:spPr>
        <p:txBody>
          <a:bodyPr>
            <a:normAutofit lnSpcReduction="10000"/>
          </a:bodyPr>
          <a:lstStyle/>
          <a:p>
            <a:r>
              <a:rPr lang="tr-TR" sz="2800" b="1" dirty="0">
                <a:solidFill>
                  <a:schemeClr val="accent1">
                    <a:lumMod val="60000"/>
                    <a:lumOff val="40000"/>
                  </a:schemeClr>
                </a:solidFill>
              </a:rPr>
              <a:t>SOĞUK VURMASINDA İLK YARDIM:</a:t>
            </a:r>
          </a:p>
          <a:p>
            <a:endParaRPr lang="tr-TR" sz="2800" b="1" dirty="0">
              <a:solidFill>
                <a:schemeClr val="accent1">
                  <a:lumMod val="60000"/>
                  <a:lumOff val="40000"/>
                </a:schemeClr>
              </a:solidFill>
            </a:endParaRPr>
          </a:p>
          <a:p>
            <a:pPr>
              <a:buFont typeface="Wingdings" panose="05000000000000000000" pitchFamily="2" charset="2"/>
              <a:buChar char="ü"/>
            </a:pPr>
            <a:r>
              <a:rPr lang="tr-TR" sz="2400" dirty="0">
                <a:solidFill>
                  <a:schemeClr val="tx2">
                    <a:lumMod val="75000"/>
                  </a:schemeClr>
                </a:solidFill>
              </a:rPr>
              <a:t>Hasta/yaralı sakinleştirilir, endişeleri giderilir,</a:t>
            </a:r>
          </a:p>
          <a:p>
            <a:pPr>
              <a:buFont typeface="Wingdings" panose="05000000000000000000" pitchFamily="2" charset="2"/>
              <a:buChar char="ü"/>
            </a:pPr>
            <a:r>
              <a:rPr lang="tr-TR" sz="2400" dirty="0">
                <a:solidFill>
                  <a:schemeClr val="tx2">
                    <a:lumMod val="75000"/>
                  </a:schemeClr>
                </a:solidFill>
              </a:rPr>
              <a:t>Ilık bir ortama alınarak soğuk teması kesilir,</a:t>
            </a:r>
          </a:p>
          <a:p>
            <a:pPr>
              <a:buFont typeface="Wingdings" panose="05000000000000000000" pitchFamily="2" charset="2"/>
              <a:buChar char="ü"/>
            </a:pPr>
            <a:r>
              <a:rPr lang="tr-TR" sz="2400" dirty="0" err="1">
                <a:solidFill>
                  <a:schemeClr val="tx2">
                    <a:lumMod val="75000"/>
                  </a:schemeClr>
                </a:solidFill>
              </a:rPr>
              <a:t>Büller</a:t>
            </a:r>
            <a:r>
              <a:rPr lang="tr-TR" sz="2400" dirty="0">
                <a:solidFill>
                  <a:schemeClr val="tx2">
                    <a:lumMod val="75000"/>
                  </a:schemeClr>
                </a:solidFill>
              </a:rPr>
              <a:t> patlatılmaz, bu bölgelerin üstü örtülür,</a:t>
            </a:r>
          </a:p>
          <a:p>
            <a:pPr>
              <a:buFont typeface="Wingdings" panose="05000000000000000000" pitchFamily="2" charset="2"/>
              <a:buChar char="ü"/>
            </a:pPr>
            <a:r>
              <a:rPr lang="tr-TR" sz="2400" dirty="0">
                <a:solidFill>
                  <a:schemeClr val="tx2">
                    <a:lumMod val="75000"/>
                  </a:schemeClr>
                </a:solidFill>
              </a:rPr>
              <a:t>Donan bölgeler ovulmaz, yavaş yavaş ısıtılır,</a:t>
            </a:r>
          </a:p>
          <a:p>
            <a:pPr>
              <a:buFont typeface="Wingdings" panose="05000000000000000000" pitchFamily="2" charset="2"/>
              <a:buChar char="ü"/>
            </a:pPr>
            <a:r>
              <a:rPr lang="tr-TR" sz="2400" dirty="0">
                <a:solidFill>
                  <a:schemeClr val="tx2">
                    <a:lumMod val="75000"/>
                  </a:schemeClr>
                </a:solidFill>
              </a:rPr>
              <a:t>Bilinç açıksa ve içebiliyorsa sıcak içecekler verilir,</a:t>
            </a:r>
          </a:p>
          <a:p>
            <a:pPr>
              <a:buFont typeface="Wingdings" panose="05000000000000000000" pitchFamily="2" charset="2"/>
              <a:buChar char="ü"/>
            </a:pPr>
            <a:r>
              <a:rPr lang="tr-TR" sz="2400" dirty="0">
                <a:solidFill>
                  <a:schemeClr val="tx2">
                    <a:lumMod val="75000"/>
                  </a:schemeClr>
                </a:solidFill>
              </a:rPr>
              <a:t>Sağlık kuruluşuna sevki sağlanır.</a:t>
            </a:r>
          </a:p>
        </p:txBody>
      </p:sp>
    </p:spTree>
    <p:extLst>
      <p:ext uri="{BB962C8B-B14F-4D97-AF65-F5344CB8AC3E}">
        <p14:creationId xmlns:p14="http://schemas.microsoft.com/office/powerpoint/2010/main" val="13555424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2BC5D97-2C44-4191-B2E9-9164EEA6E8BB}"/>
              </a:ext>
            </a:extLst>
          </p:cNvPr>
          <p:cNvSpPr>
            <a:spLocks noGrp="1"/>
          </p:cNvSpPr>
          <p:nvPr>
            <p:ph type="title"/>
          </p:nvPr>
        </p:nvSpPr>
        <p:spPr/>
        <p:txBody>
          <a:bodyPr/>
          <a:lstStyle/>
          <a:p>
            <a:r>
              <a:rPr lang="tr-TR" dirty="0">
                <a:solidFill>
                  <a:srgbClr val="C00000"/>
                </a:solidFill>
              </a:rPr>
              <a:t>Soğuk vurması ve donmalar (4)</a:t>
            </a:r>
            <a:endParaRPr lang="tr-TR" dirty="0"/>
          </a:p>
        </p:txBody>
      </p:sp>
      <p:sp>
        <p:nvSpPr>
          <p:cNvPr id="3" name="İçerik Yer Tutucusu 2">
            <a:extLst>
              <a:ext uri="{FF2B5EF4-FFF2-40B4-BE49-F238E27FC236}">
                <a16:creationId xmlns:a16="http://schemas.microsoft.com/office/drawing/2014/main" id="{945FDCF0-2C9D-4A19-B94B-FBE3969133BA}"/>
              </a:ext>
            </a:extLst>
          </p:cNvPr>
          <p:cNvSpPr>
            <a:spLocks noGrp="1"/>
          </p:cNvSpPr>
          <p:nvPr>
            <p:ph idx="1"/>
          </p:nvPr>
        </p:nvSpPr>
        <p:spPr/>
        <p:txBody>
          <a:bodyPr>
            <a:normAutofit/>
          </a:bodyPr>
          <a:lstStyle/>
          <a:p>
            <a:r>
              <a:rPr lang="tr-TR" sz="2800" b="1" dirty="0">
                <a:solidFill>
                  <a:schemeClr val="accent1">
                    <a:lumMod val="60000"/>
                    <a:lumOff val="40000"/>
                  </a:schemeClr>
                </a:solidFill>
              </a:rPr>
              <a:t>DONMALAR:</a:t>
            </a:r>
          </a:p>
          <a:p>
            <a:pPr marL="0" indent="0">
              <a:buNone/>
            </a:pPr>
            <a:r>
              <a:rPr lang="tr-TR" dirty="0">
                <a:solidFill>
                  <a:schemeClr val="tx2">
                    <a:lumMod val="75000"/>
                  </a:schemeClr>
                </a:solidFill>
              </a:rPr>
              <a:t>Donma tüm vücudun şiddetli soğukta uzun süre kalması ve havadaki nem oranının fazla olması sonucu meydana gelen bir durumdur.</a:t>
            </a:r>
          </a:p>
          <a:p>
            <a:pPr marL="0" indent="0">
              <a:buNone/>
            </a:pPr>
            <a:r>
              <a:rPr lang="tr-TR" dirty="0">
                <a:solidFill>
                  <a:schemeClr val="tx2">
                    <a:lumMod val="75000"/>
                  </a:schemeClr>
                </a:solidFill>
              </a:rPr>
              <a:t>Donmada bölgesel ve genel kan dolaşımında bozulmalar meydana geldiği için doku hücrelerinin beslenmesi bozulur. Bir süre sonra dokulardaki oksijensizlik doku ölümlerine yol açabilir.</a:t>
            </a:r>
          </a:p>
        </p:txBody>
      </p:sp>
      <p:pic>
        <p:nvPicPr>
          <p:cNvPr id="4" name="Resim 3">
            <a:extLst>
              <a:ext uri="{FF2B5EF4-FFF2-40B4-BE49-F238E27FC236}">
                <a16:creationId xmlns:a16="http://schemas.microsoft.com/office/drawing/2014/main" id="{32F8E8FD-73D8-4EF7-B22F-00A38705C9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4206622"/>
            <a:ext cx="5094514" cy="2453640"/>
          </a:xfrm>
          <a:prstGeom prst="rect">
            <a:avLst/>
          </a:prstGeom>
        </p:spPr>
      </p:pic>
    </p:spTree>
    <p:extLst>
      <p:ext uri="{BB962C8B-B14F-4D97-AF65-F5344CB8AC3E}">
        <p14:creationId xmlns:p14="http://schemas.microsoft.com/office/powerpoint/2010/main" val="487065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FAC556F-A570-4670-BA64-DAD31D9EADAD}"/>
              </a:ext>
            </a:extLst>
          </p:cNvPr>
          <p:cNvSpPr>
            <a:spLocks noGrp="1"/>
          </p:cNvSpPr>
          <p:nvPr>
            <p:ph type="title"/>
          </p:nvPr>
        </p:nvSpPr>
        <p:spPr/>
        <p:txBody>
          <a:bodyPr/>
          <a:lstStyle/>
          <a:p>
            <a:r>
              <a:rPr lang="tr-TR" dirty="0">
                <a:solidFill>
                  <a:srgbClr val="C00000"/>
                </a:solidFill>
              </a:rPr>
              <a:t>Donmalarda ilk yardım</a:t>
            </a:r>
          </a:p>
        </p:txBody>
      </p:sp>
      <p:sp>
        <p:nvSpPr>
          <p:cNvPr id="3" name="İçerik Yer Tutucusu 2">
            <a:extLst>
              <a:ext uri="{FF2B5EF4-FFF2-40B4-BE49-F238E27FC236}">
                <a16:creationId xmlns:a16="http://schemas.microsoft.com/office/drawing/2014/main" id="{77AD1A9F-4D5E-4B4E-9D07-FE3B49CD7441}"/>
              </a:ext>
            </a:extLst>
          </p:cNvPr>
          <p:cNvSpPr>
            <a:spLocks noGrp="1"/>
          </p:cNvSpPr>
          <p:nvPr>
            <p:ph idx="1"/>
          </p:nvPr>
        </p:nvSpPr>
        <p:spPr/>
        <p:txBody>
          <a:bodyPr/>
          <a:lstStyle/>
          <a:p>
            <a:pPr>
              <a:buFont typeface="Wingdings" panose="05000000000000000000" pitchFamily="2" charset="2"/>
              <a:buChar char="ü"/>
            </a:pPr>
            <a:r>
              <a:rPr lang="tr-TR" dirty="0">
                <a:solidFill>
                  <a:schemeClr val="bg2">
                    <a:lumMod val="25000"/>
                  </a:schemeClr>
                </a:solidFill>
              </a:rPr>
              <a:t>Hasta\yaralı birden sıcak ortama alınmaz,</a:t>
            </a:r>
          </a:p>
          <a:p>
            <a:pPr>
              <a:buFont typeface="Wingdings" panose="05000000000000000000" pitchFamily="2" charset="2"/>
              <a:buChar char="ü"/>
            </a:pPr>
            <a:r>
              <a:rPr lang="tr-TR" dirty="0">
                <a:solidFill>
                  <a:schemeClr val="bg2">
                    <a:lumMod val="25000"/>
                  </a:schemeClr>
                </a:solidFill>
              </a:rPr>
              <a:t>Ilık bir ortama alınarak soğuk teması kesilir,</a:t>
            </a:r>
          </a:p>
          <a:p>
            <a:pPr>
              <a:buFont typeface="Wingdings" panose="05000000000000000000" pitchFamily="2" charset="2"/>
              <a:buChar char="ü"/>
            </a:pPr>
            <a:r>
              <a:rPr lang="tr-TR" dirty="0">
                <a:solidFill>
                  <a:schemeClr val="bg2">
                    <a:lumMod val="25000"/>
                  </a:schemeClr>
                </a:solidFill>
              </a:rPr>
              <a:t>Islak giysileri varsa çıkarılır ve kuru giysiler giydirilir,</a:t>
            </a:r>
          </a:p>
          <a:p>
            <a:pPr>
              <a:buFont typeface="Wingdings" panose="05000000000000000000" pitchFamily="2" charset="2"/>
              <a:buChar char="ü"/>
            </a:pPr>
            <a:r>
              <a:rPr lang="tr-TR" dirty="0">
                <a:solidFill>
                  <a:schemeClr val="bg2">
                    <a:lumMod val="25000"/>
                  </a:schemeClr>
                </a:solidFill>
              </a:rPr>
              <a:t>Vücudun kaybettiği ısı yavaş yavaş kazandırılır,</a:t>
            </a:r>
          </a:p>
          <a:p>
            <a:pPr>
              <a:buFont typeface="Wingdings" panose="05000000000000000000" pitchFamily="2" charset="2"/>
              <a:buChar char="ü"/>
            </a:pPr>
            <a:r>
              <a:rPr lang="tr-TR" dirty="0">
                <a:solidFill>
                  <a:schemeClr val="bg2">
                    <a:lumMod val="25000"/>
                  </a:schemeClr>
                </a:solidFill>
              </a:rPr>
              <a:t>Su toplamış yerler kesinlikle patlatılmaz,</a:t>
            </a:r>
          </a:p>
        </p:txBody>
      </p:sp>
    </p:spTree>
    <p:extLst>
      <p:ext uri="{BB962C8B-B14F-4D97-AF65-F5344CB8AC3E}">
        <p14:creationId xmlns:p14="http://schemas.microsoft.com/office/powerpoint/2010/main" val="4100158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935DF0-55C5-4E0B-A602-D69E59195509}"/>
              </a:ext>
            </a:extLst>
          </p:cNvPr>
          <p:cNvSpPr>
            <a:spLocks noGrp="1"/>
          </p:cNvSpPr>
          <p:nvPr>
            <p:ph type="title"/>
          </p:nvPr>
        </p:nvSpPr>
        <p:spPr/>
        <p:txBody>
          <a:bodyPr/>
          <a:lstStyle/>
          <a:p>
            <a:r>
              <a:rPr lang="tr-TR" dirty="0">
                <a:solidFill>
                  <a:srgbClr val="C00000"/>
                </a:solidFill>
              </a:rPr>
              <a:t>Donmalarda ilk yardım (2)</a:t>
            </a:r>
            <a:endParaRPr lang="tr-TR" dirty="0"/>
          </a:p>
        </p:txBody>
      </p:sp>
      <p:sp>
        <p:nvSpPr>
          <p:cNvPr id="3" name="İçerik Yer Tutucusu 2">
            <a:extLst>
              <a:ext uri="{FF2B5EF4-FFF2-40B4-BE49-F238E27FC236}">
                <a16:creationId xmlns:a16="http://schemas.microsoft.com/office/drawing/2014/main" id="{447AD62E-B20B-49D8-97CC-5E4E8F91A353}"/>
              </a:ext>
            </a:extLst>
          </p:cNvPr>
          <p:cNvSpPr>
            <a:spLocks noGrp="1"/>
          </p:cNvSpPr>
          <p:nvPr>
            <p:ph idx="1"/>
          </p:nvPr>
        </p:nvSpPr>
        <p:spPr/>
        <p:txBody>
          <a:bodyPr/>
          <a:lstStyle/>
          <a:p>
            <a:pPr>
              <a:buFont typeface="Wingdings" panose="05000000000000000000" pitchFamily="2" charset="2"/>
              <a:buChar char="ü"/>
            </a:pPr>
            <a:r>
              <a:rPr lang="tr-TR" dirty="0"/>
              <a:t>Hasta/yaralının bilinci açık ve yutabiliyorsa sıcak içecekler verilir,</a:t>
            </a:r>
          </a:p>
          <a:p>
            <a:pPr>
              <a:buFont typeface="Wingdings" panose="05000000000000000000" pitchFamily="2" charset="2"/>
              <a:buChar char="ü"/>
            </a:pPr>
            <a:r>
              <a:rPr lang="tr-TR" dirty="0"/>
              <a:t>Hasta yaralı hareket ettirilmez, kollar ve bacaklar yukarı kaldırılır,</a:t>
            </a:r>
          </a:p>
          <a:p>
            <a:pPr>
              <a:buFont typeface="Wingdings" panose="05000000000000000000" pitchFamily="2" charset="2"/>
              <a:buChar char="ü"/>
            </a:pPr>
            <a:r>
              <a:rPr lang="tr-TR" dirty="0"/>
              <a:t>Donuk yerler ovulmaz, karla masaj yapılmaz,</a:t>
            </a:r>
          </a:p>
          <a:p>
            <a:pPr>
              <a:buFont typeface="Wingdings" panose="05000000000000000000" pitchFamily="2" charset="2"/>
              <a:buChar char="ü"/>
            </a:pPr>
            <a:r>
              <a:rPr lang="tr-TR" dirty="0"/>
              <a:t>Hasta yaralının uyumasına kesinlikle izin verilmez,</a:t>
            </a:r>
          </a:p>
          <a:p>
            <a:pPr>
              <a:buFont typeface="Wingdings" panose="05000000000000000000" pitchFamily="2" charset="2"/>
              <a:buChar char="ü"/>
            </a:pPr>
            <a:r>
              <a:rPr lang="tr-TR"/>
              <a:t>Tıbbi yardım istenir (112)</a:t>
            </a:r>
            <a:endParaRPr lang="tr-TR" dirty="0"/>
          </a:p>
        </p:txBody>
      </p:sp>
    </p:spTree>
    <p:extLst>
      <p:ext uri="{BB962C8B-B14F-4D97-AF65-F5344CB8AC3E}">
        <p14:creationId xmlns:p14="http://schemas.microsoft.com/office/powerpoint/2010/main" val="2177081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2F184D-AE64-45A5-9338-4B690FF42DC6}"/>
              </a:ext>
            </a:extLst>
          </p:cNvPr>
          <p:cNvSpPr>
            <a:spLocks noGrp="1"/>
          </p:cNvSpPr>
          <p:nvPr>
            <p:ph type="title"/>
          </p:nvPr>
        </p:nvSpPr>
        <p:spPr>
          <a:xfrm>
            <a:off x="1896794" y="943735"/>
            <a:ext cx="8610600" cy="824105"/>
          </a:xfrm>
        </p:spPr>
        <p:txBody>
          <a:bodyPr/>
          <a:lstStyle/>
          <a:p>
            <a:pPr algn="l"/>
            <a:r>
              <a:rPr lang="tr-TR" b="1" i="1" dirty="0">
                <a:solidFill>
                  <a:srgbClr val="C00000"/>
                </a:solidFill>
              </a:rPr>
              <a:t>İçerik</a:t>
            </a:r>
          </a:p>
        </p:txBody>
      </p:sp>
      <p:sp>
        <p:nvSpPr>
          <p:cNvPr id="3" name="İçerik Yer Tutucusu 2">
            <a:extLst>
              <a:ext uri="{FF2B5EF4-FFF2-40B4-BE49-F238E27FC236}">
                <a16:creationId xmlns:a16="http://schemas.microsoft.com/office/drawing/2014/main" id="{BA0E634A-88F6-400D-813C-324701C0DCA8}"/>
              </a:ext>
            </a:extLst>
          </p:cNvPr>
          <p:cNvSpPr>
            <a:spLocks noGrp="1"/>
          </p:cNvSpPr>
          <p:nvPr>
            <p:ph idx="1"/>
          </p:nvPr>
        </p:nvSpPr>
        <p:spPr>
          <a:xfrm>
            <a:off x="1790700" y="2236763"/>
            <a:ext cx="10820400" cy="4024125"/>
          </a:xfrm>
        </p:spPr>
        <p:txBody>
          <a:bodyPr/>
          <a:lstStyle/>
          <a:p>
            <a:pPr>
              <a:buClr>
                <a:schemeClr val="accent1"/>
              </a:buClr>
              <a:buFont typeface="Wingdings" panose="05000000000000000000" pitchFamily="2" charset="2"/>
              <a:buChar char="ü"/>
            </a:pPr>
            <a:r>
              <a:rPr lang="tr-TR" b="1" i="1" dirty="0"/>
              <a:t>Yanık Tanımı Ve Nedenleri</a:t>
            </a:r>
          </a:p>
          <a:p>
            <a:pPr>
              <a:buClr>
                <a:schemeClr val="accent1"/>
              </a:buClr>
              <a:buFont typeface="Wingdings" panose="05000000000000000000" pitchFamily="2" charset="2"/>
              <a:buChar char="ü"/>
            </a:pPr>
            <a:r>
              <a:rPr lang="tr-TR" b="1" i="1" dirty="0"/>
              <a:t>Yanığın Genişliği Ve Derinliği</a:t>
            </a:r>
          </a:p>
          <a:p>
            <a:pPr>
              <a:buClr>
                <a:schemeClr val="accent1"/>
              </a:buClr>
              <a:buFont typeface="Wingdings" panose="05000000000000000000" pitchFamily="2" charset="2"/>
              <a:buChar char="ü"/>
            </a:pPr>
            <a:r>
              <a:rPr lang="tr-TR" b="1" i="1" dirty="0"/>
              <a:t>Isı İle Oluşan Yanıklarda İlk Yardım</a:t>
            </a:r>
          </a:p>
          <a:p>
            <a:pPr>
              <a:buClr>
                <a:schemeClr val="accent1"/>
              </a:buClr>
              <a:buFont typeface="Wingdings" panose="05000000000000000000" pitchFamily="2" charset="2"/>
              <a:buChar char="ü"/>
            </a:pPr>
            <a:r>
              <a:rPr lang="tr-TR" b="1" i="1" dirty="0"/>
              <a:t>Kimyasal Yanıklarda İlk Yardım</a:t>
            </a:r>
          </a:p>
          <a:p>
            <a:pPr>
              <a:buClr>
                <a:schemeClr val="accent1"/>
              </a:buClr>
              <a:buFont typeface="Wingdings" panose="05000000000000000000" pitchFamily="2" charset="2"/>
              <a:buChar char="ü"/>
            </a:pPr>
            <a:r>
              <a:rPr lang="tr-TR" b="1" i="1" dirty="0"/>
              <a:t>Elektrik Yanıklarında İlk Yardım</a:t>
            </a:r>
          </a:p>
          <a:p>
            <a:pPr>
              <a:buClr>
                <a:schemeClr val="accent1"/>
              </a:buClr>
              <a:buFont typeface="Wingdings" panose="05000000000000000000" pitchFamily="2" charset="2"/>
              <a:buChar char="ü"/>
            </a:pPr>
            <a:r>
              <a:rPr lang="tr-TR" b="1" i="1" dirty="0"/>
              <a:t>Güneş Çarpması</a:t>
            </a:r>
          </a:p>
          <a:p>
            <a:pPr>
              <a:buClr>
                <a:schemeClr val="accent1"/>
              </a:buClr>
              <a:buFont typeface="Wingdings" panose="05000000000000000000" pitchFamily="2" charset="2"/>
              <a:buChar char="ü"/>
            </a:pPr>
            <a:r>
              <a:rPr lang="tr-TR" b="1" i="1" dirty="0"/>
              <a:t>Güneş Çarpmasında İlk Yardım</a:t>
            </a:r>
          </a:p>
          <a:p>
            <a:pPr>
              <a:buClr>
                <a:schemeClr val="accent1"/>
              </a:buClr>
              <a:buFont typeface="Wingdings" panose="05000000000000000000" pitchFamily="2" charset="2"/>
              <a:buChar char="ü"/>
            </a:pPr>
            <a:r>
              <a:rPr lang="tr-TR" b="1" i="1" dirty="0"/>
              <a:t>Soğuk Vurması Ve Donmalar</a:t>
            </a:r>
          </a:p>
          <a:p>
            <a:pPr>
              <a:buClr>
                <a:schemeClr val="accent1"/>
              </a:buClr>
              <a:buFont typeface="Wingdings" panose="05000000000000000000" pitchFamily="2" charset="2"/>
              <a:buChar char="ü"/>
            </a:pPr>
            <a:r>
              <a:rPr lang="tr-TR" b="1" i="1" dirty="0"/>
              <a:t>Donuklarda İlk Yardım</a:t>
            </a:r>
          </a:p>
        </p:txBody>
      </p:sp>
    </p:spTree>
    <p:extLst>
      <p:ext uri="{BB962C8B-B14F-4D97-AF65-F5344CB8AC3E}">
        <p14:creationId xmlns:p14="http://schemas.microsoft.com/office/powerpoint/2010/main" val="932088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F46A820-8D95-4EF5-9E9D-AEE0BB4A31AE}"/>
              </a:ext>
            </a:extLst>
          </p:cNvPr>
          <p:cNvSpPr>
            <a:spLocks noGrp="1"/>
          </p:cNvSpPr>
          <p:nvPr>
            <p:ph type="title"/>
          </p:nvPr>
        </p:nvSpPr>
        <p:spPr>
          <a:xfrm>
            <a:off x="2157515" y="538352"/>
            <a:ext cx="8610600" cy="1293028"/>
          </a:xfrm>
        </p:spPr>
        <p:txBody>
          <a:bodyPr/>
          <a:lstStyle/>
          <a:p>
            <a:r>
              <a:rPr lang="tr-TR" b="1" dirty="0">
                <a:solidFill>
                  <a:schemeClr val="accent1">
                    <a:lumMod val="75000"/>
                  </a:schemeClr>
                </a:solidFill>
              </a:rPr>
              <a:t>YANIK TANIM VE NEDENLERİ</a:t>
            </a:r>
          </a:p>
        </p:txBody>
      </p:sp>
      <p:sp>
        <p:nvSpPr>
          <p:cNvPr id="3" name="İçerik Yer Tutucusu 2">
            <a:extLst>
              <a:ext uri="{FF2B5EF4-FFF2-40B4-BE49-F238E27FC236}">
                <a16:creationId xmlns:a16="http://schemas.microsoft.com/office/drawing/2014/main" id="{31FE4F06-06E8-4DBF-B6DE-54D00E354923}"/>
              </a:ext>
            </a:extLst>
          </p:cNvPr>
          <p:cNvSpPr>
            <a:spLocks noGrp="1"/>
          </p:cNvSpPr>
          <p:nvPr>
            <p:ph idx="1"/>
          </p:nvPr>
        </p:nvSpPr>
        <p:spPr>
          <a:xfrm>
            <a:off x="273148" y="2833875"/>
            <a:ext cx="10820400" cy="4024125"/>
          </a:xfrm>
        </p:spPr>
        <p:txBody>
          <a:bodyPr>
            <a:normAutofit/>
          </a:bodyPr>
          <a:lstStyle/>
          <a:p>
            <a:r>
              <a:rPr lang="tr-TR" sz="2400" b="1" dirty="0"/>
              <a:t>Isı nedeniyle deri ve deri altındaki dokularda meydana gelen değişikliklerle ortaya çıkan yaralanmalara ‘yanık’ adı verilir.</a:t>
            </a:r>
          </a:p>
        </p:txBody>
      </p:sp>
    </p:spTree>
    <p:extLst>
      <p:ext uri="{BB962C8B-B14F-4D97-AF65-F5344CB8AC3E}">
        <p14:creationId xmlns:p14="http://schemas.microsoft.com/office/powerpoint/2010/main" val="524205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F5A3438C-1197-42B6-8C76-2F883A0A67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6898" y="4023359"/>
            <a:ext cx="5242560" cy="2683359"/>
          </a:xfrm>
          <a:prstGeom prst="rect">
            <a:avLst/>
          </a:prstGeom>
        </p:spPr>
      </p:pic>
      <p:sp>
        <p:nvSpPr>
          <p:cNvPr id="2" name="Unvan 1">
            <a:extLst>
              <a:ext uri="{FF2B5EF4-FFF2-40B4-BE49-F238E27FC236}">
                <a16:creationId xmlns:a16="http://schemas.microsoft.com/office/drawing/2014/main" id="{0AF73D8F-4839-465A-A87F-5901CAABB1CD}"/>
              </a:ext>
            </a:extLst>
          </p:cNvPr>
          <p:cNvSpPr>
            <a:spLocks noGrp="1"/>
          </p:cNvSpPr>
          <p:nvPr>
            <p:ph type="title"/>
          </p:nvPr>
        </p:nvSpPr>
        <p:spPr/>
        <p:txBody>
          <a:bodyPr/>
          <a:lstStyle/>
          <a:p>
            <a:r>
              <a:rPr lang="tr-TR" dirty="0">
                <a:solidFill>
                  <a:srgbClr val="C00000"/>
                </a:solidFill>
              </a:rPr>
              <a:t>Yanık nedenleri : </a:t>
            </a:r>
          </a:p>
        </p:txBody>
      </p:sp>
      <p:sp>
        <p:nvSpPr>
          <p:cNvPr id="3" name="İçerik Yer Tutucusu 2">
            <a:extLst>
              <a:ext uri="{FF2B5EF4-FFF2-40B4-BE49-F238E27FC236}">
                <a16:creationId xmlns:a16="http://schemas.microsoft.com/office/drawing/2014/main" id="{2558F311-AF4C-488A-82A4-40A17CF32FAB}"/>
              </a:ext>
            </a:extLst>
          </p:cNvPr>
          <p:cNvSpPr>
            <a:spLocks noGrp="1"/>
          </p:cNvSpPr>
          <p:nvPr>
            <p:ph idx="1"/>
          </p:nvPr>
        </p:nvSpPr>
        <p:spPr/>
        <p:txBody>
          <a:bodyPr/>
          <a:lstStyle/>
          <a:p>
            <a:r>
              <a:rPr lang="tr-TR" b="1" dirty="0"/>
              <a:t>Fiziksel nedenler: </a:t>
            </a:r>
            <a:r>
              <a:rPr lang="tr-TR" dirty="0"/>
              <a:t>Ateş, sıcak hava, güneş, sıcak su, buhar gibi sıcak etkenler ve donma.</a:t>
            </a:r>
          </a:p>
          <a:p>
            <a:r>
              <a:rPr lang="tr-TR" b="1" dirty="0"/>
              <a:t>Kimyasal nedenler: </a:t>
            </a:r>
            <a:r>
              <a:rPr lang="tr-TR" dirty="0"/>
              <a:t>Asit, baz (alkali) gibi kimyasal maddeler, yakıcı gazlar.</a:t>
            </a:r>
          </a:p>
          <a:p>
            <a:r>
              <a:rPr lang="tr-TR" b="1" dirty="0"/>
              <a:t>Elektriksel nedenler: </a:t>
            </a:r>
            <a:r>
              <a:rPr lang="tr-TR" dirty="0"/>
              <a:t>Elektrik akımı ve yıldırım.</a:t>
            </a:r>
          </a:p>
          <a:p>
            <a:r>
              <a:rPr lang="tr-TR" b="1" dirty="0"/>
              <a:t>Radyoaktif nedenler: </a:t>
            </a:r>
            <a:r>
              <a:rPr lang="tr-TR" dirty="0"/>
              <a:t>Radyasyon ışınları.</a:t>
            </a:r>
          </a:p>
        </p:txBody>
      </p:sp>
    </p:spTree>
    <p:extLst>
      <p:ext uri="{BB962C8B-B14F-4D97-AF65-F5344CB8AC3E}">
        <p14:creationId xmlns:p14="http://schemas.microsoft.com/office/powerpoint/2010/main" val="2466891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D07409D-0AF7-42B6-8E9D-C554AFBC8420}"/>
              </a:ext>
            </a:extLst>
          </p:cNvPr>
          <p:cNvSpPr>
            <a:spLocks noGrp="1"/>
          </p:cNvSpPr>
          <p:nvPr>
            <p:ph type="title"/>
          </p:nvPr>
        </p:nvSpPr>
        <p:spPr>
          <a:xfrm>
            <a:off x="1790700" y="604001"/>
            <a:ext cx="8610600" cy="1293028"/>
          </a:xfrm>
        </p:spPr>
        <p:txBody>
          <a:bodyPr>
            <a:normAutofit fontScale="90000"/>
          </a:bodyPr>
          <a:lstStyle/>
          <a:p>
            <a:r>
              <a:rPr lang="tr-TR" dirty="0">
                <a:solidFill>
                  <a:srgbClr val="C00000"/>
                </a:solidFill>
              </a:rPr>
              <a:t>Yanık yarasının ciddiyetini belirleyen faktörler</a:t>
            </a:r>
          </a:p>
        </p:txBody>
      </p:sp>
      <p:sp>
        <p:nvSpPr>
          <p:cNvPr id="3" name="İçerik Yer Tutucusu 2">
            <a:extLst>
              <a:ext uri="{FF2B5EF4-FFF2-40B4-BE49-F238E27FC236}">
                <a16:creationId xmlns:a16="http://schemas.microsoft.com/office/drawing/2014/main" id="{96AC6DCA-33D4-4710-B06F-B5EFA186776C}"/>
              </a:ext>
            </a:extLst>
          </p:cNvPr>
          <p:cNvSpPr>
            <a:spLocks noGrp="1"/>
          </p:cNvSpPr>
          <p:nvPr>
            <p:ph idx="1"/>
          </p:nvPr>
        </p:nvSpPr>
        <p:spPr>
          <a:xfrm>
            <a:off x="685800" y="2833875"/>
            <a:ext cx="10820400" cy="4024125"/>
          </a:xfrm>
        </p:spPr>
        <p:txBody>
          <a:bodyPr/>
          <a:lstStyle/>
          <a:p>
            <a:pPr>
              <a:buFont typeface="Wingdings" panose="05000000000000000000" pitchFamily="2" charset="2"/>
              <a:buChar char="ü"/>
            </a:pPr>
            <a:r>
              <a:rPr lang="tr-TR" dirty="0"/>
              <a:t> </a:t>
            </a:r>
            <a:r>
              <a:rPr lang="tr-TR" dirty="0">
                <a:effectLst>
                  <a:outerShdw blurRad="38100" dist="38100" dir="2700000" algn="tl">
                    <a:srgbClr val="000000">
                      <a:alpha val="43137"/>
                    </a:srgbClr>
                  </a:outerShdw>
                </a:effectLst>
              </a:rPr>
              <a:t>Yanığın genişliği</a:t>
            </a:r>
          </a:p>
          <a:p>
            <a:pPr>
              <a:buFont typeface="Wingdings" panose="05000000000000000000" pitchFamily="2" charset="2"/>
              <a:buChar char="ü"/>
            </a:pPr>
            <a:r>
              <a:rPr lang="tr-TR" dirty="0">
                <a:effectLst>
                  <a:outerShdw blurRad="38100" dist="38100" dir="2700000" algn="tl">
                    <a:srgbClr val="000000">
                      <a:alpha val="43137"/>
                    </a:srgbClr>
                  </a:outerShdw>
                </a:effectLst>
              </a:rPr>
              <a:t> Yanığın derinliği</a:t>
            </a:r>
          </a:p>
          <a:p>
            <a:pPr>
              <a:buFont typeface="Wingdings" panose="05000000000000000000" pitchFamily="2" charset="2"/>
              <a:buChar char="ü"/>
            </a:pPr>
            <a:r>
              <a:rPr lang="tr-TR" dirty="0">
                <a:effectLst>
                  <a:outerShdw blurRad="38100" dist="38100" dir="2700000" algn="tl">
                    <a:srgbClr val="000000">
                      <a:alpha val="43137"/>
                    </a:srgbClr>
                  </a:outerShdw>
                </a:effectLst>
              </a:rPr>
              <a:t> Yaralının yaşı: Bebek, çocuk ve yaşlı olmak.</a:t>
            </a:r>
          </a:p>
          <a:p>
            <a:pPr>
              <a:buFont typeface="Wingdings" panose="05000000000000000000" pitchFamily="2" charset="2"/>
              <a:buChar char="ü"/>
            </a:pPr>
            <a:r>
              <a:rPr lang="tr-TR" dirty="0">
                <a:effectLst>
                  <a:outerShdw blurRad="38100" dist="38100" dir="2700000" algn="tl">
                    <a:srgbClr val="000000">
                      <a:alpha val="43137"/>
                    </a:srgbClr>
                  </a:outerShdw>
                </a:effectLst>
              </a:rPr>
              <a:t> Böbrek, kalp, şeker hastalığı gibi önceden var olan hastalıklar.</a:t>
            </a:r>
          </a:p>
          <a:p>
            <a:pPr>
              <a:buFont typeface="Wingdings" panose="05000000000000000000" pitchFamily="2" charset="2"/>
              <a:buChar char="ü"/>
            </a:pPr>
            <a:r>
              <a:rPr lang="tr-TR" dirty="0">
                <a:effectLst>
                  <a:outerShdw blurRad="38100" dist="38100" dir="2700000" algn="tl">
                    <a:srgbClr val="000000">
                      <a:alpha val="43137"/>
                    </a:srgbClr>
                  </a:outerShdw>
                </a:effectLst>
              </a:rPr>
              <a:t> Solunum yollarına zarar veren yanık alanları.</a:t>
            </a:r>
          </a:p>
        </p:txBody>
      </p:sp>
    </p:spTree>
    <p:extLst>
      <p:ext uri="{BB962C8B-B14F-4D97-AF65-F5344CB8AC3E}">
        <p14:creationId xmlns:p14="http://schemas.microsoft.com/office/powerpoint/2010/main" val="3863106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42B49EB-C3E3-4D9B-897B-C704075CFE93}"/>
              </a:ext>
            </a:extLst>
          </p:cNvPr>
          <p:cNvSpPr>
            <a:spLocks noGrp="1"/>
          </p:cNvSpPr>
          <p:nvPr>
            <p:ph type="title"/>
          </p:nvPr>
        </p:nvSpPr>
        <p:spPr/>
        <p:txBody>
          <a:bodyPr/>
          <a:lstStyle/>
          <a:p>
            <a:r>
              <a:rPr lang="tr-TR" dirty="0">
                <a:solidFill>
                  <a:srgbClr val="C00000"/>
                </a:solidFill>
              </a:rPr>
              <a:t>Yanığın genişliği ve derinliği</a:t>
            </a:r>
          </a:p>
        </p:txBody>
      </p:sp>
      <p:sp>
        <p:nvSpPr>
          <p:cNvPr id="3" name="İçerik Yer Tutucusu 2">
            <a:extLst>
              <a:ext uri="{FF2B5EF4-FFF2-40B4-BE49-F238E27FC236}">
                <a16:creationId xmlns:a16="http://schemas.microsoft.com/office/drawing/2014/main" id="{41AD4439-6EF8-441A-B998-808CCAD5CDC7}"/>
              </a:ext>
            </a:extLst>
          </p:cNvPr>
          <p:cNvSpPr>
            <a:spLocks noGrp="1"/>
          </p:cNvSpPr>
          <p:nvPr>
            <p:ph idx="1"/>
          </p:nvPr>
        </p:nvSpPr>
        <p:spPr>
          <a:xfrm>
            <a:off x="685800" y="2236763"/>
            <a:ext cx="10820400" cy="4024125"/>
          </a:xfrm>
        </p:spPr>
        <p:txBody>
          <a:bodyPr/>
          <a:lstStyle/>
          <a:p>
            <a:r>
              <a:rPr lang="tr-TR" b="1" dirty="0">
                <a:solidFill>
                  <a:schemeClr val="accent1">
                    <a:lumMod val="60000"/>
                    <a:lumOff val="40000"/>
                  </a:schemeClr>
                </a:solidFill>
              </a:rPr>
              <a:t>YANIĞIN GENİŞLİĞİ :</a:t>
            </a:r>
          </a:p>
          <a:p>
            <a:pPr marL="0" indent="0">
              <a:buNone/>
            </a:pPr>
            <a:r>
              <a:rPr lang="tr-TR" dirty="0">
                <a:solidFill>
                  <a:schemeClr val="bg2">
                    <a:lumMod val="25000"/>
                  </a:schemeClr>
                </a:solidFill>
              </a:rPr>
              <a:t>Yanan vücut alanının genişliğine göre yanıklar tehlikeli sonuçlara neden olabilir. Vücut alanının %20’sinden fazlasın yanması halinde hasta\yaralı şoka girebilir. Yanığın genişliği </a:t>
            </a:r>
            <a:r>
              <a:rPr lang="tr-TR" dirty="0" err="1">
                <a:solidFill>
                  <a:schemeClr val="bg2">
                    <a:lumMod val="25000"/>
                  </a:schemeClr>
                </a:solidFill>
              </a:rPr>
              <a:t>Wallace’nin</a:t>
            </a:r>
            <a:r>
              <a:rPr lang="tr-TR" dirty="0">
                <a:solidFill>
                  <a:schemeClr val="bg2">
                    <a:lumMod val="25000"/>
                  </a:schemeClr>
                </a:solidFill>
              </a:rPr>
              <a:t> 9’lar kuralına göre hesaplanır.</a:t>
            </a:r>
          </a:p>
          <a:p>
            <a:pPr marL="0" indent="0">
              <a:buNone/>
            </a:pPr>
            <a:r>
              <a:rPr lang="tr-TR" dirty="0">
                <a:solidFill>
                  <a:schemeClr val="bg2">
                    <a:lumMod val="25000"/>
                  </a:schemeClr>
                </a:solidFill>
              </a:rPr>
              <a:t>  </a:t>
            </a:r>
          </a:p>
          <a:p>
            <a:pPr marL="0" indent="0">
              <a:buNone/>
            </a:pPr>
            <a:r>
              <a:rPr lang="tr-TR" dirty="0">
                <a:solidFill>
                  <a:schemeClr val="bg2">
                    <a:lumMod val="25000"/>
                  </a:schemeClr>
                </a:solidFill>
              </a:rPr>
              <a:t>   Çocuklarda ise doğrudan ölçüm ile yanık yüzdesi hesaplanmalıdır</a:t>
            </a:r>
            <a:r>
              <a:rPr lang="tr-TR" dirty="0"/>
              <a:t>.</a:t>
            </a:r>
          </a:p>
        </p:txBody>
      </p:sp>
    </p:spTree>
    <p:extLst>
      <p:ext uri="{BB962C8B-B14F-4D97-AF65-F5344CB8AC3E}">
        <p14:creationId xmlns:p14="http://schemas.microsoft.com/office/powerpoint/2010/main" val="2239024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A19B214B-4EFA-4755-B69D-F637F6EE6D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0402" y="1621301"/>
            <a:ext cx="8091195" cy="4398182"/>
          </a:xfrm>
          <a:prstGeom prst="rect">
            <a:avLst/>
          </a:prstGeom>
        </p:spPr>
      </p:pic>
    </p:spTree>
    <p:extLst>
      <p:ext uri="{BB962C8B-B14F-4D97-AF65-F5344CB8AC3E}">
        <p14:creationId xmlns:p14="http://schemas.microsoft.com/office/powerpoint/2010/main" val="1470226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B8C02897-FFB3-4B4B-BAED-F5C7928A08B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91841" y="1380741"/>
            <a:ext cx="8900159" cy="5477259"/>
          </a:xfrm>
        </p:spPr>
      </p:pic>
      <p:sp>
        <p:nvSpPr>
          <p:cNvPr id="8" name="Dikdörtgen 7">
            <a:extLst>
              <a:ext uri="{FF2B5EF4-FFF2-40B4-BE49-F238E27FC236}">
                <a16:creationId xmlns:a16="http://schemas.microsoft.com/office/drawing/2014/main" id="{99DAEC16-654B-4CFE-96EE-C8E3DFDCADFE}"/>
              </a:ext>
            </a:extLst>
          </p:cNvPr>
          <p:cNvSpPr/>
          <p:nvPr/>
        </p:nvSpPr>
        <p:spPr>
          <a:xfrm>
            <a:off x="403274" y="1723605"/>
            <a:ext cx="3817034" cy="4031873"/>
          </a:xfrm>
          <a:prstGeom prst="rect">
            <a:avLst/>
          </a:prstGeom>
        </p:spPr>
        <p:txBody>
          <a:bodyPr wrap="square">
            <a:spAutoFit/>
          </a:bodyPr>
          <a:lstStyle/>
          <a:p>
            <a:r>
              <a:rPr lang="tr-TR" sz="3200" b="1" dirty="0">
                <a:solidFill>
                  <a:schemeClr val="accent1">
                    <a:lumMod val="60000"/>
                    <a:lumOff val="40000"/>
                  </a:schemeClr>
                </a:solidFill>
              </a:rPr>
              <a:t>YANIĞIN DERİNLİĞİ:</a:t>
            </a:r>
          </a:p>
          <a:p>
            <a:endParaRPr lang="tr-TR" sz="3200" b="1" dirty="0">
              <a:solidFill>
                <a:schemeClr val="accent1">
                  <a:lumMod val="60000"/>
                  <a:lumOff val="40000"/>
                </a:schemeClr>
              </a:solidFill>
            </a:endParaRPr>
          </a:p>
          <a:p>
            <a:r>
              <a:rPr lang="tr-TR" sz="3200" dirty="0">
                <a:solidFill>
                  <a:schemeClr val="bg2">
                    <a:lumMod val="25000"/>
                  </a:schemeClr>
                </a:solidFill>
              </a:rPr>
              <a:t>Derinlemesine yanıklar oluştuğu yere göre organın görevi ile ilgili tehlike yaratır.</a:t>
            </a:r>
          </a:p>
        </p:txBody>
      </p:sp>
      <p:sp>
        <p:nvSpPr>
          <p:cNvPr id="9" name="Dikdörtgen 8">
            <a:extLst>
              <a:ext uri="{FF2B5EF4-FFF2-40B4-BE49-F238E27FC236}">
                <a16:creationId xmlns:a16="http://schemas.microsoft.com/office/drawing/2014/main" id="{69B2283A-3D36-47BF-84AD-420BF539631A}"/>
              </a:ext>
            </a:extLst>
          </p:cNvPr>
          <p:cNvSpPr/>
          <p:nvPr/>
        </p:nvSpPr>
        <p:spPr>
          <a:xfrm>
            <a:off x="4051494" y="365761"/>
            <a:ext cx="7751298" cy="1446550"/>
          </a:xfrm>
          <a:prstGeom prst="rect">
            <a:avLst/>
          </a:prstGeom>
        </p:spPr>
        <p:txBody>
          <a:bodyPr wrap="square">
            <a:spAutoFit/>
          </a:bodyPr>
          <a:lstStyle/>
          <a:p>
            <a:r>
              <a:rPr lang="tr-TR" sz="4400" dirty="0">
                <a:solidFill>
                  <a:srgbClr val="C00000"/>
                </a:solidFill>
              </a:rPr>
              <a:t>Yanığın genişliği ve derinliği (2)</a:t>
            </a:r>
          </a:p>
        </p:txBody>
      </p:sp>
    </p:spTree>
    <p:extLst>
      <p:ext uri="{BB962C8B-B14F-4D97-AF65-F5344CB8AC3E}">
        <p14:creationId xmlns:p14="http://schemas.microsoft.com/office/powerpoint/2010/main" val="3281000974"/>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171</TotalTime>
  <Words>1255</Words>
  <Application>Microsoft Office PowerPoint</Application>
  <PresentationFormat>Geniş ekran</PresentationFormat>
  <Paragraphs>139</Paragraphs>
  <Slides>28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28</vt:i4>
      </vt:variant>
    </vt:vector>
  </HeadingPairs>
  <TitlesOfParts>
    <vt:vector size="32" baseType="lpstr">
      <vt:lpstr>Calibri</vt:lpstr>
      <vt:lpstr>Calibri Light</vt:lpstr>
      <vt:lpstr>Wingdings</vt:lpstr>
      <vt:lpstr>Geçmişe bakış</vt:lpstr>
      <vt:lpstr>YANIK, SICAK ÇARPMASI  VE DONMALARDA İLK YARDIM</vt:lpstr>
      <vt:lpstr>PowerPoint Sunusu</vt:lpstr>
      <vt:lpstr>İçerik</vt:lpstr>
      <vt:lpstr>YANIK TANIM VE NEDENLERİ</vt:lpstr>
      <vt:lpstr>Yanık nedenleri : </vt:lpstr>
      <vt:lpstr>Yanık yarasının ciddiyetini belirleyen faktörler</vt:lpstr>
      <vt:lpstr>Yanığın genişliği ve derinliği</vt:lpstr>
      <vt:lpstr>PowerPoint Sunusu</vt:lpstr>
      <vt:lpstr>PowerPoint Sunusu</vt:lpstr>
      <vt:lpstr>Yanığın genişliği ve derinliği (3)</vt:lpstr>
      <vt:lpstr>Yanığın genişliği ve derinliği (4)</vt:lpstr>
      <vt:lpstr>Yanığın genişliği ve derinliği (5)</vt:lpstr>
      <vt:lpstr>Yanığın genişliği ve derinliği (6)</vt:lpstr>
      <vt:lpstr>Isı ile oluşan yanıklarda ilk yardım</vt:lpstr>
      <vt:lpstr>Isı ile oluşan yanıklarda ilk yardım (2)</vt:lpstr>
      <vt:lpstr>Isı ile oluşan yanıklarda ilk yardım (3)</vt:lpstr>
      <vt:lpstr>Isı ile oluşan yanıklarda ilk yardım (4)</vt:lpstr>
      <vt:lpstr>Güneş çarpması</vt:lpstr>
      <vt:lpstr>Güneş çarpması (2)</vt:lpstr>
      <vt:lpstr>Güneş çarpması (3)</vt:lpstr>
      <vt:lpstr>Güneş çarpması (4)</vt:lpstr>
      <vt:lpstr>Güneş çarpması (5)</vt:lpstr>
      <vt:lpstr>Soğuk vurması ve donmalar</vt:lpstr>
      <vt:lpstr>Soğuk vurması ve donmalar (2)</vt:lpstr>
      <vt:lpstr>Soğuk vurması ve donmalar (3)</vt:lpstr>
      <vt:lpstr>Soğuk vurması ve donmalar (4)</vt:lpstr>
      <vt:lpstr>Donmalarda ilk yardım</vt:lpstr>
      <vt:lpstr>Donmalarda ilk yardım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YANIK, SICAK ÇARPMASI  VE DONMALARDA İLK YARDIM</dc:title>
  <dc:creator>ilayda toprak</dc:creator>
  <cp:lastModifiedBy>User</cp:lastModifiedBy>
  <cp:revision>21</cp:revision>
  <dcterms:created xsi:type="dcterms:W3CDTF">2019-04-02T11:24:03Z</dcterms:created>
  <dcterms:modified xsi:type="dcterms:W3CDTF">2019-12-10T16:23:33Z</dcterms:modified>
</cp:coreProperties>
</file>