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1267" y="-6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682D014C-EBCC-4D0D-A5F1-4BF19BD18C30}" type="datetimeFigureOut">
              <a:rPr lang="tr-TR" smtClean="0"/>
              <a:t>12.01.2018</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9EBBA9AD-FDC4-441C-B7B8-150AC3938E6A}"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82D014C-EBCC-4D0D-A5F1-4BF19BD18C30}" type="datetimeFigureOut">
              <a:rPr lang="tr-TR" smtClean="0"/>
              <a:t>12.01.2018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EBBA9AD-FDC4-441C-B7B8-150AC3938E6A}"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82D014C-EBCC-4D0D-A5F1-4BF19BD18C30}" type="datetimeFigureOut">
              <a:rPr lang="tr-TR" smtClean="0"/>
              <a:t>12.01.2018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EBBA9AD-FDC4-441C-B7B8-150AC3938E6A}"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82D014C-EBCC-4D0D-A5F1-4BF19BD18C30}" type="datetimeFigureOut">
              <a:rPr lang="tr-TR" smtClean="0"/>
              <a:t>12.01.2018</a:t>
            </a:fld>
            <a:endParaRPr lang="tr-TR"/>
          </a:p>
        </p:txBody>
      </p:sp>
      <p:sp>
        <p:nvSpPr>
          <p:cNvPr id="9" name="8 Slayt Numarası Yer Tutucusu"/>
          <p:cNvSpPr>
            <a:spLocks noGrp="1"/>
          </p:cNvSpPr>
          <p:nvPr>
            <p:ph type="sldNum" sz="quarter" idx="15"/>
          </p:nvPr>
        </p:nvSpPr>
        <p:spPr/>
        <p:txBody>
          <a:bodyPr rtlCol="0"/>
          <a:lstStyle/>
          <a:p>
            <a:fld id="{9EBBA9AD-FDC4-441C-B7B8-150AC3938E6A}" type="slidenum">
              <a:rPr lang="tr-TR" smtClean="0"/>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682D014C-EBCC-4D0D-A5F1-4BF19BD18C30}" type="datetimeFigureOut">
              <a:rPr lang="tr-TR" smtClean="0"/>
              <a:t>12.01.2018</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9EBBA9AD-FDC4-441C-B7B8-150AC3938E6A}"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82D014C-EBCC-4D0D-A5F1-4BF19BD18C30}" type="datetimeFigureOut">
              <a:rPr lang="tr-TR" smtClean="0"/>
              <a:t>12.01.2018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9EBBA9AD-FDC4-441C-B7B8-150AC3938E6A}" type="slidenum">
              <a:rPr lang="tr-TR" smtClean="0"/>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82D014C-EBCC-4D0D-A5F1-4BF19BD18C30}" type="datetimeFigureOut">
              <a:rPr lang="tr-TR" smtClean="0"/>
              <a:t>12.01.2018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9EBBA9AD-FDC4-441C-B7B8-150AC3938E6A}" type="slidenum">
              <a:rPr lang="tr-TR" smtClean="0"/>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82D014C-EBCC-4D0D-A5F1-4BF19BD18C30}" type="datetimeFigureOut">
              <a:rPr lang="tr-TR" smtClean="0"/>
              <a:t>12.01.2018</a:t>
            </a:fld>
            <a:endParaRPr lang="tr-TR"/>
          </a:p>
        </p:txBody>
      </p:sp>
      <p:sp>
        <p:nvSpPr>
          <p:cNvPr id="7" name="6 Slayt Numarası Yer Tutucusu"/>
          <p:cNvSpPr>
            <a:spLocks noGrp="1"/>
          </p:cNvSpPr>
          <p:nvPr>
            <p:ph type="sldNum" sz="quarter" idx="11"/>
          </p:nvPr>
        </p:nvSpPr>
        <p:spPr/>
        <p:txBody>
          <a:bodyPr rtlCol="0"/>
          <a:lstStyle/>
          <a:p>
            <a:fld id="{9EBBA9AD-FDC4-441C-B7B8-150AC3938E6A}" type="slidenum">
              <a:rPr lang="tr-TR" smtClean="0"/>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82D014C-EBCC-4D0D-A5F1-4BF19BD18C30}" type="datetimeFigureOut">
              <a:rPr lang="tr-TR" smtClean="0"/>
              <a:t>12.01.2018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9EBBA9AD-FDC4-441C-B7B8-150AC3938E6A}"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82D014C-EBCC-4D0D-A5F1-4BF19BD18C30}" type="datetimeFigureOut">
              <a:rPr lang="tr-TR" smtClean="0"/>
              <a:t>12.01.2018</a:t>
            </a:fld>
            <a:endParaRPr lang="tr-TR"/>
          </a:p>
        </p:txBody>
      </p:sp>
      <p:sp>
        <p:nvSpPr>
          <p:cNvPr id="22" name="21 Slayt Numarası Yer Tutucusu"/>
          <p:cNvSpPr>
            <a:spLocks noGrp="1"/>
          </p:cNvSpPr>
          <p:nvPr>
            <p:ph type="sldNum" sz="quarter" idx="15"/>
          </p:nvPr>
        </p:nvSpPr>
        <p:spPr/>
        <p:txBody>
          <a:bodyPr rtlCol="0"/>
          <a:lstStyle/>
          <a:p>
            <a:fld id="{9EBBA9AD-FDC4-441C-B7B8-150AC3938E6A}" type="slidenum">
              <a:rPr lang="tr-TR" smtClean="0"/>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682D014C-EBCC-4D0D-A5F1-4BF19BD18C30}" type="datetimeFigureOut">
              <a:rPr lang="tr-TR" smtClean="0"/>
              <a:t>12.01.2018</a:t>
            </a:fld>
            <a:endParaRPr lang="tr-TR"/>
          </a:p>
        </p:txBody>
      </p:sp>
      <p:sp>
        <p:nvSpPr>
          <p:cNvPr id="18" name="17 Slayt Numarası Yer Tutucusu"/>
          <p:cNvSpPr>
            <a:spLocks noGrp="1"/>
          </p:cNvSpPr>
          <p:nvPr>
            <p:ph type="sldNum" sz="quarter" idx="11"/>
          </p:nvPr>
        </p:nvSpPr>
        <p:spPr/>
        <p:txBody>
          <a:bodyPr rtlCol="0"/>
          <a:lstStyle/>
          <a:p>
            <a:fld id="{9EBBA9AD-FDC4-441C-B7B8-150AC3938E6A}" type="slidenum">
              <a:rPr lang="tr-TR" smtClean="0"/>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682D014C-EBCC-4D0D-A5F1-4BF19BD18C30}" type="datetimeFigureOut">
              <a:rPr lang="tr-TR" smtClean="0"/>
              <a:t>12.01.2018</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9EBBA9AD-FDC4-441C-B7B8-150AC3938E6A}"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ANNALES SCHOOL</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92500"/>
          </a:bodyPr>
          <a:lstStyle/>
          <a:p>
            <a:r>
              <a:rPr lang="en-US" dirty="0" smtClean="0"/>
              <a:t>In 1929, a new journal called </a:t>
            </a:r>
            <a:r>
              <a:rPr lang="en-US" i="1" dirty="0" err="1" smtClean="0"/>
              <a:t>Annales</a:t>
            </a:r>
            <a:r>
              <a:rPr lang="en-US" i="1" dirty="0" smtClean="0"/>
              <a:t> </a:t>
            </a:r>
            <a:r>
              <a:rPr lang="en-US" i="1" dirty="0" err="1" smtClean="0"/>
              <a:t>d’historie</a:t>
            </a:r>
            <a:r>
              <a:rPr lang="en-US" i="1" dirty="0" smtClean="0"/>
              <a:t> </a:t>
            </a:r>
            <a:r>
              <a:rPr lang="en-US" i="1" dirty="0" err="1" smtClean="0"/>
              <a:t>economique</a:t>
            </a:r>
            <a:r>
              <a:rPr lang="en-US" i="1" dirty="0" smtClean="0"/>
              <a:t> et </a:t>
            </a:r>
            <a:r>
              <a:rPr lang="en-US" i="1" dirty="0" err="1" smtClean="0"/>
              <a:t>sociale</a:t>
            </a:r>
            <a:r>
              <a:rPr lang="en-US" dirty="0" smtClean="0"/>
              <a:t> appeared in France, featuring the work of a new generation of historians: Lucian </a:t>
            </a:r>
            <a:r>
              <a:rPr lang="en-US" dirty="0" err="1" smtClean="0"/>
              <a:t>Febvre</a:t>
            </a:r>
            <a:r>
              <a:rPr lang="en-US" dirty="0" smtClean="0"/>
              <a:t>, Marc Bloch, </a:t>
            </a:r>
            <a:r>
              <a:rPr lang="en-US" dirty="0" err="1" smtClean="0"/>
              <a:t>Fernand</a:t>
            </a:r>
            <a:r>
              <a:rPr lang="en-US" dirty="0" smtClean="0"/>
              <a:t> </a:t>
            </a:r>
            <a:r>
              <a:rPr lang="en-US" dirty="0" err="1" smtClean="0"/>
              <a:t>Braudel</a:t>
            </a:r>
            <a:r>
              <a:rPr lang="en-US" dirty="0" smtClean="0"/>
              <a:t>, and Ernst </a:t>
            </a:r>
            <a:r>
              <a:rPr lang="en-US" dirty="0" err="1" smtClean="0"/>
              <a:t>Labrousse</a:t>
            </a:r>
            <a:r>
              <a:rPr lang="en-US" dirty="0" smtClean="0"/>
              <a:t>. Until the turn of the century, traditional history was built around the acts and facts of "great men", political and military personalities who became the stuff of legends: Alexander and Caesar, </a:t>
            </a:r>
            <a:r>
              <a:rPr lang="en-US" dirty="0" err="1" smtClean="0"/>
              <a:t>Gengis</a:t>
            </a:r>
            <a:r>
              <a:rPr lang="en-US" dirty="0" smtClean="0"/>
              <a:t> Khan, Louis XIV and Napoleon. These exceptional individuals defined the scale of history; their deaths </a:t>
            </a:r>
            <a:r>
              <a:rPr lang="en-US" dirty="0" err="1" smtClean="0"/>
              <a:t>signalled</a:t>
            </a:r>
            <a:r>
              <a:rPr lang="en-US" dirty="0" smtClean="0"/>
              <a:t> a change of era and also of books and authors. The movement was in search for “a larger and a more human history,” by its rejection of the predominant conceptions of writing history, namely:</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en-US" dirty="0" smtClean="0"/>
              <a:t>a focus on political-military history</a:t>
            </a:r>
          </a:p>
          <a:p>
            <a:r>
              <a:rPr lang="en-US" dirty="0" smtClean="0"/>
              <a:t>concentrated on the analysis of short periods</a:t>
            </a:r>
          </a:p>
          <a:p>
            <a:r>
              <a:rPr lang="en-US" dirty="0" smtClean="0"/>
              <a:t>a narrative style of events</a:t>
            </a:r>
          </a:p>
          <a:p>
            <a:r>
              <a:rPr lang="en-US" dirty="0" smtClean="0"/>
              <a:t>what they called a “stamp collecting” mentality in collecting facts and even</a:t>
            </a:r>
            <a:r>
              <a:rPr lang="tr-TR" dirty="0" err="1" smtClean="0"/>
              <a:t>ts</a:t>
            </a:r>
            <a:r>
              <a:rPr lang="tr-TR" dirty="0" smtClean="0"/>
              <a:t>.</a:t>
            </a:r>
            <a:endParaRPr lang="en-US" dirty="0" smtClean="0"/>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92500" lnSpcReduction="20000"/>
          </a:bodyPr>
          <a:lstStyle/>
          <a:p>
            <a:r>
              <a:rPr lang="en-US" dirty="0" smtClean="0"/>
              <a:t>The </a:t>
            </a:r>
            <a:r>
              <a:rPr lang="en-US" i="1" dirty="0" err="1" smtClean="0"/>
              <a:t>Annales</a:t>
            </a:r>
            <a:r>
              <a:rPr lang="en-US" dirty="0" smtClean="0"/>
              <a:t> wanted to integrate insights and methodologies from anthropology, geography, sociology, economics and psychology. It was interested in longer </a:t>
            </a:r>
            <a:r>
              <a:rPr lang="en-US" dirty="0" err="1" smtClean="0"/>
              <a:t>timespans</a:t>
            </a:r>
            <a:r>
              <a:rPr lang="en-US" dirty="0" smtClean="0"/>
              <a:t>, the social history of everyday life, and “</a:t>
            </a:r>
            <a:r>
              <a:rPr lang="en-US" dirty="0" err="1" smtClean="0"/>
              <a:t>mentalites</a:t>
            </a:r>
            <a:r>
              <a:rPr lang="en-US" dirty="0" smtClean="0"/>
              <a:t>” (modes of consciousness). In essence, it was an analytical history which looked at economic and social history in a long-term perspective, departing from a traditional event-based historiography. These historians rebelled against traditional historians' obsession with wars and states, the “great” men of history, and looking at development as linear.</a:t>
            </a:r>
            <a:r>
              <a:rPr lang="en-US" i="1" dirty="0" smtClean="0"/>
              <a:t> </a:t>
            </a:r>
            <a:r>
              <a:rPr lang="en-US" i="1" dirty="0" err="1" smtClean="0"/>
              <a:t>Annales</a:t>
            </a:r>
            <a:r>
              <a:rPr lang="en-US" dirty="0" smtClean="0"/>
              <a:t> school historians examined phenomena and their underlying causes in depth with a particular attention to long stretches of time. Peter Burke has divided the movement in three phases or generations: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lnSpcReduction="10000"/>
          </a:bodyPr>
          <a:lstStyle/>
          <a:p>
            <a:r>
              <a:rPr lang="en-US" b="1" dirty="0" smtClean="0"/>
              <a:t>Phase 1 (1920-1945): </a:t>
            </a:r>
            <a:r>
              <a:rPr lang="en-US" dirty="0" smtClean="0"/>
              <a:t>the movement is very radical and subversive and strongly opposes the tradition of political history. [Marc Bloch, Lucien </a:t>
            </a:r>
            <a:r>
              <a:rPr lang="en-US" dirty="0" err="1" smtClean="0"/>
              <a:t>Febvre</a:t>
            </a:r>
            <a:r>
              <a:rPr lang="en-US" dirty="0" smtClean="0"/>
              <a:t>] </a:t>
            </a:r>
          </a:p>
          <a:p>
            <a:r>
              <a:rPr lang="en-US" b="1" dirty="0" smtClean="0"/>
              <a:t>Phase 2 (1945-1968):</a:t>
            </a:r>
            <a:r>
              <a:rPr lang="en-US" dirty="0" smtClean="0"/>
              <a:t> the movement becomes a school of thought, with its main concepts (structure-conjuncture) and method (serial history of changes over the long term). [</a:t>
            </a:r>
            <a:r>
              <a:rPr lang="en-US" dirty="0" err="1" smtClean="0"/>
              <a:t>Fernand</a:t>
            </a:r>
            <a:r>
              <a:rPr lang="en-US" dirty="0" smtClean="0"/>
              <a:t> </a:t>
            </a:r>
            <a:r>
              <a:rPr lang="en-US" dirty="0" err="1" smtClean="0"/>
              <a:t>Braudel</a:t>
            </a:r>
            <a:r>
              <a:rPr lang="en-US" dirty="0" smtClean="0"/>
              <a:t>, Ernst </a:t>
            </a:r>
            <a:r>
              <a:rPr lang="en-US" dirty="0" err="1" smtClean="0"/>
              <a:t>Labrousse</a:t>
            </a:r>
            <a:r>
              <a:rPr lang="en-US" dirty="0" smtClean="0"/>
              <a:t>] </a:t>
            </a:r>
          </a:p>
          <a:p>
            <a:r>
              <a:rPr lang="en-US" b="1" dirty="0" smtClean="0"/>
              <a:t>Phase 3 (1968-1989):</a:t>
            </a:r>
            <a:r>
              <a:rPr lang="en-US" dirty="0" smtClean="0"/>
              <a:t> the school becomes more fragmented and shifts its concern from the socio-economic to the socio-cultural. [Ariel, </a:t>
            </a:r>
            <a:r>
              <a:rPr lang="en-US" dirty="0" err="1" smtClean="0"/>
              <a:t>Bourdieau</a:t>
            </a:r>
            <a:r>
              <a:rPr lang="en-US" dirty="0" smtClean="0"/>
              <a:t>, </a:t>
            </a:r>
            <a:r>
              <a:rPr lang="en-US" dirty="0" err="1" smtClean="0"/>
              <a:t>Goffman</a:t>
            </a:r>
            <a:r>
              <a:rPr lang="en-US" dirty="0" smtClean="0"/>
              <a:t>, etc.]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92500"/>
          </a:bodyPr>
          <a:lstStyle/>
          <a:p>
            <a:r>
              <a:rPr lang="en-US" b="1" dirty="0" smtClean="0"/>
              <a:t>PHASE 1</a:t>
            </a:r>
            <a:endParaRPr lang="en-US" dirty="0" smtClean="0"/>
          </a:p>
          <a:p>
            <a:r>
              <a:rPr lang="en-US" b="1" dirty="0" smtClean="0"/>
              <a:t>Marc Bloch (social psychology)</a:t>
            </a:r>
            <a:br>
              <a:rPr lang="en-US" b="1" dirty="0" smtClean="0"/>
            </a:br>
            <a:r>
              <a:rPr lang="en-US" dirty="0" smtClean="0"/>
              <a:t>Bloch started with a study of what he called ‘collective illusions’. In </a:t>
            </a:r>
            <a:r>
              <a:rPr lang="en-US" i="1" dirty="0" smtClean="0"/>
              <a:t>The Royal Touch</a:t>
            </a:r>
            <a:r>
              <a:rPr lang="en-US" dirty="0" smtClean="0"/>
              <a:t> he looked at the belief that the king’s touch could cure people from diseases. He compared France and England on a long term scale and </a:t>
            </a:r>
            <a:r>
              <a:rPr lang="en-US" dirty="0" err="1" smtClean="0"/>
              <a:t>analysed</a:t>
            </a:r>
            <a:r>
              <a:rPr lang="en-US" dirty="0" smtClean="0"/>
              <a:t> how such collective illusions survived after the Middle Ages. His aim was to </a:t>
            </a:r>
            <a:r>
              <a:rPr lang="en-US" dirty="0" err="1" smtClean="0"/>
              <a:t>problematize</a:t>
            </a:r>
            <a:r>
              <a:rPr lang="en-US" dirty="0" smtClean="0"/>
              <a:t> the fact that people believed such improbable things for a prolonged period in time, and to point to possible causes of such a phenomenon. A survey of this kind could be regarded as a psychological history, and Bloch partly applies Durkheim’s ideas on collective beliefs and mentalities.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92500"/>
          </a:bodyPr>
          <a:lstStyle/>
          <a:p>
            <a:r>
              <a:rPr lang="en-US" b="1" dirty="0" smtClean="0"/>
              <a:t>PHASE 2</a:t>
            </a:r>
            <a:endParaRPr lang="en-US" dirty="0" smtClean="0"/>
          </a:p>
          <a:p>
            <a:r>
              <a:rPr lang="en-US" b="1" dirty="0" smtClean="0"/>
              <a:t>Ernst </a:t>
            </a:r>
            <a:r>
              <a:rPr lang="en-US" b="1" dirty="0" err="1" smtClean="0"/>
              <a:t>Labrousse</a:t>
            </a:r>
            <a:r>
              <a:rPr lang="en-US" b="1" dirty="0" smtClean="0"/>
              <a:t> (conjuncture and structure)</a:t>
            </a:r>
            <a:br>
              <a:rPr lang="en-US" b="1" dirty="0" smtClean="0"/>
            </a:br>
            <a:r>
              <a:rPr lang="en-US" dirty="0" smtClean="0"/>
              <a:t>He was an economic historian who largely used quantitative methods. He also introduced the idea of </a:t>
            </a:r>
            <a:r>
              <a:rPr lang="en-US" i="1" dirty="0" smtClean="0"/>
              <a:t>conjuncture</a:t>
            </a:r>
            <a:r>
              <a:rPr lang="en-US" dirty="0" smtClean="0"/>
              <a:t> (which can be translated as “trend”), i.e., the connection between diverse yet simultaneous phenomena. Conjuncture came to be contrasted with the idea of structure, in the sense that conjuncture identified the short-medium term whereas structure concerned long-term.  Conjuncture and structure were however complementary to one another in </a:t>
            </a:r>
            <a:r>
              <a:rPr lang="en-US" dirty="0" err="1" smtClean="0"/>
              <a:t>Labrousse</a:t>
            </a:r>
            <a:r>
              <a:rPr lang="en-US" dirty="0" smtClean="0"/>
              <a:t>. He also adopted demographic models and mainly wrote regional history. </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fontScale="85000" lnSpcReduction="10000"/>
          </a:bodyPr>
          <a:lstStyle/>
          <a:p>
            <a:r>
              <a:rPr lang="en-US" b="1" dirty="0" err="1" smtClean="0"/>
              <a:t>Fernand</a:t>
            </a:r>
            <a:r>
              <a:rPr lang="en-US" b="1" dirty="0" smtClean="0"/>
              <a:t> </a:t>
            </a:r>
            <a:r>
              <a:rPr lang="en-US" b="1" dirty="0" err="1" smtClean="0"/>
              <a:t>Braudel</a:t>
            </a:r>
            <a:r>
              <a:rPr lang="en-US" b="1" dirty="0" smtClean="0"/>
              <a:t> (methodological structuralism) </a:t>
            </a:r>
            <a:r>
              <a:rPr lang="en-US" dirty="0" smtClean="0"/>
              <a:t/>
            </a:r>
            <a:br>
              <a:rPr lang="en-US" dirty="0" smtClean="0"/>
            </a:br>
            <a:r>
              <a:rPr lang="en-US" dirty="0" err="1" smtClean="0"/>
              <a:t>Braudel</a:t>
            </a:r>
            <a:r>
              <a:rPr lang="en-US" dirty="0" smtClean="0"/>
              <a:t> became a crucial figure of the </a:t>
            </a:r>
            <a:r>
              <a:rPr lang="en-US" dirty="0" err="1" smtClean="0"/>
              <a:t>Annales</a:t>
            </a:r>
            <a:r>
              <a:rPr lang="en-US" dirty="0" smtClean="0"/>
              <a:t> movement, and is reckoned by some to be the greatest historian of the 20th century and the father of modern historiography. His most famous work, </a:t>
            </a:r>
            <a:r>
              <a:rPr lang="en-US" i="1" dirty="0" err="1" smtClean="0"/>
              <a:t>Méditerranée</a:t>
            </a:r>
            <a:r>
              <a:rPr lang="en-US" i="1" dirty="0" smtClean="0"/>
              <a:t> et le monde </a:t>
            </a:r>
            <a:r>
              <a:rPr lang="en-US" i="1" dirty="0" err="1" smtClean="0"/>
              <a:t>méditerranéen</a:t>
            </a:r>
            <a:r>
              <a:rPr lang="en-US" i="1" dirty="0" smtClean="0"/>
              <a:t> à </a:t>
            </a:r>
            <a:r>
              <a:rPr lang="en-US" i="1" dirty="0" err="1" smtClean="0"/>
              <a:t>l'époque</a:t>
            </a:r>
            <a:r>
              <a:rPr lang="en-US" i="1" dirty="0" smtClean="0"/>
              <a:t> de Philippe II, </a:t>
            </a:r>
            <a:r>
              <a:rPr lang="en-US" dirty="0" smtClean="0"/>
              <a:t>made him an international reputation.</a:t>
            </a:r>
            <a:r>
              <a:rPr lang="en-US" i="1" dirty="0" smtClean="0"/>
              <a:t> </a:t>
            </a:r>
            <a:r>
              <a:rPr lang="en-US" dirty="0" smtClean="0"/>
              <a:t>The next generation of historical scholars were brought up to believe in the words of its preface: the old history of events was indeed dead, “the action of a few princes and rich men, the trivia of the past, bearing little relation to the slow and powerful march of history . . . those statesmen were, despite their illusions, more acted upon than actors.” Beneath human history, </a:t>
            </a:r>
            <a:r>
              <a:rPr lang="en-US" dirty="0" err="1" smtClean="0"/>
              <a:t>Braudel</a:t>
            </a:r>
            <a:r>
              <a:rPr lang="en-US" dirty="0" smtClean="0"/>
              <a:t> attempted to describe deeper </a:t>
            </a:r>
            <a:r>
              <a:rPr lang="en-US" i="1" dirty="0" smtClean="0"/>
              <a:t>unities</a:t>
            </a:r>
            <a:r>
              <a:rPr lang="en-US" dirty="0" smtClean="0"/>
              <a:t> and lengthy rhythms of material life relating to the geographical environment and the structures that shape societies such as technology, trading, sailing routes, and mentalities. </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r>
              <a:rPr lang="en-US" b="1" dirty="0" smtClean="0"/>
              <a:t>PHASE 3</a:t>
            </a:r>
            <a:endParaRPr lang="en-US" dirty="0" smtClean="0"/>
          </a:p>
          <a:p>
            <a:r>
              <a:rPr lang="en-US" dirty="0" smtClean="0"/>
              <a:t>The new </a:t>
            </a:r>
            <a:r>
              <a:rPr lang="en-US" dirty="0" err="1" smtClean="0"/>
              <a:t>Annales</a:t>
            </a:r>
            <a:r>
              <a:rPr lang="en-US" dirty="0" smtClean="0"/>
              <a:t> history of the 1960’s turned away from the factual/quantitative economic and descriptive social history, and reaffirmed the </a:t>
            </a:r>
            <a:r>
              <a:rPr lang="en-US" dirty="0" err="1" smtClean="0"/>
              <a:t>Durkheimian</a:t>
            </a:r>
            <a:r>
              <a:rPr lang="en-US" dirty="0" smtClean="0"/>
              <a:t> idea of the “history of mentalities.” It held that the historical world was created out of perceptions, not out of events, and we needed to </a:t>
            </a:r>
            <a:r>
              <a:rPr lang="en-US" dirty="0" err="1" smtClean="0"/>
              <a:t>recognise</a:t>
            </a:r>
            <a:r>
              <a:rPr lang="en-US" dirty="0" smtClean="0"/>
              <a:t> that the whole of history was a construct of human impressions.</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TotalTime>
  <Words>485</Words>
  <Application>Microsoft Office PowerPoint</Application>
  <PresentationFormat>Ekran Gösterisi (4:3)</PresentationFormat>
  <Paragraphs>17</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Cumba</vt:lpstr>
      <vt:lpstr>ANNALES SCHOOL</vt:lpstr>
      <vt:lpstr>Slayt 2</vt:lpstr>
      <vt:lpstr>Slayt 3</vt:lpstr>
      <vt:lpstr>Slayt 4</vt:lpstr>
      <vt:lpstr>Slayt 5</vt:lpstr>
      <vt:lpstr>Slayt 6</vt:lpstr>
      <vt:lpstr>Slayt 7</vt:lpstr>
      <vt:lpstr>Slayt 8</vt:lpstr>
      <vt:lpstr>Slayt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ANNALES SCHOOL</dc:title>
  <dc:creator>pc</dc:creator>
  <cp:lastModifiedBy>pc</cp:lastModifiedBy>
  <cp:revision>2</cp:revision>
  <dcterms:created xsi:type="dcterms:W3CDTF">2018-01-12T14:51:05Z</dcterms:created>
  <dcterms:modified xsi:type="dcterms:W3CDTF">2018-01-12T14:54:59Z</dcterms:modified>
</cp:coreProperties>
</file>