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6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5" d="100"/>
          <a:sy n="75" d="100"/>
        </p:scale>
        <p:origin x="-112" y="-4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538ECBB9-D2AC-DD4A-AF3C-C00EFAA2D609}"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3842508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38ECBB9-D2AC-DD4A-AF3C-C00EFAA2D609}" type="datetimeFigureOut">
              <a:rPr lang="en-US" smtClean="0"/>
              <a:t>06/11/17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859816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38ECBB9-D2AC-DD4A-AF3C-C00EFAA2D609}" type="datetimeFigureOut">
              <a:rPr lang="en-US" smtClean="0"/>
              <a:t>06/11/17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644664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38ECBB9-D2AC-DD4A-AF3C-C00EFAA2D609}" type="datetimeFigureOut">
              <a:rPr lang="en-US" smtClean="0"/>
              <a:t>06/11/17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50382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538ECBB9-D2AC-DD4A-AF3C-C00EFAA2D609}" type="datetimeFigureOut">
              <a:rPr lang="en-US" smtClean="0"/>
              <a:t>06/11/17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1556655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538ECBB9-D2AC-DD4A-AF3C-C00EFAA2D609}" type="datetimeFigureOut">
              <a:rPr lang="en-US" smtClean="0"/>
              <a:t>06/11/17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836839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538ECBB9-D2AC-DD4A-AF3C-C00EFAA2D609}" type="datetimeFigureOut">
              <a:rPr lang="en-US" smtClean="0"/>
              <a:t>06/11/17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417459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538ECBB9-D2AC-DD4A-AF3C-C00EFAA2D609}" type="datetimeFigureOut">
              <a:rPr lang="en-US" smtClean="0"/>
              <a:t>06/11/17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1316129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ECBB9-D2AC-DD4A-AF3C-C00EFAA2D609}" type="datetimeFigureOut">
              <a:rPr lang="en-US" smtClean="0"/>
              <a:t>06/11/17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1605971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538ECBB9-D2AC-DD4A-AF3C-C00EFAA2D609}" type="datetimeFigureOut">
              <a:rPr lang="en-US" smtClean="0"/>
              <a:t>06/11/17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111373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538ECBB9-D2AC-DD4A-AF3C-C00EFAA2D609}" type="datetimeFigureOut">
              <a:rPr lang="en-US" smtClean="0"/>
              <a:t>06/11/17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1E83E-3E63-FA47-B53F-23BBE98CD7DE}" type="slidenum">
              <a:rPr lang="en-US" smtClean="0"/>
              <a:t>‹#›</a:t>
            </a:fld>
            <a:endParaRPr lang="en-US"/>
          </a:p>
        </p:txBody>
      </p:sp>
    </p:spTree>
    <p:extLst>
      <p:ext uri="{BB962C8B-B14F-4D97-AF65-F5344CB8AC3E}">
        <p14:creationId xmlns:p14="http://schemas.microsoft.com/office/powerpoint/2010/main" val="31753825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8ECBB9-D2AC-DD4A-AF3C-C00EFAA2D609}" type="datetimeFigureOut">
              <a:rPr lang="en-US" smtClean="0"/>
              <a:t>31/10/17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21E83E-3E63-FA47-B53F-23BBE98CD7DE}" type="slidenum">
              <a:rPr lang="en-US" smtClean="0"/>
              <a:t>‹#›</a:t>
            </a:fld>
            <a:endParaRPr lang="en-US"/>
          </a:p>
        </p:txBody>
      </p:sp>
    </p:spTree>
    <p:extLst>
      <p:ext uri="{BB962C8B-B14F-4D97-AF65-F5344CB8AC3E}">
        <p14:creationId xmlns:p14="http://schemas.microsoft.com/office/powerpoint/2010/main" val="1159224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Kanun</a:t>
            </a:r>
            <a:r>
              <a:rPr lang="en-US" dirty="0" smtClean="0"/>
              <a:t> </a:t>
            </a:r>
            <a:r>
              <a:rPr lang="en-US" dirty="0" err="1" smtClean="0"/>
              <a:t>Değişiklikleri</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43935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214313" y="500063"/>
            <a:ext cx="8715375" cy="714375"/>
          </a:xfrm>
        </p:spPr>
        <p:txBody>
          <a:bodyPr/>
          <a:lstStyle/>
          <a:p>
            <a:r>
              <a:rPr lang="tr-TR" altLang="tr-TR" sz="3600" smtClean="0"/>
              <a:t>Mayıs 2008 de yapılan değişikliklere göre</a:t>
            </a:r>
          </a:p>
        </p:txBody>
      </p:sp>
      <p:sp>
        <p:nvSpPr>
          <p:cNvPr id="51203" name="Content Placeholder 2"/>
          <p:cNvSpPr>
            <a:spLocks noGrp="1"/>
          </p:cNvSpPr>
          <p:nvPr>
            <p:ph idx="1"/>
          </p:nvPr>
        </p:nvSpPr>
        <p:spPr>
          <a:xfrm>
            <a:off x="214313" y="1214438"/>
            <a:ext cx="8643937" cy="5359400"/>
          </a:xfrm>
        </p:spPr>
        <p:txBody>
          <a:bodyPr/>
          <a:lstStyle/>
          <a:p>
            <a:pPr>
              <a:buFont typeface="Georgia" pitchFamily="18" charset="0"/>
              <a:buNone/>
            </a:pPr>
            <a:r>
              <a:rPr lang="tr-TR" altLang="tr-TR" sz="2000" smtClean="0"/>
              <a:t>1)     Seyahat acentalarının her iki yılda bir yurtdışından </a:t>
            </a:r>
            <a:r>
              <a:rPr lang="tr-TR" altLang="tr-TR" sz="2000" smtClean="0">
                <a:solidFill>
                  <a:srgbClr val="FF0000"/>
                </a:solidFill>
              </a:rPr>
              <a:t>80.000.- Dolar </a:t>
            </a:r>
            <a:r>
              <a:rPr lang="tr-TR" altLang="tr-TR" sz="2000" smtClean="0"/>
              <a:t>döviz geliri sağladığını belgelendirme zorunluluğu </a:t>
            </a:r>
            <a:r>
              <a:rPr lang="tr-TR" altLang="tr-TR" sz="2000" smtClean="0">
                <a:solidFill>
                  <a:srgbClr val="FF0000"/>
                </a:solidFill>
              </a:rPr>
              <a:t>kaldırılmıştır.</a:t>
            </a:r>
          </a:p>
          <a:p>
            <a:pPr>
              <a:buFont typeface="Georgia" pitchFamily="18" charset="0"/>
              <a:buNone/>
            </a:pPr>
            <a:endParaRPr lang="tr-TR" altLang="tr-TR" sz="2000" smtClean="0"/>
          </a:p>
          <a:p>
            <a:pPr>
              <a:buFont typeface="Georgia" pitchFamily="18" charset="0"/>
              <a:buNone/>
            </a:pPr>
            <a:r>
              <a:rPr lang="tr-TR" altLang="tr-TR" sz="2000" smtClean="0"/>
              <a:t>2)     Seyahat acentası merkez ve şubelerinde bir sorumlu müdür ve iki enformasyon memuru çalıştırma zorunluluğu konusunda değişiklik yapılmıştır. Acenta işyerlerinde çalışan personelin, sorumlu müdür veya enformasyon memuru gibi </a:t>
            </a:r>
            <a:r>
              <a:rPr lang="tr-TR" altLang="tr-TR" sz="2000" smtClean="0">
                <a:solidFill>
                  <a:srgbClr val="FF0000"/>
                </a:solidFill>
              </a:rPr>
              <a:t>sıfatları kaldırılmış olup, çalışanlar, acenta personeli olarak nitelendirilmiştir</a:t>
            </a:r>
            <a:r>
              <a:rPr lang="tr-TR" altLang="tr-TR" sz="2000" smtClean="0"/>
              <a:t>. Acenta sahibinin, Seyahat Acentaları Yönetmeliği’nin </a:t>
            </a:r>
            <a:r>
              <a:rPr lang="tr-TR" altLang="tr-TR" sz="2000" smtClean="0">
                <a:solidFill>
                  <a:srgbClr val="00B0F0"/>
                </a:solidFill>
              </a:rPr>
              <a:t>35 inci maddesinde </a:t>
            </a:r>
            <a:r>
              <a:rPr lang="tr-TR" altLang="tr-TR" sz="2000" smtClean="0"/>
              <a:t>belirtilen niteliklere sahip olması durumunda, acenta personeli olarak da görev yapabilmesi mümkün bulunmaktadır. Enformasyon memurluğu başarı belgesine  sahip olanlar  veya profesyonel turist rehberliği belgesine sahip olanlar veya otelcilik ve turizm konusunda meslek lisesi, ön lisans ve lisans eğitimini tamamlamış olanlar  acenta personeli olarak görev yapabilirler.</a:t>
            </a:r>
          </a:p>
          <a:p>
            <a:endParaRPr lang="tr-TR" altLang="tr-TR" sz="1200" smtClean="0"/>
          </a:p>
        </p:txBody>
      </p:sp>
    </p:spTree>
    <p:extLst>
      <p:ext uri="{BB962C8B-B14F-4D97-AF65-F5344CB8AC3E}">
        <p14:creationId xmlns:p14="http://schemas.microsoft.com/office/powerpoint/2010/main" val="3526154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2"/>
          <p:cNvSpPr>
            <a:spLocks noGrp="1"/>
          </p:cNvSpPr>
          <p:nvPr>
            <p:ph idx="1"/>
          </p:nvPr>
        </p:nvSpPr>
        <p:spPr>
          <a:xfrm>
            <a:off x="457200" y="642938"/>
            <a:ext cx="8229600" cy="5930900"/>
          </a:xfrm>
        </p:spPr>
        <p:txBody>
          <a:bodyPr/>
          <a:lstStyle/>
          <a:p>
            <a:pPr>
              <a:buFont typeface="Georgia" pitchFamily="18" charset="0"/>
              <a:buNone/>
            </a:pPr>
            <a:r>
              <a:rPr lang="tr-TR" altLang="tr-TR" sz="2000" smtClean="0">
                <a:solidFill>
                  <a:srgbClr val="00B0F0"/>
                </a:solidFill>
              </a:rPr>
              <a:t>MADDE 35</a:t>
            </a:r>
          </a:p>
          <a:p>
            <a:pPr>
              <a:buFont typeface="Georgia" pitchFamily="18" charset="0"/>
              <a:buNone/>
            </a:pPr>
            <a:r>
              <a:rPr lang="tr-TR" altLang="tr-TR" sz="2000" smtClean="0"/>
              <a:t>(1) Seyahat acentası merkez ve şubelerinde aşağıdaki niteliklerden birini haiz en az bir personel çalıştırılır. </a:t>
            </a:r>
          </a:p>
          <a:p>
            <a:pPr>
              <a:buFont typeface="Georgia" pitchFamily="18" charset="0"/>
              <a:buNone/>
            </a:pPr>
            <a:r>
              <a:rPr lang="tr-TR" altLang="tr-TR" sz="2000" smtClean="0"/>
              <a:t>a) Otelcilik ve turizm konusunda; meslek lisesi, önlisans veya lisans eğitimini tamamlamış olmak,</a:t>
            </a:r>
          </a:p>
          <a:p>
            <a:pPr>
              <a:buFont typeface="Georgia" pitchFamily="18" charset="0"/>
              <a:buNone/>
            </a:pPr>
            <a:r>
              <a:rPr lang="tr-TR" altLang="tr-TR" sz="2000" smtClean="0"/>
              <a:t>b) Enformasyon memurluğu yabancı dil başarı belgesi sahibi olmak,</a:t>
            </a:r>
          </a:p>
          <a:p>
            <a:pPr>
              <a:buFont typeface="Georgia" pitchFamily="18" charset="0"/>
              <a:buNone/>
            </a:pPr>
            <a:r>
              <a:rPr lang="tr-TR" altLang="tr-TR" sz="2000" smtClean="0"/>
              <a:t>c) Bakanlıkça verilmiş rehber belgesine sahip olmak.</a:t>
            </a:r>
          </a:p>
          <a:p>
            <a:pPr>
              <a:buFont typeface="Georgia" pitchFamily="18" charset="0"/>
              <a:buNone/>
            </a:pPr>
            <a:r>
              <a:rPr lang="tr-TR" altLang="tr-TR" sz="2000" smtClean="0"/>
              <a:t>(2) C grubu seyahat acentalarında enformasyon memurluğu başarı belgesi sahibi olanlar birinci fıkrada belirtilen nitelikleri haiz personel yerine çalıştırılabilir.</a:t>
            </a:r>
          </a:p>
          <a:p>
            <a:pPr>
              <a:buFont typeface="Georgia" pitchFamily="18" charset="0"/>
              <a:buNone/>
            </a:pPr>
            <a:r>
              <a:rPr lang="tr-TR" altLang="tr-TR" sz="2000" smtClean="0"/>
              <a:t>(3) Birinci fıkradaki niteliklerden birine sahip ve fiilen acentasında çalışan seyahat acentası sahipleri kendi acentalarında personel sayılır. </a:t>
            </a:r>
          </a:p>
          <a:p>
            <a:pPr>
              <a:buFont typeface="Georgia" pitchFamily="18" charset="0"/>
              <a:buNone/>
            </a:pPr>
            <a:r>
              <a:rPr lang="tr-TR" altLang="tr-TR" sz="2000" smtClean="0"/>
              <a:t>(4) Seyahat acentalarında çalışacak personele ilişkin belgelerden enformasyon memurluğu yabancı dil başarı belgesinin aslı, diğer belgelerin aslı veya onaylı sureti TÜRSAB’a ibraz edilir ve arşivlenir. Seyahat acentaları, personele ilişkin değişiklikleri en geç otuz gün içinde TÜRSAB’a bildirmek ve belgeleri göndermekle yükümlüdür.</a:t>
            </a:r>
          </a:p>
          <a:p>
            <a:endParaRPr lang="tr-TR" altLang="tr-TR" sz="2000" smtClean="0"/>
          </a:p>
        </p:txBody>
      </p:sp>
    </p:spTree>
    <p:extLst>
      <p:ext uri="{BB962C8B-B14F-4D97-AF65-F5344CB8AC3E}">
        <p14:creationId xmlns:p14="http://schemas.microsoft.com/office/powerpoint/2010/main" val="876768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a:xfrm>
            <a:off x="457200" y="857250"/>
            <a:ext cx="8229600" cy="5716588"/>
          </a:xfrm>
        </p:spPr>
        <p:txBody>
          <a:bodyPr/>
          <a:lstStyle/>
          <a:p>
            <a:pPr>
              <a:buFont typeface="Georgia" pitchFamily="18" charset="0"/>
              <a:buNone/>
            </a:pPr>
            <a:r>
              <a:rPr lang="tr-TR" altLang="tr-TR" sz="2400" smtClean="0"/>
              <a:t>	Seyahat acentalarının Bakanlık emrine vermek zorunda oldukları kuruluş teminatlarının miktarı artırılmıştır. Teminat miktarları; </a:t>
            </a:r>
          </a:p>
          <a:p>
            <a:r>
              <a:rPr lang="tr-TR" altLang="tr-TR" sz="2400" smtClean="0"/>
              <a:t>A grubu seyahat acentaları için 7.000.- YTL. </a:t>
            </a:r>
          </a:p>
          <a:p>
            <a:r>
              <a:rPr lang="tr-TR" altLang="tr-TR" sz="2400" smtClean="0"/>
              <a:t>B grubu seyahat acentaları için 6.000.- YTL. </a:t>
            </a:r>
          </a:p>
          <a:p>
            <a:r>
              <a:rPr lang="tr-TR" altLang="tr-TR" sz="2400" smtClean="0"/>
              <a:t>C grubu seyahat acentaları için 5.000.- YTL. olarak belirlenmiştir. </a:t>
            </a:r>
          </a:p>
          <a:p>
            <a:endParaRPr lang="tr-TR" altLang="tr-TR" sz="2400" smtClean="0"/>
          </a:p>
          <a:p>
            <a:pPr>
              <a:buFont typeface="Georgia" pitchFamily="18" charset="0"/>
              <a:buNone/>
            </a:pPr>
            <a:r>
              <a:rPr lang="tr-TR" altLang="tr-TR" sz="2400" smtClean="0"/>
              <a:t>	</a:t>
            </a:r>
            <a:r>
              <a:rPr lang="tr-TR" altLang="tr-TR" sz="2000" smtClean="0"/>
              <a:t>Seyahat acentası şubeleri için, her bir şube başına bu miktarların ¼ü oranında teminat verilmesi gerekmektedir.  Seyahat acentaları, Bakanlık emrinde bulunan kuruluş teminatlarının, Seyahat Acentaları Yönetmeliğinin yayımlandığı 05/10/2007 tarihinden itibaren 2 yıl içinde yeni miktarlar üzerinden verilmesi gerekmektedir. Aksi taktirde, </a:t>
            </a:r>
            <a:r>
              <a:rPr lang="tr-TR" altLang="tr-TR" sz="2000" b="1" smtClean="0"/>
              <a:t>seyahat acentası</a:t>
            </a:r>
            <a:r>
              <a:rPr lang="tr-TR" altLang="tr-TR" sz="2000" smtClean="0"/>
              <a:t> </a:t>
            </a:r>
            <a:r>
              <a:rPr lang="tr-TR" altLang="tr-TR" sz="2000" b="1" smtClean="0"/>
              <a:t>işletme belgesinin iptali</a:t>
            </a:r>
            <a:r>
              <a:rPr lang="tr-TR" altLang="tr-TR" sz="2000" smtClean="0"/>
              <a:t> öngörülmüştür</a:t>
            </a:r>
            <a:r>
              <a:rPr lang="tr-TR" altLang="tr-TR" sz="2400" smtClean="0"/>
              <a:t>.</a:t>
            </a:r>
          </a:p>
        </p:txBody>
      </p:sp>
    </p:spTree>
    <p:extLst>
      <p:ext uri="{BB962C8B-B14F-4D97-AF65-F5344CB8AC3E}">
        <p14:creationId xmlns:p14="http://schemas.microsoft.com/office/powerpoint/2010/main" val="3755951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2"/>
          <p:cNvSpPr>
            <a:spLocks noGrp="1"/>
          </p:cNvSpPr>
          <p:nvPr>
            <p:ph idx="1"/>
          </p:nvPr>
        </p:nvSpPr>
        <p:spPr>
          <a:xfrm>
            <a:off x="457200" y="785813"/>
            <a:ext cx="8229600" cy="5788025"/>
          </a:xfrm>
        </p:spPr>
        <p:txBody>
          <a:bodyPr/>
          <a:lstStyle/>
          <a:p>
            <a:pPr>
              <a:buFont typeface="Georgia" pitchFamily="18" charset="0"/>
              <a:buNone/>
            </a:pPr>
            <a:r>
              <a:rPr lang="tr-TR" altLang="tr-TR" smtClean="0"/>
              <a:t>	4)    Seyahat acentalarının  düzenleyecekleri turlarda paket tur veya tur başına </a:t>
            </a:r>
            <a:r>
              <a:rPr lang="tr-TR" altLang="tr-TR" smtClean="0">
                <a:solidFill>
                  <a:srgbClr val="FF0000"/>
                </a:solidFill>
              </a:rPr>
              <a:t>45 kişiye kadar en az bir rehber </a:t>
            </a:r>
            <a:r>
              <a:rPr lang="tr-TR" altLang="tr-TR" smtClean="0"/>
              <a:t>bulundurmaları zorunludur. Söz konusu turların, </a:t>
            </a:r>
            <a:r>
              <a:rPr lang="tr-TR" altLang="tr-TR" smtClean="0">
                <a:solidFill>
                  <a:srgbClr val="FF0000"/>
                </a:solidFill>
              </a:rPr>
              <a:t>yalnızca tek bir otele ulaşımı ve bu otelde konaklamayı içermesi halinde rehber bulundurma zorunluluğu bulunmamaktadır</a:t>
            </a:r>
            <a:r>
              <a:rPr lang="tr-TR" altLang="tr-TR" smtClean="0"/>
              <a:t>. Turlarında rehber bulundurmayan seyahat acentaları için anılan kanunda </a:t>
            </a:r>
            <a:r>
              <a:rPr lang="tr-TR" altLang="tr-TR" b="1" smtClean="0"/>
              <a:t>1608.- YTL. idari para cezası</a:t>
            </a:r>
            <a:r>
              <a:rPr lang="tr-TR" altLang="tr-TR" smtClean="0"/>
              <a:t> öngörülmüştür. </a:t>
            </a:r>
          </a:p>
        </p:txBody>
      </p:sp>
    </p:spTree>
    <p:extLst>
      <p:ext uri="{BB962C8B-B14F-4D97-AF65-F5344CB8AC3E}">
        <p14:creationId xmlns:p14="http://schemas.microsoft.com/office/powerpoint/2010/main" val="2901548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457200" y="785813"/>
            <a:ext cx="8401050" cy="5788025"/>
          </a:xfrm>
        </p:spPr>
        <p:txBody>
          <a:bodyPr/>
          <a:lstStyle/>
          <a:p>
            <a:r>
              <a:rPr lang="tr-TR" altLang="tr-TR" sz="2400" smtClean="0"/>
              <a:t>5)    Seyahat acentalarının düzenlediği tur veya paket turlarda, seyahat acentası yetkilisi tarafından aşağıda belirtilen belgelerin ibraz edilmesi zorunludur.</a:t>
            </a:r>
          </a:p>
          <a:p>
            <a:pPr>
              <a:buFont typeface="Georgia" pitchFamily="18" charset="0"/>
              <a:buNone/>
            </a:pPr>
            <a:r>
              <a:rPr lang="tr-TR" altLang="tr-TR" sz="2400" smtClean="0"/>
              <a:t>1- </a:t>
            </a:r>
            <a:r>
              <a:rPr lang="tr-TR" altLang="tr-TR" sz="2400" smtClean="0">
                <a:solidFill>
                  <a:srgbClr val="FF0000"/>
                </a:solidFill>
              </a:rPr>
              <a:t>Seyahat acentası işletme belgesinin TÜRSAB tarafından onaylanmış sureti, (</a:t>
            </a:r>
            <a:r>
              <a:rPr lang="tr-TR" altLang="tr-TR" sz="2400" smtClean="0"/>
              <a:t>Maliye Bakanlığı elemanları tarafından yapılan denetimlerde; seyahat acentası işletme belgesinin noter onaylı olması istenilmektedir.)</a:t>
            </a:r>
          </a:p>
          <a:p>
            <a:pPr>
              <a:buFont typeface="Georgia" pitchFamily="18" charset="0"/>
              <a:buNone/>
            </a:pPr>
            <a:r>
              <a:rPr lang="tr-TR" altLang="tr-TR" sz="2400" smtClean="0"/>
              <a:t>2-  Paket tur veya tura katılan </a:t>
            </a:r>
            <a:r>
              <a:rPr lang="tr-TR" altLang="tr-TR" sz="2400" smtClean="0">
                <a:solidFill>
                  <a:srgbClr val="FF0000"/>
                </a:solidFill>
              </a:rPr>
              <a:t>müşterilerin listesi,</a:t>
            </a:r>
          </a:p>
          <a:p>
            <a:pPr>
              <a:buFont typeface="Georgia" pitchFamily="18" charset="0"/>
              <a:buNone/>
            </a:pPr>
            <a:r>
              <a:rPr lang="tr-TR" altLang="tr-TR" sz="2400" smtClean="0"/>
              <a:t>3-  </a:t>
            </a:r>
            <a:r>
              <a:rPr lang="tr-TR" altLang="tr-TR" sz="2400" smtClean="0">
                <a:solidFill>
                  <a:srgbClr val="FF0000"/>
                </a:solidFill>
              </a:rPr>
              <a:t>TÜRSAB araç plakası, </a:t>
            </a:r>
          </a:p>
          <a:p>
            <a:pPr>
              <a:buFont typeface="Georgia" pitchFamily="18" charset="0"/>
              <a:buNone/>
            </a:pPr>
            <a:r>
              <a:rPr lang="tr-TR" altLang="tr-TR" sz="2400" smtClean="0"/>
              <a:t>4-  </a:t>
            </a:r>
            <a:r>
              <a:rPr lang="tr-TR" altLang="tr-TR" sz="2400" smtClean="0">
                <a:solidFill>
                  <a:srgbClr val="FF0000"/>
                </a:solidFill>
              </a:rPr>
              <a:t>Araç, seyahat acentası tarafından kiralanmış ise sözleşme sureti,</a:t>
            </a:r>
          </a:p>
          <a:p>
            <a:pPr>
              <a:buFont typeface="Georgia" pitchFamily="18" charset="0"/>
              <a:buNone/>
            </a:pPr>
            <a:r>
              <a:rPr lang="tr-TR" altLang="tr-TR" sz="2400" smtClean="0"/>
              <a:t>5- Başlangıç noktasının da belirtildiği paket tur veya </a:t>
            </a:r>
            <a:r>
              <a:rPr lang="tr-TR" altLang="tr-TR" sz="2400" smtClean="0">
                <a:solidFill>
                  <a:srgbClr val="FF0000"/>
                </a:solidFill>
              </a:rPr>
              <a:t>tur programı,</a:t>
            </a:r>
          </a:p>
          <a:p>
            <a:pPr>
              <a:buFont typeface="Georgia" pitchFamily="18" charset="0"/>
              <a:buNone/>
            </a:pPr>
            <a:r>
              <a:rPr lang="tr-TR" altLang="tr-TR" sz="2400" smtClean="0"/>
              <a:t>6-  Paket tur </a:t>
            </a:r>
            <a:r>
              <a:rPr lang="tr-TR" altLang="tr-TR" sz="2400" smtClean="0">
                <a:solidFill>
                  <a:srgbClr val="FF0000"/>
                </a:solidFill>
              </a:rPr>
              <a:t>zorunlu sigorta </a:t>
            </a:r>
            <a:r>
              <a:rPr lang="tr-TR" altLang="tr-TR" sz="2400" smtClean="0"/>
              <a:t>poliçesi.</a:t>
            </a:r>
          </a:p>
          <a:p>
            <a:endParaRPr lang="tr-TR" altLang="tr-TR" sz="1600" smtClean="0"/>
          </a:p>
        </p:txBody>
      </p:sp>
    </p:spTree>
    <p:extLst>
      <p:ext uri="{BB962C8B-B14F-4D97-AF65-F5344CB8AC3E}">
        <p14:creationId xmlns:p14="http://schemas.microsoft.com/office/powerpoint/2010/main" val="3222300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8019</TotalTime>
  <Words>158</Words>
  <Application>Microsoft Macintosh PowerPoint</Application>
  <PresentationFormat>On-screen Show (4:3)</PresentationFormat>
  <Paragraphs>27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Kanun Değişiklikleri</vt:lpstr>
      <vt:lpstr>Mayıs 2008 de yapılan değişikliklere göre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Kanun Değişiklikleri</dc:title>
  <dc:creator>azade</dc:creator>
  <cp:lastModifiedBy>azade</cp:lastModifiedBy>
  <cp:revision>1</cp:revision>
  <dcterms:created xsi:type="dcterms:W3CDTF">2017-10-31T19:56:03Z</dcterms:created>
  <dcterms:modified xsi:type="dcterms:W3CDTF">2017-11-06T09:35:58Z</dcterms:modified>
</cp:coreProperties>
</file>