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C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203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91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68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25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95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34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98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14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7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37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83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D106-C0F1-446F-92B1-0E85A18432DB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65445-2196-467F-8631-1FE26A588E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60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İçerik Yer Tutucusu 2"/>
          <p:cNvSpPr>
            <a:spLocks noGrp="1"/>
          </p:cNvSpPr>
          <p:nvPr>
            <p:ph idx="1"/>
          </p:nvPr>
        </p:nvSpPr>
        <p:spPr>
          <a:xfrm>
            <a:off x="2279650" y="1484314"/>
            <a:ext cx="7570788" cy="3989387"/>
          </a:xfrm>
          <a:solidFill>
            <a:srgbClr val="FAFCA2"/>
          </a:solidFill>
        </p:spPr>
        <p:txBody>
          <a:bodyPr/>
          <a:lstStyle/>
          <a:p>
            <a:pPr algn="ctr"/>
            <a:endParaRPr lang="tr-TR" altLang="tr-TR" b="1" dirty="0" smtClean="0">
              <a:solidFill>
                <a:srgbClr val="FF0000"/>
              </a:solidFill>
            </a:endParaRPr>
          </a:p>
          <a:p>
            <a:pPr algn="ctr"/>
            <a:endParaRPr lang="tr-TR" altLang="tr-TR" b="1" dirty="0" smtClean="0">
              <a:solidFill>
                <a:srgbClr val="FF0000"/>
              </a:solidFill>
            </a:endParaRPr>
          </a:p>
          <a:p>
            <a:pPr algn="ctr"/>
            <a:r>
              <a:rPr lang="tr-TR" alt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tr-TR" alt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BÖLÜM</a:t>
            </a:r>
            <a:br>
              <a:rPr lang="tr-TR" alt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DRENAJ</a:t>
            </a:r>
            <a:endParaRPr lang="tr-TR" altLang="tr-T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2"/>
          <p:cNvSpPr>
            <a:spLocks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 vert="horz" lIns="92075" tIns="46038" rIns="92075" bIns="46038" rtlCol="0" anchor="b">
            <a:normAutofit/>
          </a:bodyPr>
          <a:lstStyle/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DRENAJ</a:t>
            </a:r>
          </a:p>
        </p:txBody>
      </p:sp>
      <p:sp>
        <p:nvSpPr>
          <p:cNvPr id="232452" name="Rectangle 3"/>
          <p:cNvSpPr>
            <a:spLocks noChangeArrowheads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  <a:solidFill>
            <a:srgbClr val="FAFCA2"/>
          </a:solidFill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tr-TR" altLang="tr-TR" dirty="0" smtClean="0">
                <a:solidFill>
                  <a:schemeClr val="accent2"/>
                </a:solidFill>
              </a:rPr>
              <a:t>Tanım :</a:t>
            </a:r>
            <a:r>
              <a:rPr lang="tr-TR" altLang="tr-TR" dirty="0" smtClean="0"/>
              <a:t> Tarım alanlarında, havadar bir kök bölgesi ve tarımsal faaliyetler için yeteri kadar kuru toprak yüzeyi oluşturmak için, kaynağı ne olursa olsun fazla suyun araziden uzaklaştırılmasına </a:t>
            </a:r>
            <a:r>
              <a:rPr lang="tr-TR" altLang="tr-TR" dirty="0" smtClean="0">
                <a:solidFill>
                  <a:schemeClr val="accent2"/>
                </a:solidFill>
              </a:rPr>
              <a:t>drenaj</a:t>
            </a:r>
            <a:r>
              <a:rPr lang="tr-TR" altLang="tr-TR" dirty="0" smtClean="0"/>
              <a:t> denir</a:t>
            </a:r>
            <a:r>
              <a:rPr lang="tr-TR" altLang="tr-TR" dirty="0" smtClean="0"/>
              <a:t>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47424673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İçerik Yer Tutucusu 2"/>
          <p:cNvSpPr>
            <a:spLocks noGrp="1"/>
          </p:cNvSpPr>
          <p:nvPr>
            <p:ph idx="1"/>
          </p:nvPr>
        </p:nvSpPr>
        <p:spPr>
          <a:xfrm>
            <a:off x="1981200" y="549275"/>
            <a:ext cx="8229600" cy="5576888"/>
          </a:xfrm>
          <a:solidFill>
            <a:srgbClr val="FAFCA2"/>
          </a:solidFill>
        </p:spPr>
        <p:txBody>
          <a:bodyPr/>
          <a:lstStyle/>
          <a:p>
            <a:r>
              <a:rPr lang="tr-TR" altLang="tr-TR" dirty="0" smtClean="0"/>
              <a:t>Drenajın </a:t>
            </a:r>
            <a:r>
              <a:rPr lang="tr-TR" altLang="tr-TR" dirty="0" smtClean="0"/>
              <a:t>yararları: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altLang="tr-TR" dirty="0" smtClean="0"/>
              <a:t>Toprakların fiziksel özellikleri düzenlenerek, toprakta yeterli miktarda hava akımı sağlanır. 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altLang="tr-TR" dirty="0" smtClean="0"/>
              <a:t>Suyun boşaldığı toprak gözenekleri hava ile dolduğundan ıslak topraklara nazaran toprağın daha çabuk ısınması ve mikroorganizmalar yardımıyla da organik maddelerin daha çabuk parçalanması sağlanır.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altLang="tr-TR" dirty="0" smtClean="0"/>
              <a:t>Toprağın yapısı düzeldiği için özellikle ağır bünyeli toprakların işlenmesi kolaylaşır. 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altLang="tr-TR" dirty="0" smtClean="0"/>
              <a:t>Tarım alanlarında birim alandan elde edilen üretim arttırılır.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altLang="tr-TR" dirty="0" smtClean="0"/>
              <a:t>Toprakta tuz birikmesi önlenir. 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5476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7772400" cy="41148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chemeClr val="accent2"/>
                </a:solidFill>
              </a:rPr>
              <a:t>Yüzey drenaj sistemleri</a:t>
            </a:r>
            <a:endParaRPr lang="tr-TR" altLang="tr-TR" smtClean="0"/>
          </a:p>
        </p:txBody>
      </p:sp>
      <p:grpSp>
        <p:nvGrpSpPr>
          <p:cNvPr id="234499" name="Group 3"/>
          <p:cNvGrpSpPr>
            <a:grpSpLocks/>
          </p:cNvGrpSpPr>
          <p:nvPr/>
        </p:nvGrpSpPr>
        <p:grpSpPr bwMode="auto">
          <a:xfrm>
            <a:off x="2208214" y="2216150"/>
            <a:ext cx="7996237" cy="3879850"/>
            <a:chOff x="431" y="1120"/>
            <a:chExt cx="5037" cy="2444"/>
          </a:xfrm>
        </p:grpSpPr>
        <p:grpSp>
          <p:nvGrpSpPr>
            <p:cNvPr id="234500" name="Group 4"/>
            <p:cNvGrpSpPr>
              <a:grpSpLocks/>
            </p:cNvGrpSpPr>
            <p:nvPr/>
          </p:nvGrpSpPr>
          <p:grpSpPr bwMode="auto">
            <a:xfrm>
              <a:off x="1792" y="1512"/>
              <a:ext cx="576" cy="1008"/>
              <a:chOff x="912" y="2016"/>
              <a:chExt cx="432" cy="1344"/>
            </a:xfrm>
          </p:grpSpPr>
          <p:sp>
            <p:nvSpPr>
              <p:cNvPr id="234550" name="Rectangle 5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51" name="Line 6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52" name="Line 7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1" name="Group 8"/>
            <p:cNvGrpSpPr>
              <a:grpSpLocks/>
            </p:cNvGrpSpPr>
            <p:nvPr/>
          </p:nvGrpSpPr>
          <p:grpSpPr bwMode="auto">
            <a:xfrm>
              <a:off x="2368" y="1512"/>
              <a:ext cx="576" cy="1008"/>
              <a:chOff x="912" y="2016"/>
              <a:chExt cx="432" cy="1344"/>
            </a:xfrm>
          </p:grpSpPr>
          <p:sp>
            <p:nvSpPr>
              <p:cNvPr id="234547" name="Rectangle 9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48" name="Line 10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49" name="Line 11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2" name="Group 12"/>
            <p:cNvGrpSpPr>
              <a:grpSpLocks/>
            </p:cNvGrpSpPr>
            <p:nvPr/>
          </p:nvGrpSpPr>
          <p:grpSpPr bwMode="auto">
            <a:xfrm>
              <a:off x="2944" y="1512"/>
              <a:ext cx="576" cy="1008"/>
              <a:chOff x="912" y="2016"/>
              <a:chExt cx="432" cy="1344"/>
            </a:xfrm>
          </p:grpSpPr>
          <p:sp>
            <p:nvSpPr>
              <p:cNvPr id="234544" name="Rectangle 13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45" name="Line 14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46" name="Line 15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3" name="Group 16"/>
            <p:cNvGrpSpPr>
              <a:grpSpLocks/>
            </p:cNvGrpSpPr>
            <p:nvPr/>
          </p:nvGrpSpPr>
          <p:grpSpPr bwMode="auto">
            <a:xfrm>
              <a:off x="3520" y="1512"/>
              <a:ext cx="576" cy="1008"/>
              <a:chOff x="912" y="2016"/>
              <a:chExt cx="432" cy="1344"/>
            </a:xfrm>
          </p:grpSpPr>
          <p:sp>
            <p:nvSpPr>
              <p:cNvPr id="234541" name="Rectangle 17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42" name="Line 18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43" name="Line 19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4" name="Group 20"/>
            <p:cNvGrpSpPr>
              <a:grpSpLocks/>
            </p:cNvGrpSpPr>
            <p:nvPr/>
          </p:nvGrpSpPr>
          <p:grpSpPr bwMode="auto">
            <a:xfrm>
              <a:off x="4096" y="1512"/>
              <a:ext cx="576" cy="1008"/>
              <a:chOff x="912" y="2016"/>
              <a:chExt cx="432" cy="1344"/>
            </a:xfrm>
          </p:grpSpPr>
          <p:sp>
            <p:nvSpPr>
              <p:cNvPr id="234538" name="Rectangle 21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39" name="Line 22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40" name="Line 23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5" name="Group 24"/>
            <p:cNvGrpSpPr>
              <a:grpSpLocks/>
            </p:cNvGrpSpPr>
            <p:nvPr/>
          </p:nvGrpSpPr>
          <p:grpSpPr bwMode="auto">
            <a:xfrm>
              <a:off x="1792" y="2556"/>
              <a:ext cx="576" cy="1008"/>
              <a:chOff x="912" y="2016"/>
              <a:chExt cx="432" cy="1344"/>
            </a:xfrm>
          </p:grpSpPr>
          <p:sp>
            <p:nvSpPr>
              <p:cNvPr id="234535" name="Rectangle 25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36" name="Line 26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37" name="Line 27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6" name="Group 28"/>
            <p:cNvGrpSpPr>
              <a:grpSpLocks/>
            </p:cNvGrpSpPr>
            <p:nvPr/>
          </p:nvGrpSpPr>
          <p:grpSpPr bwMode="auto">
            <a:xfrm>
              <a:off x="2368" y="2556"/>
              <a:ext cx="576" cy="1008"/>
              <a:chOff x="912" y="2016"/>
              <a:chExt cx="432" cy="1344"/>
            </a:xfrm>
          </p:grpSpPr>
          <p:sp>
            <p:nvSpPr>
              <p:cNvPr id="234532" name="Rectangle 29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33" name="Line 30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34" name="Line 31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7" name="Group 32"/>
            <p:cNvGrpSpPr>
              <a:grpSpLocks/>
            </p:cNvGrpSpPr>
            <p:nvPr/>
          </p:nvGrpSpPr>
          <p:grpSpPr bwMode="auto">
            <a:xfrm>
              <a:off x="2944" y="2556"/>
              <a:ext cx="576" cy="1008"/>
              <a:chOff x="912" y="2016"/>
              <a:chExt cx="432" cy="1344"/>
            </a:xfrm>
          </p:grpSpPr>
          <p:sp>
            <p:nvSpPr>
              <p:cNvPr id="234529" name="Rectangle 33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30" name="Line 34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31" name="Line 35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8" name="Group 36"/>
            <p:cNvGrpSpPr>
              <a:grpSpLocks/>
            </p:cNvGrpSpPr>
            <p:nvPr/>
          </p:nvGrpSpPr>
          <p:grpSpPr bwMode="auto">
            <a:xfrm>
              <a:off x="3520" y="2556"/>
              <a:ext cx="576" cy="1008"/>
              <a:chOff x="912" y="2016"/>
              <a:chExt cx="432" cy="1344"/>
            </a:xfrm>
          </p:grpSpPr>
          <p:sp>
            <p:nvSpPr>
              <p:cNvPr id="234526" name="Rectangle 37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27" name="Line 38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28" name="Line 39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34509" name="Group 40"/>
            <p:cNvGrpSpPr>
              <a:grpSpLocks/>
            </p:cNvGrpSpPr>
            <p:nvPr/>
          </p:nvGrpSpPr>
          <p:grpSpPr bwMode="auto">
            <a:xfrm>
              <a:off x="4096" y="2556"/>
              <a:ext cx="576" cy="1008"/>
              <a:chOff x="912" y="2016"/>
              <a:chExt cx="432" cy="1344"/>
            </a:xfrm>
          </p:grpSpPr>
          <p:sp>
            <p:nvSpPr>
              <p:cNvPr id="234523" name="Rectangle 41"/>
              <p:cNvSpPr>
                <a:spLocks noChangeArrowheads="1"/>
              </p:cNvSpPr>
              <p:nvPr/>
            </p:nvSpPr>
            <p:spPr bwMode="auto">
              <a:xfrm>
                <a:off x="912" y="2016"/>
                <a:ext cx="432" cy="1344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34524" name="Line 42"/>
              <p:cNvSpPr>
                <a:spLocks noChangeShapeType="1"/>
              </p:cNvSpPr>
              <p:nvPr/>
            </p:nvSpPr>
            <p:spPr bwMode="auto">
              <a:xfrm>
                <a:off x="912" y="2016"/>
                <a:ext cx="432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34525" name="Line 43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660066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234510" name="Line 44"/>
            <p:cNvSpPr>
              <a:spLocks noChangeShapeType="1"/>
            </p:cNvSpPr>
            <p:nvPr/>
          </p:nvSpPr>
          <p:spPr bwMode="auto">
            <a:xfrm flipH="1">
              <a:off x="896" y="1512"/>
              <a:ext cx="896" cy="0"/>
            </a:xfrm>
            <a:prstGeom prst="line">
              <a:avLst/>
            </a:prstGeom>
            <a:noFill/>
            <a:ln w="57150" cap="sq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11" name="Line 45"/>
            <p:cNvSpPr>
              <a:spLocks noChangeShapeType="1"/>
            </p:cNvSpPr>
            <p:nvPr/>
          </p:nvSpPr>
          <p:spPr bwMode="auto">
            <a:xfrm>
              <a:off x="1792" y="1512"/>
              <a:ext cx="0" cy="1044"/>
            </a:xfrm>
            <a:prstGeom prst="line">
              <a:avLst/>
            </a:prstGeom>
            <a:noFill/>
            <a:ln w="57150" cap="sq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12" name="Line 46"/>
            <p:cNvSpPr>
              <a:spLocks noChangeShapeType="1"/>
            </p:cNvSpPr>
            <p:nvPr/>
          </p:nvSpPr>
          <p:spPr bwMode="auto">
            <a:xfrm>
              <a:off x="4672" y="1512"/>
              <a:ext cx="0" cy="2052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13" name="Line 47"/>
            <p:cNvSpPr>
              <a:spLocks noChangeShapeType="1"/>
            </p:cNvSpPr>
            <p:nvPr/>
          </p:nvSpPr>
          <p:spPr bwMode="auto">
            <a:xfrm>
              <a:off x="4672" y="3564"/>
              <a:ext cx="384" cy="0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14" name="AutoShape 48"/>
            <p:cNvSpPr>
              <a:spLocks noChangeArrowheads="1"/>
            </p:cNvSpPr>
            <p:nvPr/>
          </p:nvSpPr>
          <p:spPr bwMode="auto">
            <a:xfrm>
              <a:off x="672" y="1449"/>
              <a:ext cx="192" cy="108"/>
            </a:xfrm>
            <a:prstGeom prst="flowChartSummingJunction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34515" name="Text Box 49"/>
            <p:cNvSpPr txBox="1">
              <a:spLocks noChangeArrowheads="1"/>
            </p:cNvSpPr>
            <p:nvPr/>
          </p:nvSpPr>
          <p:spPr bwMode="auto">
            <a:xfrm>
              <a:off x="2452" y="1265"/>
              <a:ext cx="125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Tarlabaşı kanalı</a:t>
              </a:r>
            </a:p>
          </p:txBody>
        </p:sp>
        <p:sp>
          <p:nvSpPr>
            <p:cNvPr id="234516" name="Text Box 50"/>
            <p:cNvSpPr txBox="1">
              <a:spLocks noChangeArrowheads="1"/>
            </p:cNvSpPr>
            <p:nvPr/>
          </p:nvSpPr>
          <p:spPr bwMode="auto">
            <a:xfrm>
              <a:off x="4907" y="2491"/>
              <a:ext cx="56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Yüzey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drenaj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kanalı</a:t>
              </a:r>
            </a:p>
          </p:txBody>
        </p:sp>
        <p:sp>
          <p:nvSpPr>
            <p:cNvPr id="234517" name="Line 51"/>
            <p:cNvSpPr>
              <a:spLocks noChangeShapeType="1"/>
            </p:cNvSpPr>
            <p:nvPr/>
          </p:nvSpPr>
          <p:spPr bwMode="auto">
            <a:xfrm flipH="1" flipV="1">
              <a:off x="4352" y="2520"/>
              <a:ext cx="512" cy="216"/>
            </a:xfrm>
            <a:prstGeom prst="line">
              <a:avLst/>
            </a:prstGeom>
            <a:noFill/>
            <a:ln w="3175" cap="sq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18" name="Line 52"/>
            <p:cNvSpPr>
              <a:spLocks noChangeShapeType="1"/>
            </p:cNvSpPr>
            <p:nvPr/>
          </p:nvSpPr>
          <p:spPr bwMode="auto">
            <a:xfrm flipH="1">
              <a:off x="4672" y="2736"/>
              <a:ext cx="192" cy="108"/>
            </a:xfrm>
            <a:prstGeom prst="line">
              <a:avLst/>
            </a:prstGeom>
            <a:noFill/>
            <a:ln w="3175" cap="sq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19" name="Text Box 53"/>
            <p:cNvSpPr txBox="1">
              <a:spLocks noChangeArrowheads="1"/>
            </p:cNvSpPr>
            <p:nvPr/>
          </p:nvSpPr>
          <p:spPr bwMode="auto">
            <a:xfrm>
              <a:off x="431" y="1120"/>
              <a:ext cx="67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Su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kaynağı</a:t>
              </a:r>
            </a:p>
          </p:txBody>
        </p:sp>
        <p:sp>
          <p:nvSpPr>
            <p:cNvPr id="234520" name="Text Box 54"/>
            <p:cNvSpPr txBox="1">
              <a:spLocks noChangeArrowheads="1"/>
            </p:cNvSpPr>
            <p:nvPr/>
          </p:nvSpPr>
          <p:spPr bwMode="auto">
            <a:xfrm>
              <a:off x="839" y="1611"/>
              <a:ext cx="49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Ana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000"/>
                <a:t>kanal</a:t>
              </a:r>
            </a:p>
          </p:txBody>
        </p:sp>
        <p:sp>
          <p:nvSpPr>
            <p:cNvPr id="234521" name="Line 55"/>
            <p:cNvSpPr>
              <a:spLocks noChangeShapeType="1"/>
            </p:cNvSpPr>
            <p:nvPr/>
          </p:nvSpPr>
          <p:spPr bwMode="auto">
            <a:xfrm flipV="1">
              <a:off x="1344" y="1512"/>
              <a:ext cx="192" cy="252"/>
            </a:xfrm>
            <a:prstGeom prst="line">
              <a:avLst/>
            </a:prstGeom>
            <a:noFill/>
            <a:ln w="3175" cap="sq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34522" name="Line 56"/>
            <p:cNvSpPr>
              <a:spLocks noChangeShapeType="1"/>
            </p:cNvSpPr>
            <p:nvPr/>
          </p:nvSpPr>
          <p:spPr bwMode="auto">
            <a:xfrm>
              <a:off x="1344" y="1764"/>
              <a:ext cx="448" cy="108"/>
            </a:xfrm>
            <a:prstGeom prst="line">
              <a:avLst/>
            </a:prstGeom>
            <a:noFill/>
            <a:ln w="3175" cap="sq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3141564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0"/>
            <a:ext cx="7772400" cy="41148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chemeClr val="accent2"/>
                </a:solidFill>
              </a:rPr>
              <a:t>Kapalı drenaj sistemleri</a:t>
            </a:r>
            <a:endParaRPr lang="tr-TR" altLang="tr-TR" smtClean="0"/>
          </a:p>
        </p:txBody>
      </p: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5943600" y="4419600"/>
            <a:ext cx="228600" cy="228600"/>
          </a:xfrm>
          <a:prstGeom prst="flowChartConnector">
            <a:avLst/>
          </a:prstGeom>
          <a:solidFill>
            <a:schemeClr val="tx1"/>
          </a:solidFill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35524" name="Line 4"/>
          <p:cNvSpPr>
            <a:spLocks noChangeShapeType="1"/>
          </p:cNvSpPr>
          <p:nvPr/>
        </p:nvSpPr>
        <p:spPr bwMode="auto">
          <a:xfrm>
            <a:off x="2590800" y="2895600"/>
            <a:ext cx="7239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35525" name="Freeform 5"/>
          <p:cNvSpPr>
            <a:spLocks/>
          </p:cNvSpPr>
          <p:nvPr/>
        </p:nvSpPr>
        <p:spPr bwMode="auto">
          <a:xfrm>
            <a:off x="2743201" y="4032250"/>
            <a:ext cx="3190875" cy="482600"/>
          </a:xfrm>
          <a:custGeom>
            <a:avLst/>
            <a:gdLst>
              <a:gd name="T0" fmla="*/ 2147483646 w 1600"/>
              <a:gd name="T1" fmla="*/ 2147483646 h 304"/>
              <a:gd name="T2" fmla="*/ 2147483646 w 1600"/>
              <a:gd name="T3" fmla="*/ 2147483646 h 304"/>
              <a:gd name="T4" fmla="*/ 2147483646 w 1600"/>
              <a:gd name="T5" fmla="*/ 2147483646 h 304"/>
              <a:gd name="T6" fmla="*/ 2147483646 w 1600"/>
              <a:gd name="T7" fmla="*/ 2147483646 h 304"/>
              <a:gd name="T8" fmla="*/ 2147483646 w 1600"/>
              <a:gd name="T9" fmla="*/ 2147483646 h 304"/>
              <a:gd name="T10" fmla="*/ 2147483646 w 1600"/>
              <a:gd name="T11" fmla="*/ 2147483646 h 304"/>
              <a:gd name="T12" fmla="*/ 2147483646 w 1600"/>
              <a:gd name="T13" fmla="*/ 2147483646 h 304"/>
              <a:gd name="T14" fmla="*/ 2147483646 w 1600"/>
              <a:gd name="T15" fmla="*/ 2147483646 h 304"/>
              <a:gd name="T16" fmla="*/ 2147483646 w 1600"/>
              <a:gd name="T17" fmla="*/ 2147483646 h 304"/>
              <a:gd name="T18" fmla="*/ 2147483646 w 1600"/>
              <a:gd name="T19" fmla="*/ 2147483646 h 304"/>
              <a:gd name="T20" fmla="*/ 0 w 1600"/>
              <a:gd name="T21" fmla="*/ 2147483646 h 3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600"/>
              <a:gd name="T34" fmla="*/ 0 h 304"/>
              <a:gd name="T35" fmla="*/ 1600 w 1600"/>
              <a:gd name="T36" fmla="*/ 304 h 3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600" h="304">
                <a:moveTo>
                  <a:pt x="1600" y="304"/>
                </a:moveTo>
                <a:cubicBezTo>
                  <a:pt x="1579" y="297"/>
                  <a:pt x="1548" y="290"/>
                  <a:pt x="1533" y="271"/>
                </a:cubicBezTo>
                <a:cubicBezTo>
                  <a:pt x="1526" y="262"/>
                  <a:pt x="1530" y="246"/>
                  <a:pt x="1522" y="238"/>
                </a:cubicBezTo>
                <a:cubicBezTo>
                  <a:pt x="1514" y="230"/>
                  <a:pt x="1499" y="231"/>
                  <a:pt x="1489" y="226"/>
                </a:cubicBezTo>
                <a:cubicBezTo>
                  <a:pt x="1477" y="220"/>
                  <a:pt x="1468" y="210"/>
                  <a:pt x="1456" y="204"/>
                </a:cubicBezTo>
                <a:cubicBezTo>
                  <a:pt x="1428" y="190"/>
                  <a:pt x="1397" y="191"/>
                  <a:pt x="1367" y="182"/>
                </a:cubicBezTo>
                <a:cubicBezTo>
                  <a:pt x="1273" y="154"/>
                  <a:pt x="1348" y="165"/>
                  <a:pt x="1267" y="149"/>
                </a:cubicBezTo>
                <a:cubicBezTo>
                  <a:pt x="1228" y="141"/>
                  <a:pt x="1193" y="140"/>
                  <a:pt x="1156" y="126"/>
                </a:cubicBezTo>
                <a:cubicBezTo>
                  <a:pt x="1140" y="120"/>
                  <a:pt x="1127" y="107"/>
                  <a:pt x="1111" y="104"/>
                </a:cubicBezTo>
                <a:cubicBezTo>
                  <a:pt x="1045" y="92"/>
                  <a:pt x="977" y="93"/>
                  <a:pt x="911" y="82"/>
                </a:cubicBezTo>
                <a:cubicBezTo>
                  <a:pt x="664" y="0"/>
                  <a:pt x="186" y="49"/>
                  <a:pt x="0" y="49"/>
                </a:cubicBezTo>
              </a:path>
            </a:pathLst>
          </a:custGeom>
          <a:noFill/>
          <a:ln w="12700" cap="sq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35526" name="Freeform 6"/>
          <p:cNvSpPr>
            <a:spLocks/>
          </p:cNvSpPr>
          <p:nvPr/>
        </p:nvSpPr>
        <p:spPr bwMode="auto">
          <a:xfrm>
            <a:off x="6164263" y="4038601"/>
            <a:ext cx="3281362" cy="511175"/>
          </a:xfrm>
          <a:custGeom>
            <a:avLst/>
            <a:gdLst>
              <a:gd name="T0" fmla="*/ 0 w 2067"/>
              <a:gd name="T1" fmla="*/ 2147483646 h 244"/>
              <a:gd name="T2" fmla="*/ 2147483646 w 2067"/>
              <a:gd name="T3" fmla="*/ 2147483646 h 244"/>
              <a:gd name="T4" fmla="*/ 2147483646 w 2067"/>
              <a:gd name="T5" fmla="*/ 2147483646 h 244"/>
              <a:gd name="T6" fmla="*/ 2147483646 w 2067"/>
              <a:gd name="T7" fmla="*/ 2147483646 h 244"/>
              <a:gd name="T8" fmla="*/ 2147483646 w 2067"/>
              <a:gd name="T9" fmla="*/ 2147483646 h 244"/>
              <a:gd name="T10" fmla="*/ 2147483646 w 2067"/>
              <a:gd name="T11" fmla="*/ 0 h 244"/>
              <a:gd name="T12" fmla="*/ 2147483646 w 2067"/>
              <a:gd name="T13" fmla="*/ 2147483646 h 2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67"/>
              <a:gd name="T22" fmla="*/ 0 h 244"/>
              <a:gd name="T23" fmla="*/ 2067 w 2067"/>
              <a:gd name="T24" fmla="*/ 244 h 2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67" h="244">
                <a:moveTo>
                  <a:pt x="0" y="244"/>
                </a:moveTo>
                <a:cubicBezTo>
                  <a:pt x="87" y="215"/>
                  <a:pt x="43" y="226"/>
                  <a:pt x="133" y="211"/>
                </a:cubicBezTo>
                <a:cubicBezTo>
                  <a:pt x="196" y="190"/>
                  <a:pt x="256" y="185"/>
                  <a:pt x="322" y="178"/>
                </a:cubicBezTo>
                <a:cubicBezTo>
                  <a:pt x="397" y="159"/>
                  <a:pt x="454" y="142"/>
                  <a:pt x="533" y="133"/>
                </a:cubicBezTo>
                <a:cubicBezTo>
                  <a:pt x="590" y="114"/>
                  <a:pt x="640" y="107"/>
                  <a:pt x="700" y="100"/>
                </a:cubicBezTo>
                <a:cubicBezTo>
                  <a:pt x="895" y="36"/>
                  <a:pt x="1082" y="14"/>
                  <a:pt x="1289" y="0"/>
                </a:cubicBezTo>
                <a:cubicBezTo>
                  <a:pt x="1554" y="11"/>
                  <a:pt x="1798" y="56"/>
                  <a:pt x="2067" y="56"/>
                </a:cubicBezTo>
              </a:path>
            </a:pathLst>
          </a:custGeom>
          <a:noFill/>
          <a:ln w="12700" cap="sq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35527" name="Text Box 7"/>
          <p:cNvSpPr txBox="1">
            <a:spLocks noChangeArrowheads="1"/>
          </p:cNvSpPr>
          <p:nvPr/>
        </p:nvSpPr>
        <p:spPr bwMode="auto">
          <a:xfrm>
            <a:off x="2498725" y="3748088"/>
            <a:ext cx="165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>
                <a:latin typeface="Times New Roman" panose="02020603050405020304" pitchFamily="18" charset="0"/>
              </a:rPr>
              <a:t>TABAN SUYU</a:t>
            </a:r>
          </a:p>
        </p:txBody>
      </p:sp>
      <p:sp>
        <p:nvSpPr>
          <p:cNvPr id="235528" name="Text Box 8"/>
          <p:cNvSpPr txBox="1">
            <a:spLocks noChangeArrowheads="1"/>
          </p:cNvSpPr>
          <p:nvPr/>
        </p:nvSpPr>
        <p:spPr bwMode="auto">
          <a:xfrm>
            <a:off x="5638800" y="4648201"/>
            <a:ext cx="80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>
                <a:latin typeface="Times New Roman" panose="02020603050405020304" pitchFamily="18" charset="0"/>
              </a:rPr>
              <a:t>DREN</a:t>
            </a:r>
          </a:p>
        </p:txBody>
      </p:sp>
      <p:sp>
        <p:nvSpPr>
          <p:cNvPr id="235529" name="Text Box 9"/>
          <p:cNvSpPr txBox="1">
            <a:spLocks noChangeArrowheads="1"/>
          </p:cNvSpPr>
          <p:nvPr/>
        </p:nvSpPr>
        <p:spPr bwMode="auto">
          <a:xfrm>
            <a:off x="6232525" y="2528888"/>
            <a:ext cx="200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>
                <a:latin typeface="Times New Roman" panose="02020603050405020304" pitchFamily="18" charset="0"/>
              </a:rPr>
              <a:t>TOPRAK YÜZEYİ</a:t>
            </a:r>
          </a:p>
        </p:txBody>
      </p:sp>
    </p:spTree>
    <p:extLst>
      <p:ext uri="{BB962C8B-B14F-4D97-AF65-F5344CB8AC3E}">
        <p14:creationId xmlns:p14="http://schemas.microsoft.com/office/powerpoint/2010/main" val="305472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121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PowerPoint Sunusu</vt:lpstr>
      <vt:lpstr>DRENAJ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TYS</dc:creator>
  <cp:lastModifiedBy>TYS</cp:lastModifiedBy>
  <cp:revision>1</cp:revision>
  <dcterms:created xsi:type="dcterms:W3CDTF">2020-01-31T10:06:30Z</dcterms:created>
  <dcterms:modified xsi:type="dcterms:W3CDTF">2020-01-31T10:13:00Z</dcterms:modified>
</cp:coreProperties>
</file>