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49"/>
  </p:notesMasterIdLst>
  <p:handoutMasterIdLst>
    <p:handoutMasterId r:id="rId50"/>
  </p:handoutMasterIdLst>
  <p:sldIdLst>
    <p:sldId id="668" r:id="rId4"/>
    <p:sldId id="683" r:id="rId5"/>
    <p:sldId id="669" r:id="rId6"/>
    <p:sldId id="670" r:id="rId7"/>
    <p:sldId id="671" r:id="rId8"/>
    <p:sldId id="675" r:id="rId9"/>
    <p:sldId id="672" r:id="rId10"/>
    <p:sldId id="673" r:id="rId11"/>
    <p:sldId id="676" r:id="rId12"/>
    <p:sldId id="678" r:id="rId13"/>
    <p:sldId id="677" r:id="rId14"/>
    <p:sldId id="682" r:id="rId15"/>
    <p:sldId id="681" r:id="rId16"/>
    <p:sldId id="679" r:id="rId17"/>
    <p:sldId id="680" r:id="rId18"/>
    <p:sldId id="684" r:id="rId19"/>
    <p:sldId id="685" r:id="rId20"/>
    <p:sldId id="686" r:id="rId21"/>
    <p:sldId id="687" r:id="rId22"/>
    <p:sldId id="688" r:id="rId23"/>
    <p:sldId id="689" r:id="rId24"/>
    <p:sldId id="690" r:id="rId25"/>
    <p:sldId id="691" r:id="rId26"/>
    <p:sldId id="692" r:id="rId27"/>
    <p:sldId id="693" r:id="rId28"/>
    <p:sldId id="694" r:id="rId29"/>
    <p:sldId id="695" r:id="rId30"/>
    <p:sldId id="696" r:id="rId31"/>
    <p:sldId id="697" r:id="rId32"/>
    <p:sldId id="698" r:id="rId33"/>
    <p:sldId id="699" r:id="rId34"/>
    <p:sldId id="700" r:id="rId35"/>
    <p:sldId id="701" r:id="rId36"/>
    <p:sldId id="702" r:id="rId37"/>
    <p:sldId id="703" r:id="rId38"/>
    <p:sldId id="704" r:id="rId39"/>
    <p:sldId id="705" r:id="rId40"/>
    <p:sldId id="706" r:id="rId41"/>
    <p:sldId id="707" r:id="rId42"/>
    <p:sldId id="708" r:id="rId43"/>
    <p:sldId id="709" r:id="rId44"/>
    <p:sldId id="710" r:id="rId45"/>
    <p:sldId id="711" r:id="rId46"/>
    <p:sldId id="712" r:id="rId47"/>
    <p:sldId id="713" r:id="rId4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668" y="78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7/05/2020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5/7/2020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5/7/2020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5/7/2020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5/7/2020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5/7/2020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5/7/2020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5/7/2020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5/7/2020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5/7/2020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5/7/2020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5/7/2020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5/7/2020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5/7/2020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5/7/2020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5/7/2020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5/7/2020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5/7/2020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406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GAYRİMENKUL VE VARLIK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ANALİZLERİ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32145" y="4213180"/>
            <a:ext cx="84797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Prof. Dr. 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Harun </a:t>
            </a: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TANRIVERMİŞ </a:t>
            </a:r>
            <a:endParaRPr lang="tr-TR" sz="16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Prof. Dr. Nihan ÖZDEMİR SÖNMEZ</a:t>
            </a:r>
          </a:p>
          <a:p>
            <a:pPr algn="ctr">
              <a:spcAft>
                <a:spcPts val="0"/>
              </a:spcAft>
            </a:pP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Doç. Dr. Yeşim TANRIVERMİŞ</a:t>
            </a:r>
          </a:p>
          <a:p>
            <a:pPr algn="ctr">
              <a:spcAft>
                <a:spcPts val="0"/>
              </a:spcAft>
            </a:pP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Doç. Dr. Erol DEMİR</a:t>
            </a:r>
          </a:p>
          <a:p>
            <a:pPr algn="ctr">
              <a:spcAft>
                <a:spcPts val="0"/>
              </a:spcAft>
            </a:pPr>
            <a:r>
              <a:rPr lang="tr-TR" sz="16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Öğr</a:t>
            </a: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Görevlisi Md </a:t>
            </a:r>
            <a:r>
              <a:rPr lang="tr-TR" sz="16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Moynul</a:t>
            </a: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AHSAN</a:t>
            </a:r>
            <a:endParaRPr lang="tr-TR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</a:p>
        </p:txBody>
      </p:sp>
    </p:spTree>
    <p:extLst>
      <p:ext uri="{BB962C8B-B14F-4D97-AF65-F5344CB8AC3E}">
        <p14:creationId xmlns:p14="http://schemas.microsoft.com/office/powerpoint/2010/main" val="20445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PropTech</a:t>
            </a: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İşgücü ve İstihdama Etkileri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7" name="Dikdörtgen 6"/>
          <p:cNvSpPr/>
          <p:nvPr/>
        </p:nvSpPr>
        <p:spPr>
          <a:xfrm>
            <a:off x="312709" y="1799431"/>
            <a:ext cx="8831291" cy="326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Yetenek yerine mesleki yetkinlikler öne çıkmakta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«Ara kademe» işgücünün önemi ve talebi sarsıcı olacak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Kuşaktan kuşağa aktarılan uzun yıllarda biriktirilen mesleki bilgi yerine «mevcut şeyleri yeni yöntemlerle bağlama» – «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inovasyon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öne çıkacak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«Master –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Üstad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düzeyindeki beyin ve işgücünün önemi artacak (doğru araç ve verilerle)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Bazı ülkelerin «İşçi ekibi/şantiye kurma» küresel avantajlarını kaybedecekler</a:t>
            </a:r>
          </a:p>
        </p:txBody>
      </p:sp>
    </p:spTree>
    <p:extLst>
      <p:ext uri="{BB962C8B-B14F-4D97-AF65-F5344CB8AC3E}">
        <p14:creationId xmlns:p14="http://schemas.microsoft.com/office/powerpoint/2010/main" val="35122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PropTech</a:t>
            </a: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Örnekleri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" b="1167"/>
          <a:stretch/>
        </p:blipFill>
        <p:spPr>
          <a:xfrm>
            <a:off x="2292497" y="1167713"/>
            <a:ext cx="4958431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2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PropTech</a:t>
            </a: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Örnekleri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713"/>
            <a:ext cx="4680000" cy="474159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" t="2726" r="1020" b="1946"/>
          <a:stretch/>
        </p:blipFill>
        <p:spPr>
          <a:xfrm>
            <a:off x="4680000" y="1167713"/>
            <a:ext cx="4464000" cy="474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0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PropTech</a:t>
            </a: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Örnekleri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406"/>
            <a:ext cx="3960000" cy="245383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0" b="2419"/>
          <a:stretch/>
        </p:blipFill>
        <p:spPr>
          <a:xfrm>
            <a:off x="4150916" y="1167713"/>
            <a:ext cx="4680000" cy="2454707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5" b="2423"/>
          <a:stretch/>
        </p:blipFill>
        <p:spPr>
          <a:xfrm>
            <a:off x="0" y="3753111"/>
            <a:ext cx="3960000" cy="2079000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2"/>
          <a:stretch/>
        </p:blipFill>
        <p:spPr>
          <a:xfrm>
            <a:off x="4273078" y="3753111"/>
            <a:ext cx="4557837" cy="210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PropTech</a:t>
            </a: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Örnekleri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" t="7232" r="3125" b="2634"/>
          <a:stretch/>
        </p:blipFill>
        <p:spPr>
          <a:xfrm>
            <a:off x="0" y="1148045"/>
            <a:ext cx="3960000" cy="212126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" t="10195" r="1875" b="1791"/>
          <a:stretch/>
        </p:blipFill>
        <p:spPr>
          <a:xfrm>
            <a:off x="5183995" y="1142163"/>
            <a:ext cx="3960000" cy="205754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" t="7490" r="1125" b="12361"/>
          <a:stretch/>
        </p:blipFill>
        <p:spPr>
          <a:xfrm>
            <a:off x="0" y="3759588"/>
            <a:ext cx="4680000" cy="214995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7" b="10501"/>
          <a:stretch/>
        </p:blipFill>
        <p:spPr>
          <a:xfrm>
            <a:off x="4824000" y="3906138"/>
            <a:ext cx="4320000" cy="20034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9" b="681"/>
          <a:stretch/>
        </p:blipFill>
        <p:spPr>
          <a:xfrm>
            <a:off x="2136540" y="1919694"/>
            <a:ext cx="3960000" cy="2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Türkiye </a:t>
            </a:r>
            <a:r>
              <a:rPr lang="tr-TR" sz="20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PropTech</a:t>
            </a: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Haritası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9" b="1571"/>
          <a:stretch/>
        </p:blipFill>
        <p:spPr>
          <a:xfrm>
            <a:off x="0" y="1394460"/>
            <a:ext cx="9144000" cy="4480560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156351" y="1090965"/>
            <a:ext cx="883129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Potansiyelinin altında ancak çok hızlı büyüyen ve gelişen bir harita</a:t>
            </a:r>
          </a:p>
          <a:p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6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799098" y="1228397"/>
            <a:ext cx="7976912" cy="3921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Bölüm-2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/>
              <a:t>Lojistik ve Endüstriyel Gayrimenkul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/>
              <a:t>Alp ÇİÇEKDAĞI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/>
              <a:t>ParkPalet.com, Kurucu, Girişimci, Yatırımcı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257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GÜNDEM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313449" y="1842828"/>
            <a:ext cx="85174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Dünyada Lojistik ve Endüstriyel Gayrimenkul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Etkileri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Tedarik Zinciri Yönetimi ve Lojistikte Yeni Trendler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Lojistik Teknoloji Girişimleri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Türkiye’den bir Lojistik/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Proptech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Girişimi -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Parkpalet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Dünyada Lojistik ve Endüstriyel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312709" y="4869522"/>
            <a:ext cx="85174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yılı toplam global gayrimenkul yatırımı – 1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Trillion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Endüstriyel &amp; Lojistik gayrimenkul – 150 Milyar USD - % 50’si ABD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E-Ticaret ve değişen tedarik zincirleri EL-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GM’ü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yapısal olarak değiştiriyor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12834" r="624" b="37443"/>
          <a:stretch/>
        </p:blipFill>
        <p:spPr>
          <a:xfrm>
            <a:off x="62307" y="1154429"/>
            <a:ext cx="9018270" cy="339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5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Lojistik ve Endüstriyel GM Trendleri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313079" y="1370108"/>
            <a:ext cx="85174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 ve daha büyük depolar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 km lojistiği – Şehir içi depoları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Dağıtım merkezleri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E-ticaret depoları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Lojistik parklar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Dijitalleşme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5" t="19288" r="2125"/>
          <a:stretch/>
        </p:blipFill>
        <p:spPr>
          <a:xfrm>
            <a:off x="4983480" y="1581433"/>
            <a:ext cx="4046220" cy="405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799098" y="1228397"/>
            <a:ext cx="7976912" cy="429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Bölüm-1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/>
              <a:t>Bir Bakışta Gayrimenkul ve Teknolojileri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/>
              <a:t>Bekir Yener YILDIRIM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err="1" smtClean="0"/>
              <a:t>Vera</a:t>
            </a:r>
            <a:r>
              <a:rPr lang="tr-TR" sz="2400" b="1" dirty="0" smtClean="0"/>
              <a:t> Portföy &amp; BYY Finans Yönetim Kurulu Başkanı, </a:t>
            </a:r>
            <a:r>
              <a:rPr lang="tr-TR" sz="2400" b="1" dirty="0" err="1" smtClean="0"/>
              <a:t>Next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Proptech</a:t>
            </a:r>
            <a:r>
              <a:rPr lang="tr-TR" sz="2400" b="1" dirty="0" smtClean="0"/>
              <a:t> Fonu Kurucusu, Girişimci, Yatırımcı, Fon Yöneticisi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6161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COVID-19 Etkileri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313079" y="1188638"/>
            <a:ext cx="8517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Büyüyen e-ticaret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Artan stoklama seviyeleri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Farklı üretim ve depolama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lokasyonları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2" t="52833" r="23385" b="1500"/>
          <a:stretch/>
        </p:blipFill>
        <p:spPr>
          <a:xfrm>
            <a:off x="1617157" y="2665966"/>
            <a:ext cx="5909310" cy="313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2" t="24333" b="21334"/>
          <a:stretch/>
        </p:blipFill>
        <p:spPr>
          <a:xfrm>
            <a:off x="5763523" y="1602606"/>
            <a:ext cx="3380477" cy="372618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Lojistikte Yeni Trendler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7" name="Dikdörtgen 6"/>
          <p:cNvSpPr/>
          <p:nvPr/>
        </p:nvSpPr>
        <p:spPr>
          <a:xfrm>
            <a:off x="156351" y="1090965"/>
            <a:ext cx="883129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Yapay zeka artırılmış zeka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Dijital ikiz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Gerçek zamanlı tedarik zinciri takibi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Blockzinciri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standardizasyonu ve ileri analitik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Endüstriye yeni girişler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VC ve kurumlardan lojistik girişimlerine daha fazla yatırım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Teknoloji ile desteklenen sürdürülebilirlik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Otonom araçlar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Depo robotları</a:t>
            </a:r>
          </a:p>
          <a:p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06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</a:t>
            </a: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Supply</a:t>
            </a: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Chain</a:t>
            </a: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&amp; </a:t>
            </a:r>
            <a:r>
              <a:rPr lang="tr-TR" sz="20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Logistics</a:t>
            </a: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Tech</a:t>
            </a: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Market </a:t>
            </a:r>
            <a:r>
              <a:rPr lang="tr-TR" sz="20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Map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8" b="1822"/>
          <a:stretch/>
        </p:blipFill>
        <p:spPr>
          <a:xfrm>
            <a:off x="0" y="1143000"/>
            <a:ext cx="9144000" cy="471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PARKPALET - Çözdüğümüz Sorun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/>
        </p:blipFill>
        <p:spPr>
          <a:xfrm>
            <a:off x="0" y="1167713"/>
            <a:ext cx="9144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PARKPALET - Faydalar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" t="17520" b="1280"/>
          <a:stretch/>
        </p:blipFill>
        <p:spPr>
          <a:xfrm>
            <a:off x="0" y="1167713"/>
            <a:ext cx="9144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1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PARKPALET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" b="3458"/>
          <a:stretch/>
        </p:blipFill>
        <p:spPr>
          <a:xfrm>
            <a:off x="0" y="1165034"/>
            <a:ext cx="9144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PARKPALET – Nasıl Çalışıyor?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713"/>
            <a:ext cx="9144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PARKPALET – Operasyon Paneli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2"/>
          <a:stretch/>
        </p:blipFill>
        <p:spPr>
          <a:xfrm>
            <a:off x="0" y="1167713"/>
            <a:ext cx="9144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0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PARKPALET – İş Modeli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21095" b="1039"/>
          <a:stretch/>
        </p:blipFill>
        <p:spPr>
          <a:xfrm>
            <a:off x="0" y="1167713"/>
            <a:ext cx="914399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9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PARKPALET – E-Ticaret Lojistiği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25206" r="1751" b="6610"/>
          <a:stretch/>
        </p:blipFill>
        <p:spPr>
          <a:xfrm>
            <a:off x="1" y="1167713"/>
            <a:ext cx="9144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PropTech</a:t>
            </a: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Nedir?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313449" y="1842828"/>
            <a:ext cx="85174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Gayrimenkul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Sahip olma, kullanma ve yönetme şekillerinde,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İnşa ve üretim süreçlerinde,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Alım-satım, kira ve parasal işlemlerinde,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Pazarın ihtiyaç duyduğu işgücü yetkinliklerinde,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Değer, bilgi ve analiz süreçlerinde,</a:t>
            </a: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Yıkıcı ve yaratıcı etkiler doğuran yenilikçi teknolojiler</a:t>
            </a:r>
          </a:p>
          <a:p>
            <a:pPr algn="just"/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PropTech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Gayrimenkul Teknolojileri</a:t>
            </a:r>
          </a:p>
          <a:p>
            <a:pPr algn="just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7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PARKPALET – Gelişim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" t="4357" r="1125" b="2835"/>
          <a:stretch/>
        </p:blipFill>
        <p:spPr>
          <a:xfrm>
            <a:off x="0" y="1167713"/>
            <a:ext cx="9144000" cy="468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799098" y="1228397"/>
            <a:ext cx="7976912" cy="3921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Bölüm-3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/>
              <a:t>Taşınmaz Kiralama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/>
              <a:t>Mehmet YÜKSEL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/>
              <a:t>Missafir.com, Kurucu Girişimci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74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Missafir.com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5" t="11542" r="19625" b="15544"/>
          <a:stretch/>
        </p:blipFill>
        <p:spPr>
          <a:xfrm>
            <a:off x="1771647" y="1725930"/>
            <a:ext cx="5600700" cy="37490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139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Missafir.com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4507" r="10250" b="14731"/>
          <a:stretch/>
        </p:blipFill>
        <p:spPr>
          <a:xfrm>
            <a:off x="0" y="1143001"/>
            <a:ext cx="9144000" cy="473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3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Missafir.com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5" t="20514" r="4375" b="10758"/>
          <a:stretch/>
        </p:blipFill>
        <p:spPr>
          <a:xfrm>
            <a:off x="788667" y="1630513"/>
            <a:ext cx="7566660" cy="35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Missafir.com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18080" r="9125" b="14755"/>
          <a:stretch/>
        </p:blipFill>
        <p:spPr>
          <a:xfrm>
            <a:off x="1137282" y="1783081"/>
            <a:ext cx="6869430" cy="346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Missafir.com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16636" r="5375" b="14189"/>
          <a:stretch/>
        </p:blipFill>
        <p:spPr>
          <a:xfrm>
            <a:off x="965832" y="1817370"/>
            <a:ext cx="7212330" cy="355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8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Missafir.com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0" t="18477" r="19375" b="13147"/>
          <a:stretch/>
        </p:blipFill>
        <p:spPr>
          <a:xfrm>
            <a:off x="1560192" y="1840230"/>
            <a:ext cx="6023610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7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Missafir.com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" r="1125" b="19797"/>
          <a:stretch/>
        </p:blipFill>
        <p:spPr>
          <a:xfrm>
            <a:off x="0" y="1396770"/>
            <a:ext cx="9144000" cy="44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0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Missafir.com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" t="553" r="625" b="13077"/>
          <a:stretch/>
        </p:blipFill>
        <p:spPr>
          <a:xfrm>
            <a:off x="0" y="1211580"/>
            <a:ext cx="9144000" cy="467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PropTech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312709" y="1863432"/>
            <a:ext cx="851746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XYZ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Start-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Venture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Product,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….. Kafa Karışıklığı</a:t>
            </a:r>
          </a:p>
          <a:p>
            <a:pPr algn="just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İnovasyon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yeni bir şeyler yapmaktan ziyade mevcutları yeni yöntemlerle birleştirmekle ilgilidir.» (David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Perel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Farklı ve parlak görünen, teknoloji kullanan her yeniliği dikkate alamayız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Ürün/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Uygulama’da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Asgari Müşterekler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az bir sorunu çözme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Gerçek veya gerçekleşebilir olma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Sürdürülebilirlik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Piyasa ve talep ile uyumlu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Yenilikçi teknoloji kullanımı</a:t>
            </a: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Kısa Vadeli Kiralama Ekosistemi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713"/>
            <a:ext cx="9144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Pazar Büyüklükleri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5"/>
          <a:stretch/>
        </p:blipFill>
        <p:spPr>
          <a:xfrm>
            <a:off x="0" y="1249797"/>
            <a:ext cx="9144000" cy="464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Airbnb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" r="375" b="10195"/>
          <a:stretch/>
        </p:blipFill>
        <p:spPr>
          <a:xfrm>
            <a:off x="0" y="1167713"/>
            <a:ext cx="9144000" cy="466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1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Airbnb</a:t>
            </a: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İstanbul Pazarı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60"/>
          <a:stretch/>
        </p:blipFill>
        <p:spPr>
          <a:xfrm>
            <a:off x="0" y="1167713"/>
            <a:ext cx="9144000" cy="458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6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Covid-19 Etkisi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r="750" b="9543"/>
          <a:stretch/>
        </p:blipFill>
        <p:spPr>
          <a:xfrm>
            <a:off x="0" y="1202003"/>
            <a:ext cx="9144000" cy="467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Covid-19 Global Arz Etkisi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r="625" b="9957"/>
          <a:stretch/>
        </p:blipFill>
        <p:spPr>
          <a:xfrm>
            <a:off x="0" y="1167713"/>
            <a:ext cx="9144000" cy="472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Dünyada </a:t>
            </a:r>
            <a:r>
              <a:rPr lang="tr-TR" sz="20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PropTech</a:t>
            </a: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Rüzgarı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313079" y="1370108"/>
            <a:ext cx="8517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Sektörel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İnnovasyon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Girişim Sermayesi Çekim Düzeyi Matrisi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6298"/>
            <a:ext cx="9144000" cy="405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PropTech</a:t>
            </a:r>
            <a:r>
              <a:rPr lang="tr-TR" sz="20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Rüzgarı Esmeye Başladı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313079" y="1188638"/>
            <a:ext cx="8517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 7 yılda 30 milyar dolar yatırımı aşarak süper bir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Unicorn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kaynağı haline geldi.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0"/>
          <a:stretch/>
        </p:blipFill>
        <p:spPr>
          <a:xfrm>
            <a:off x="0" y="1578895"/>
            <a:ext cx="9144000" cy="427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PropTech</a:t>
            </a: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Girişim Sermayesi Fonları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7" name="Dikdörtgen 6"/>
          <p:cNvSpPr/>
          <p:nvPr/>
        </p:nvSpPr>
        <p:spPr>
          <a:xfrm>
            <a:off x="156351" y="1090965"/>
            <a:ext cx="883129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Prop-Tech’e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odaklanan girişim fonları hızlı büyüyor</a:t>
            </a:r>
          </a:p>
          <a:p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" t="1189" r="1542" b="1667"/>
          <a:stretch/>
        </p:blipFill>
        <p:spPr>
          <a:xfrm>
            <a:off x="222881" y="1474471"/>
            <a:ext cx="8698230" cy="435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4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PropTech</a:t>
            </a: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Hangi Teknolojiler? Hangi Çıktılar?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7" name="Dikdörtgen 6"/>
          <p:cNvSpPr/>
          <p:nvPr/>
        </p:nvSpPr>
        <p:spPr>
          <a:xfrm>
            <a:off x="312709" y="1799431"/>
            <a:ext cx="883129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PropTech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Birçok gayrimenkul bileşeninde görülüyor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PropTech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içinde kümelenen ancak kendisi de dev bir ekosistem olan alt bileşenler var (akıllı şehirler, BIM, GIS, İnşaat-lojistik teknolojileri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vb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FinTech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InsurTech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gibi bazı alanlara daha yakın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Bilhassa finansal teknolojilerle işbirliği dikkat çekici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marL="0" indent="0" algn="just">
              <a:buClr>
                <a:srgbClr val="0000CC"/>
              </a:buClr>
              <a:buNone/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406910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0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What</a:t>
            </a: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Tech</a:t>
            </a: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</a:t>
            </a:r>
            <a:r>
              <a:rPr lang="tr-TR" sz="20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Sub-verticals</a:t>
            </a: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and</a:t>
            </a: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Services </a:t>
            </a:r>
            <a:r>
              <a:rPr lang="tr-TR" sz="20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We</a:t>
            </a: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Are</a:t>
            </a: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Focusing</a:t>
            </a:r>
            <a:r>
              <a:rPr lang="tr-TR" sz="20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On?</a:t>
            </a:r>
            <a:endParaRPr lang="tr-TR" sz="20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7" name="Dikdörtgen 6"/>
          <p:cNvSpPr/>
          <p:nvPr/>
        </p:nvSpPr>
        <p:spPr>
          <a:xfrm>
            <a:off x="156351" y="1090965"/>
            <a:ext cx="883129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 Kategoriler – Teknolojiler – Hizmet/Sonuç Çıktıları</a:t>
            </a:r>
          </a:p>
          <a:p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847"/>
            <a:ext cx="9144000" cy="444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2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26166</TotalTime>
  <Words>653</Words>
  <Application>Microsoft Office PowerPoint</Application>
  <PresentationFormat>Ekran Gösterisi (4:3)</PresentationFormat>
  <Paragraphs>285</Paragraphs>
  <Slides>45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45</vt:i4>
      </vt:variant>
    </vt:vector>
  </HeadingPairs>
  <TitlesOfParts>
    <vt:vector size="53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PowerPoint Sunusu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PowerPoint Sunusu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sinan güneş</cp:lastModifiedBy>
  <cp:revision>991</cp:revision>
  <cp:lastPrinted>2016-10-24T07:53:35Z</cp:lastPrinted>
  <dcterms:created xsi:type="dcterms:W3CDTF">2016-09-18T09:35:24Z</dcterms:created>
  <dcterms:modified xsi:type="dcterms:W3CDTF">2020-05-07T07:52:00Z</dcterms:modified>
</cp:coreProperties>
</file>