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D1556AF-1C6A-4E88-B532-F1AF2FB1A981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BBA37FC-F8D7-4582-8775-59F39F6F3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1.İSİM ÇEKİMİ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403647" y="1600200"/>
          <a:ext cx="612067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2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402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402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1.İSİM ÇEKİMİ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Singularis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1.İSİM ÇEKİMİ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835697" y="1600200"/>
          <a:ext cx="511256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41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41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41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                    1.İSİM ÇEKİMİ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dirty="0"/>
              <a:t>1. isim çekimine giren isimlerin tekil </a:t>
            </a:r>
            <a:r>
              <a:rPr lang="tr-TR" dirty="0" err="1"/>
              <a:t>nominativus’u</a:t>
            </a:r>
            <a:r>
              <a:rPr lang="tr-TR" dirty="0"/>
              <a:t> –a’ ile tekil </a:t>
            </a:r>
            <a:r>
              <a:rPr lang="tr-TR" dirty="0" err="1"/>
              <a:t>genetivus’u</a:t>
            </a:r>
            <a:r>
              <a:rPr lang="tr-TR" dirty="0"/>
              <a:t> –</a:t>
            </a:r>
            <a:r>
              <a:rPr lang="tr-TR" dirty="0" err="1"/>
              <a:t>ae</a:t>
            </a:r>
            <a:r>
              <a:rPr lang="tr-TR" dirty="0"/>
              <a:t> ile biter. </a:t>
            </a:r>
          </a:p>
          <a:p>
            <a:pPr lvl="0">
              <a:buNone/>
            </a:pPr>
            <a:endParaRPr lang="tr-TR" dirty="0"/>
          </a:p>
          <a:p>
            <a:pPr lvl="0"/>
            <a:r>
              <a:rPr lang="tr-TR" dirty="0"/>
              <a:t>Bu isim çekimine giren isimlerin büyük bir çoğunluğu </a:t>
            </a:r>
            <a:r>
              <a:rPr lang="tr-TR" b="1" dirty="0" err="1"/>
              <a:t>femininumdur</a:t>
            </a:r>
            <a:r>
              <a:rPr lang="tr-TR" dirty="0"/>
              <a:t>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Bu isim çekiminde az sayıda </a:t>
            </a:r>
            <a:r>
              <a:rPr lang="tr-TR" b="1" dirty="0" err="1"/>
              <a:t>masculinum</a:t>
            </a:r>
            <a:r>
              <a:rPr lang="tr-TR" dirty="0"/>
              <a:t> isim bulunmaktadır: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dirty="0"/>
              <a:t>Bu isim çekiminde az sayıda </a:t>
            </a:r>
            <a:r>
              <a:rPr lang="tr-TR" b="1" dirty="0" err="1"/>
              <a:t>masculinum</a:t>
            </a:r>
            <a:r>
              <a:rPr lang="tr-TR" dirty="0"/>
              <a:t> isim bulunmaktadır:  </a:t>
            </a:r>
          </a:p>
          <a:p>
            <a:endParaRPr lang="tr-TR" dirty="0"/>
          </a:p>
          <a:p>
            <a:r>
              <a:rPr lang="tr-TR" dirty="0" err="1"/>
              <a:t>agricola</a:t>
            </a:r>
            <a:r>
              <a:rPr lang="tr-TR" dirty="0"/>
              <a:t>,</a:t>
            </a:r>
            <a:r>
              <a:rPr lang="tr-TR" dirty="0" err="1"/>
              <a:t>ae</a:t>
            </a:r>
            <a:r>
              <a:rPr lang="tr-TR" dirty="0"/>
              <a:t>,m: </a:t>
            </a:r>
            <a:r>
              <a:rPr lang="tr-TR" dirty="0" err="1"/>
              <a:t>çitftçi</a:t>
            </a:r>
            <a:r>
              <a:rPr lang="tr-TR" dirty="0"/>
              <a:t>; </a:t>
            </a:r>
          </a:p>
          <a:p>
            <a:r>
              <a:rPr lang="tr-TR" dirty="0" err="1"/>
              <a:t>nauta</a:t>
            </a:r>
            <a:r>
              <a:rPr lang="tr-TR" dirty="0"/>
              <a:t>,</a:t>
            </a:r>
            <a:r>
              <a:rPr lang="tr-TR" dirty="0" err="1"/>
              <a:t>ae</a:t>
            </a:r>
            <a:r>
              <a:rPr lang="tr-TR" dirty="0"/>
              <a:t>,m; gemici; </a:t>
            </a:r>
          </a:p>
          <a:p>
            <a:r>
              <a:rPr lang="tr-TR" dirty="0" err="1"/>
              <a:t>pīrāta</a:t>
            </a:r>
            <a:r>
              <a:rPr lang="tr-TR" dirty="0"/>
              <a:t>,</a:t>
            </a:r>
            <a:r>
              <a:rPr lang="tr-TR" dirty="0" err="1"/>
              <a:t>ae</a:t>
            </a:r>
            <a:r>
              <a:rPr lang="tr-TR" dirty="0"/>
              <a:t>,m; korsan; </a:t>
            </a:r>
          </a:p>
          <a:p>
            <a:r>
              <a:rPr lang="tr-TR" dirty="0" err="1"/>
              <a:t>poēta</a:t>
            </a:r>
            <a:r>
              <a:rPr lang="tr-TR" dirty="0"/>
              <a:t>,</a:t>
            </a:r>
            <a:r>
              <a:rPr lang="tr-TR" dirty="0" err="1"/>
              <a:t>ae</a:t>
            </a:r>
            <a:r>
              <a:rPr lang="tr-TR" dirty="0"/>
              <a:t>,m; ozan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187624" y="2132859"/>
          <a:ext cx="6480720" cy="3312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2160240"/>
                <a:gridCol w="2160240"/>
              </a:tblGrid>
              <a:tr h="798104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                    1.İSİM ÇEKİMİ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8242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5530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5530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55307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5530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5530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5530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dirty="0"/>
              <a:t>1. İsim Çekimine Giren İsimlere Örnekler:</a:t>
            </a:r>
          </a:p>
          <a:p>
            <a:pPr lvl="0">
              <a:buNone/>
            </a:pPr>
            <a:endParaRPr lang="tr-TR" dirty="0"/>
          </a:p>
          <a:p>
            <a:r>
              <a:rPr lang="tr-TR" dirty="0" err="1"/>
              <a:t>rosa</a:t>
            </a:r>
            <a:r>
              <a:rPr lang="tr-TR" dirty="0"/>
              <a:t>,</a:t>
            </a:r>
            <a:r>
              <a:rPr lang="tr-TR" dirty="0" err="1"/>
              <a:t>ae</a:t>
            </a:r>
            <a:r>
              <a:rPr lang="tr-TR" dirty="0"/>
              <a:t>,f: gül</a:t>
            </a:r>
          </a:p>
          <a:p>
            <a:r>
              <a:rPr lang="tr-TR" dirty="0" err="1"/>
              <a:t>amica</a:t>
            </a:r>
            <a:r>
              <a:rPr lang="tr-TR" dirty="0"/>
              <a:t>,</a:t>
            </a:r>
            <a:r>
              <a:rPr lang="tr-TR" dirty="0" err="1"/>
              <a:t>ae</a:t>
            </a:r>
            <a:r>
              <a:rPr lang="tr-TR" dirty="0"/>
              <a:t>,f: kız arkadaş</a:t>
            </a:r>
          </a:p>
          <a:p>
            <a:r>
              <a:rPr lang="tr-TR" dirty="0" err="1"/>
              <a:t>casa</a:t>
            </a:r>
            <a:r>
              <a:rPr lang="tr-TR" dirty="0"/>
              <a:t>,</a:t>
            </a:r>
            <a:r>
              <a:rPr lang="tr-TR" dirty="0" err="1"/>
              <a:t>ae</a:t>
            </a:r>
            <a:r>
              <a:rPr lang="tr-TR" dirty="0"/>
              <a:t>,f: küçük kır evi, köy evi</a:t>
            </a:r>
          </a:p>
          <a:p>
            <a:r>
              <a:rPr lang="tr-TR" dirty="0" err="1"/>
              <a:t>concordia</a:t>
            </a:r>
            <a:r>
              <a:rPr lang="tr-TR" dirty="0"/>
              <a:t>,</a:t>
            </a:r>
            <a:r>
              <a:rPr lang="tr-TR" dirty="0" err="1"/>
              <a:t>ae</a:t>
            </a:r>
            <a:r>
              <a:rPr lang="tr-TR" dirty="0"/>
              <a:t>,f: uyuşma, anlaşma</a:t>
            </a:r>
          </a:p>
          <a:p>
            <a:r>
              <a:rPr lang="tr-TR" dirty="0" err="1"/>
              <a:t>fabula</a:t>
            </a:r>
            <a:r>
              <a:rPr lang="tr-TR" dirty="0"/>
              <a:t>,</a:t>
            </a:r>
            <a:r>
              <a:rPr lang="tr-TR" dirty="0" err="1"/>
              <a:t>ae</a:t>
            </a:r>
            <a:r>
              <a:rPr lang="tr-TR" dirty="0"/>
              <a:t>,f: masal, öykü</a:t>
            </a:r>
          </a:p>
          <a:p>
            <a:r>
              <a:rPr lang="tr-TR" dirty="0" err="1"/>
              <a:t>insula</a:t>
            </a:r>
            <a:r>
              <a:rPr lang="tr-TR" dirty="0"/>
              <a:t>,</a:t>
            </a:r>
            <a:r>
              <a:rPr lang="tr-TR" dirty="0" err="1"/>
              <a:t>ae</a:t>
            </a:r>
            <a:r>
              <a:rPr lang="tr-TR" dirty="0"/>
              <a:t>,f: ada</a:t>
            </a:r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ALIŞTIRMALAR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Uygun sözcükleri yazın:</a:t>
            </a:r>
          </a:p>
          <a:p>
            <a:r>
              <a:rPr lang="tr-TR" dirty="0" smtClean="0"/>
              <a:t>Mektubu:</a:t>
            </a:r>
          </a:p>
          <a:p>
            <a:r>
              <a:rPr lang="tr-TR" dirty="0" smtClean="0"/>
              <a:t>Çiftçiler:</a:t>
            </a:r>
          </a:p>
          <a:p>
            <a:r>
              <a:rPr lang="tr-TR" dirty="0" smtClean="0"/>
              <a:t>Şairlerin:</a:t>
            </a:r>
          </a:p>
          <a:p>
            <a:r>
              <a:rPr lang="tr-TR" dirty="0" smtClean="0"/>
              <a:t>Okulları:</a:t>
            </a:r>
          </a:p>
          <a:p>
            <a:r>
              <a:rPr lang="tr-TR" dirty="0" err="1" smtClean="0"/>
              <a:t>Nautae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Fabulam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İnsulis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Cena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Amicarum</a:t>
            </a:r>
            <a:r>
              <a:rPr lang="tr-TR" smtClean="0"/>
              <a:t>: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</TotalTime>
  <Words>217</Words>
  <Application>Microsoft Office PowerPoint</Application>
  <PresentationFormat>Ekran Gösterisi (4:3)</PresentationFormat>
  <Paragraphs>99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LATİN DİLİ I</vt:lpstr>
      <vt:lpstr>1.İSİM ÇEKİMİ</vt:lpstr>
      <vt:lpstr>1.İSİM ÇEKİMİ</vt:lpstr>
      <vt:lpstr>Slayt 4</vt:lpstr>
      <vt:lpstr>Slayt 5</vt:lpstr>
      <vt:lpstr>Slayt 6</vt:lpstr>
      <vt:lpstr>Slayt 7</vt:lpstr>
      <vt:lpstr>ALIŞTIRMALAR</vt:lpstr>
    </vt:vector>
  </TitlesOfParts>
  <Company>DTCF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Kullanıcı</cp:lastModifiedBy>
  <cp:revision>6</cp:revision>
  <dcterms:created xsi:type="dcterms:W3CDTF">2020-02-06T12:19:37Z</dcterms:created>
  <dcterms:modified xsi:type="dcterms:W3CDTF">2020-02-13T12:00:22Z</dcterms:modified>
</cp:coreProperties>
</file>