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62"/>
  </p:normalViewPr>
  <p:slideViewPr>
    <p:cSldViewPr snapToGrid="0" snapToObjects="1">
      <p:cViewPr varScale="1">
        <p:scale>
          <a:sx n="73" d="100"/>
          <a:sy n="73" d="100"/>
        </p:scale>
        <p:origin x="5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9C034D3-149A-C940-A0EF-9D1624A33F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BORÇLAR HUKUKU ÖZEL HÜKÜMLER</a:t>
            </a:r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7E78F00-F2C7-364B-B937-63F11DBE46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Kullandırma borcu doğuran sözleşmeler</a:t>
            </a:r>
          </a:p>
          <a:p>
            <a:r>
              <a:rPr lang="tr-TR" dirty="0"/>
              <a:t>	</a:t>
            </a:r>
            <a:r>
              <a:rPr lang="tr-TR" dirty="0" smtClean="0"/>
              <a:t>kira sözleşmeleri - 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8476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C315317-64F8-E14E-AD9A-599A0C228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Kira sözleşmeleri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D90202D-61EA-FC4C-AC65-972CD73C2D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Tanım: K</a:t>
            </a:r>
            <a:r>
              <a:rPr lang="tr-TR" dirty="0" smtClean="0"/>
              <a:t>iracının </a:t>
            </a:r>
            <a:r>
              <a:rPr lang="tr-TR" dirty="0"/>
              <a:t>ödemeyi üstlendiği kira bedeli karşılığında kiraya verenin, belirli veya belirli olmayan bir süre için bir şeyin kullanılmasını veya kullanılmasıyla birlikte ondan </a:t>
            </a:r>
            <a:r>
              <a:rPr lang="tr-TR" dirty="0" smtClean="0"/>
              <a:t>yararlanılmasını </a:t>
            </a:r>
            <a:r>
              <a:rPr lang="tr-TR" dirty="0"/>
              <a:t>kiracıya bırakmayı üstlendiği sözleşmeye, kira sözleşmesi </a:t>
            </a:r>
            <a:r>
              <a:rPr lang="tr-TR" dirty="0" smtClean="0"/>
              <a:t>denir</a:t>
            </a:r>
            <a:r>
              <a:rPr lang="tr-TR" dirty="0"/>
              <a:t> </a:t>
            </a:r>
            <a:r>
              <a:rPr lang="tr-TR" dirty="0" smtClean="0"/>
              <a:t>(TBK m. 299).</a:t>
            </a:r>
          </a:p>
          <a:p>
            <a:r>
              <a:rPr lang="tr-TR" dirty="0" smtClean="0"/>
              <a:t>Kira Sözleşmesinin Nitelikleri</a:t>
            </a:r>
          </a:p>
          <a:p>
            <a:pPr lvl="1"/>
            <a:r>
              <a:rPr lang="tr-TR" dirty="0" smtClean="0"/>
              <a:t>Kira sözleşmesi, bir borç sözleşmesidir.</a:t>
            </a:r>
          </a:p>
          <a:p>
            <a:pPr lvl="1"/>
            <a:r>
              <a:rPr lang="en-US" dirty="0" smtClean="0"/>
              <a:t>Kira </a:t>
            </a:r>
            <a:r>
              <a:rPr lang="en-US" dirty="0" err="1" smtClean="0"/>
              <a:t>sözleşmesi</a:t>
            </a:r>
            <a:r>
              <a:rPr lang="en-US" dirty="0" smtClean="0"/>
              <a:t> tam </a:t>
            </a:r>
            <a:r>
              <a:rPr lang="en-US" dirty="0" err="1" smtClean="0"/>
              <a:t>iki</a:t>
            </a:r>
            <a:r>
              <a:rPr lang="en-US" dirty="0" smtClean="0"/>
              <a:t> </a:t>
            </a:r>
            <a:r>
              <a:rPr lang="en-US" dirty="0" err="1" smtClean="0"/>
              <a:t>tarafa</a:t>
            </a:r>
            <a:r>
              <a:rPr lang="en-US" dirty="0" smtClean="0"/>
              <a:t> </a:t>
            </a:r>
            <a:r>
              <a:rPr lang="en-US" dirty="0" err="1" smtClean="0"/>
              <a:t>borç</a:t>
            </a:r>
            <a:r>
              <a:rPr lang="en-US" dirty="0" smtClean="0"/>
              <a:t> </a:t>
            </a:r>
            <a:r>
              <a:rPr lang="en-US" dirty="0" err="1" smtClean="0"/>
              <a:t>yükleyen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sözleşmedir</a:t>
            </a:r>
            <a:r>
              <a:rPr lang="tr-TR" dirty="0" smtClean="0"/>
              <a:t>.</a:t>
            </a:r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71952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Kira sözleşmeleri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19308"/>
          </a:xfrm>
        </p:spPr>
        <p:txBody>
          <a:bodyPr/>
          <a:lstStyle/>
          <a:p>
            <a:r>
              <a:rPr lang="tr-TR" dirty="0"/>
              <a:t>Kira Sözleşmesinin </a:t>
            </a:r>
            <a:r>
              <a:rPr lang="tr-TR" dirty="0" smtClean="0"/>
              <a:t>Nitelikleri</a:t>
            </a:r>
            <a:r>
              <a:rPr lang="tr-TR" dirty="0"/>
              <a:t> </a:t>
            </a:r>
            <a:r>
              <a:rPr lang="tr-TR" dirty="0" smtClean="0"/>
              <a:t>(devam)</a:t>
            </a:r>
          </a:p>
          <a:p>
            <a:pPr lvl="1"/>
            <a:r>
              <a:rPr lang="en-US" dirty="0" smtClean="0"/>
              <a:t>Kira </a:t>
            </a:r>
            <a:r>
              <a:rPr lang="en-US" dirty="0" err="1" smtClean="0"/>
              <a:t>sözleşmesi</a:t>
            </a:r>
            <a:r>
              <a:rPr lang="en-US" dirty="0" smtClean="0"/>
              <a:t> </a:t>
            </a:r>
            <a:r>
              <a:rPr lang="en-US" dirty="0" err="1" smtClean="0"/>
              <a:t>sürekli</a:t>
            </a:r>
            <a:r>
              <a:rPr lang="en-US" dirty="0" smtClean="0"/>
              <a:t> </a:t>
            </a:r>
            <a:r>
              <a:rPr lang="en-US" dirty="0" err="1" smtClean="0"/>
              <a:t>borç</a:t>
            </a:r>
            <a:r>
              <a:rPr lang="en-US" dirty="0" smtClean="0"/>
              <a:t> </a:t>
            </a:r>
            <a:r>
              <a:rPr lang="en-US" dirty="0" err="1" smtClean="0"/>
              <a:t>doğuran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sözleşmedir</a:t>
            </a:r>
            <a:r>
              <a:rPr lang="tr-TR" dirty="0" smtClean="0"/>
              <a:t>.</a:t>
            </a:r>
          </a:p>
          <a:p>
            <a:pPr lvl="1"/>
            <a:r>
              <a:rPr lang="en-US" dirty="0" smtClean="0"/>
              <a:t>Kira </a:t>
            </a:r>
            <a:r>
              <a:rPr lang="en-US" dirty="0" err="1" smtClean="0"/>
              <a:t>sözleşmesi</a:t>
            </a:r>
            <a:r>
              <a:rPr lang="en-US" dirty="0" smtClean="0"/>
              <a:t> r</a:t>
            </a:r>
            <a:r>
              <a:rPr lang="tr-TR" dirty="0" smtClean="0"/>
              <a:t>ı</a:t>
            </a:r>
            <a:r>
              <a:rPr lang="en-US" dirty="0" err="1" smtClean="0"/>
              <a:t>zaî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sözleşmedir</a:t>
            </a:r>
            <a:r>
              <a:rPr lang="tr-TR" dirty="0" smtClean="0"/>
              <a:t>.</a:t>
            </a:r>
          </a:p>
          <a:p>
            <a:pPr lvl="1"/>
            <a:r>
              <a:rPr lang="en-US" dirty="0" smtClean="0"/>
              <a:t>Kira </a:t>
            </a:r>
            <a:r>
              <a:rPr lang="en-US" dirty="0" err="1" smtClean="0"/>
              <a:t>sözleşmesi</a:t>
            </a:r>
            <a:r>
              <a:rPr lang="en-US" dirty="0" smtClean="0"/>
              <a:t> </a:t>
            </a:r>
            <a:r>
              <a:rPr lang="en-US" dirty="0" err="1" smtClean="0"/>
              <a:t>ivazl</a:t>
            </a:r>
            <a:r>
              <a:rPr lang="tr-TR" dirty="0" smtClean="0"/>
              <a:t>ı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sözleşmedir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Kira Sözleşmesinin Unsurları</a:t>
            </a:r>
          </a:p>
          <a:p>
            <a:pPr lvl="1"/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 smtClean="0"/>
              <a:t>şe</a:t>
            </a:r>
            <a:r>
              <a:rPr lang="tr-TR" dirty="0" smtClean="0"/>
              <a:t>y</a:t>
            </a:r>
          </a:p>
          <a:p>
            <a:pPr lvl="1"/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şeyin</a:t>
            </a:r>
            <a:r>
              <a:rPr lang="en-US" dirty="0"/>
              <a:t> </a:t>
            </a:r>
            <a:r>
              <a:rPr lang="en-US" dirty="0" err="1"/>
              <a:t>kullanılmasının</a:t>
            </a:r>
            <a:r>
              <a:rPr lang="en-US" dirty="0"/>
              <a:t> </a:t>
            </a:r>
            <a:r>
              <a:rPr lang="en-US" dirty="0" err="1"/>
              <a:t>belirli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belirsiz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süre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 smtClean="0"/>
              <a:t>devri</a:t>
            </a:r>
            <a:endParaRPr lang="tr-TR" dirty="0"/>
          </a:p>
          <a:p>
            <a:pPr lvl="1"/>
            <a:r>
              <a:rPr lang="en-US" dirty="0" err="1"/>
              <a:t>Şeyin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bedel</a:t>
            </a:r>
            <a:r>
              <a:rPr lang="en-US" dirty="0"/>
              <a:t> </a:t>
            </a:r>
            <a:r>
              <a:rPr lang="en-US" dirty="0" err="1"/>
              <a:t>karşılığında</a:t>
            </a:r>
            <a:r>
              <a:rPr lang="en-US" dirty="0"/>
              <a:t> </a:t>
            </a:r>
            <a:r>
              <a:rPr lang="en-US" dirty="0" err="1" smtClean="0"/>
              <a:t>devri</a:t>
            </a:r>
            <a:endParaRPr lang="tr-TR" dirty="0"/>
          </a:p>
          <a:p>
            <a:pPr lvl="1"/>
            <a:r>
              <a:rPr lang="en-US" dirty="0" err="1"/>
              <a:t>Tarafların</a:t>
            </a:r>
            <a:r>
              <a:rPr lang="en-US" dirty="0"/>
              <a:t> </a:t>
            </a:r>
            <a:r>
              <a:rPr lang="en-US" dirty="0" err="1" smtClean="0"/>
              <a:t>anlaşması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75751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Kira sözleşmeleri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80119"/>
          </a:xfrm>
        </p:spPr>
        <p:txBody>
          <a:bodyPr/>
          <a:lstStyle/>
          <a:p>
            <a:r>
              <a:rPr lang="tr-TR" dirty="0" smtClean="0"/>
              <a:t>Tarafların Borçları</a:t>
            </a:r>
          </a:p>
          <a:p>
            <a:pPr lvl="1"/>
            <a:r>
              <a:rPr lang="en-US" dirty="0" err="1" smtClean="0"/>
              <a:t>Kiraya</a:t>
            </a:r>
            <a:r>
              <a:rPr lang="en-US" dirty="0" smtClean="0"/>
              <a:t> </a:t>
            </a:r>
            <a:r>
              <a:rPr lang="en-US" dirty="0" err="1" smtClean="0"/>
              <a:t>verenin</a:t>
            </a:r>
            <a:r>
              <a:rPr lang="en-US" dirty="0" smtClean="0"/>
              <a:t> </a:t>
            </a:r>
            <a:r>
              <a:rPr lang="en-US" dirty="0" err="1" smtClean="0"/>
              <a:t>borçlar</a:t>
            </a:r>
            <a:r>
              <a:rPr lang="tr-TR" dirty="0" smtClean="0"/>
              <a:t>ı</a:t>
            </a:r>
          </a:p>
          <a:p>
            <a:pPr lvl="2"/>
            <a:r>
              <a:rPr lang="en-US" dirty="0" err="1"/>
              <a:t>Kiraya</a:t>
            </a:r>
            <a:r>
              <a:rPr lang="en-US" dirty="0"/>
              <a:t> </a:t>
            </a:r>
            <a:r>
              <a:rPr lang="en-US" dirty="0" err="1"/>
              <a:t>verenin</a:t>
            </a:r>
            <a:r>
              <a:rPr lang="en-US" dirty="0"/>
              <a:t> </a:t>
            </a:r>
            <a:r>
              <a:rPr lang="en-US" dirty="0" err="1"/>
              <a:t>kiralananı</a:t>
            </a:r>
            <a:r>
              <a:rPr lang="en-US" dirty="0"/>
              <a:t> </a:t>
            </a:r>
            <a:r>
              <a:rPr lang="en-US" dirty="0" err="1"/>
              <a:t>kiracıya</a:t>
            </a:r>
            <a:r>
              <a:rPr lang="en-US" dirty="0"/>
              <a:t> </a:t>
            </a:r>
            <a:r>
              <a:rPr lang="en-US" dirty="0" err="1"/>
              <a:t>teslim</a:t>
            </a:r>
            <a:r>
              <a:rPr lang="en-US" dirty="0"/>
              <a:t> </a:t>
            </a:r>
            <a:r>
              <a:rPr lang="en-US" dirty="0" err="1" smtClean="0"/>
              <a:t>borcu</a:t>
            </a:r>
            <a:endParaRPr lang="tr-TR" dirty="0"/>
          </a:p>
          <a:p>
            <a:pPr lvl="3"/>
            <a:r>
              <a:rPr lang="en-US" dirty="0" err="1"/>
              <a:t>Kiraya</a:t>
            </a:r>
            <a:r>
              <a:rPr lang="en-US" dirty="0"/>
              <a:t> </a:t>
            </a:r>
            <a:r>
              <a:rPr lang="en-US" dirty="0" err="1"/>
              <a:t>verenin</a:t>
            </a:r>
            <a:r>
              <a:rPr lang="en-US" dirty="0"/>
              <a:t> </a:t>
            </a:r>
            <a:r>
              <a:rPr lang="en-US" dirty="0" err="1"/>
              <a:t>kiralananı</a:t>
            </a:r>
            <a:r>
              <a:rPr lang="en-US" dirty="0"/>
              <a:t>, </a:t>
            </a:r>
            <a:r>
              <a:rPr lang="en-US" dirty="0" err="1"/>
              <a:t>kiracıya</a:t>
            </a:r>
            <a:r>
              <a:rPr lang="en-US" dirty="0"/>
              <a:t> </a:t>
            </a:r>
            <a:r>
              <a:rPr lang="en-US" dirty="0" err="1"/>
              <a:t>kararlaştırılan</a:t>
            </a:r>
            <a:r>
              <a:rPr lang="en-US" dirty="0"/>
              <a:t> </a:t>
            </a:r>
            <a:r>
              <a:rPr lang="en-US" dirty="0" err="1"/>
              <a:t>tarihte</a:t>
            </a:r>
            <a:r>
              <a:rPr lang="en-US" dirty="0"/>
              <a:t> </a:t>
            </a:r>
            <a:r>
              <a:rPr lang="en-US" dirty="0" err="1"/>
              <a:t>teslim</a:t>
            </a:r>
            <a:r>
              <a:rPr lang="en-US" dirty="0"/>
              <a:t> </a:t>
            </a:r>
            <a:r>
              <a:rPr lang="en-US" dirty="0" err="1" smtClean="0"/>
              <a:t>borcu</a:t>
            </a:r>
            <a:endParaRPr lang="tr-TR" dirty="0"/>
          </a:p>
          <a:p>
            <a:pPr lvl="3"/>
            <a:r>
              <a:rPr lang="en-US" dirty="0" err="1"/>
              <a:t>Kiraya</a:t>
            </a:r>
            <a:r>
              <a:rPr lang="en-US" dirty="0"/>
              <a:t> </a:t>
            </a:r>
            <a:r>
              <a:rPr lang="en-US" dirty="0" err="1"/>
              <a:t>verenin</a:t>
            </a:r>
            <a:r>
              <a:rPr lang="en-US" dirty="0"/>
              <a:t>, </a:t>
            </a:r>
            <a:r>
              <a:rPr lang="en-US" dirty="0" err="1"/>
              <a:t>kiralananı</a:t>
            </a:r>
            <a:r>
              <a:rPr lang="en-US" dirty="0"/>
              <a:t> </a:t>
            </a:r>
            <a:r>
              <a:rPr lang="en-US" dirty="0" err="1"/>
              <a:t>sözleşmede</a:t>
            </a:r>
            <a:r>
              <a:rPr lang="en-US" dirty="0"/>
              <a:t> </a:t>
            </a:r>
            <a:r>
              <a:rPr lang="en-US" dirty="0" err="1"/>
              <a:t>amaçlanan</a:t>
            </a:r>
            <a:r>
              <a:rPr lang="en-US" dirty="0"/>
              <a:t> </a:t>
            </a:r>
            <a:r>
              <a:rPr lang="en-US" dirty="0" err="1"/>
              <a:t>kullanıma</a:t>
            </a:r>
            <a:r>
              <a:rPr lang="en-US" dirty="0"/>
              <a:t> </a:t>
            </a:r>
            <a:r>
              <a:rPr lang="en-US" dirty="0" err="1"/>
              <a:t>elverişli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durumda</a:t>
            </a:r>
            <a:r>
              <a:rPr lang="en-US" dirty="0"/>
              <a:t> </a:t>
            </a:r>
            <a:r>
              <a:rPr lang="en-US" dirty="0" err="1"/>
              <a:t>teslim</a:t>
            </a:r>
            <a:r>
              <a:rPr lang="en-US" dirty="0"/>
              <a:t> </a:t>
            </a:r>
            <a:r>
              <a:rPr lang="en-US" dirty="0" err="1" smtClean="0"/>
              <a:t>borcu</a:t>
            </a:r>
            <a:endParaRPr lang="tr-TR" dirty="0"/>
          </a:p>
          <a:p>
            <a:pPr lvl="3"/>
            <a:r>
              <a:rPr lang="en-US" dirty="0" err="1"/>
              <a:t>Kiraya</a:t>
            </a:r>
            <a:r>
              <a:rPr lang="en-US" dirty="0"/>
              <a:t> </a:t>
            </a:r>
            <a:r>
              <a:rPr lang="en-US" dirty="0" err="1"/>
              <a:t>verenin</a:t>
            </a:r>
            <a:r>
              <a:rPr lang="en-US" dirty="0"/>
              <a:t> </a:t>
            </a:r>
            <a:r>
              <a:rPr lang="en-US" dirty="0" err="1"/>
              <a:t>kiralananı</a:t>
            </a:r>
            <a:r>
              <a:rPr lang="en-US" dirty="0"/>
              <a:t> </a:t>
            </a:r>
            <a:r>
              <a:rPr lang="en-US" dirty="0" err="1"/>
              <a:t>sözleşme</a:t>
            </a:r>
            <a:r>
              <a:rPr lang="en-US" dirty="0"/>
              <a:t> </a:t>
            </a:r>
            <a:r>
              <a:rPr lang="en-US" dirty="0" err="1"/>
              <a:t>süresince</a:t>
            </a:r>
            <a:r>
              <a:rPr lang="en-US" dirty="0"/>
              <a:t> </a:t>
            </a:r>
            <a:r>
              <a:rPr lang="en-US" dirty="0" err="1"/>
              <a:t>sözleşmede</a:t>
            </a:r>
            <a:r>
              <a:rPr lang="en-US" dirty="0"/>
              <a:t> </a:t>
            </a:r>
            <a:r>
              <a:rPr lang="en-US" dirty="0" err="1"/>
              <a:t>amaçlanan</a:t>
            </a:r>
            <a:r>
              <a:rPr lang="en-US" dirty="0"/>
              <a:t> </a:t>
            </a:r>
            <a:r>
              <a:rPr lang="en-US" dirty="0" err="1"/>
              <a:t>kullanıma</a:t>
            </a:r>
            <a:r>
              <a:rPr lang="en-US" dirty="0"/>
              <a:t> </a:t>
            </a:r>
            <a:r>
              <a:rPr lang="en-US" dirty="0" err="1"/>
              <a:t>elverişli</a:t>
            </a:r>
            <a:r>
              <a:rPr lang="en-US" dirty="0"/>
              <a:t> </a:t>
            </a:r>
            <a:r>
              <a:rPr lang="en-US" dirty="0" err="1"/>
              <a:t>durumda</a:t>
            </a:r>
            <a:r>
              <a:rPr lang="en-US" dirty="0"/>
              <a:t> </a:t>
            </a:r>
            <a:r>
              <a:rPr lang="en-US" dirty="0" err="1"/>
              <a:t>bulundurma</a:t>
            </a:r>
            <a:r>
              <a:rPr lang="en-US" dirty="0"/>
              <a:t> </a:t>
            </a:r>
            <a:r>
              <a:rPr lang="en-US" dirty="0" err="1" smtClean="0"/>
              <a:t>borcu</a:t>
            </a:r>
            <a:endParaRPr lang="tr-TR" dirty="0"/>
          </a:p>
          <a:p>
            <a:pPr lvl="2"/>
            <a:r>
              <a:rPr lang="en-US" dirty="0" err="1"/>
              <a:t>Kiraya</a:t>
            </a:r>
            <a:r>
              <a:rPr lang="en-US" dirty="0"/>
              <a:t> </a:t>
            </a:r>
            <a:r>
              <a:rPr lang="en-US" dirty="0" err="1"/>
              <a:t>verenin</a:t>
            </a:r>
            <a:r>
              <a:rPr lang="en-US" dirty="0"/>
              <a:t> </a:t>
            </a:r>
            <a:r>
              <a:rPr lang="en-US" dirty="0" err="1"/>
              <a:t>kiracının</a:t>
            </a:r>
            <a:r>
              <a:rPr lang="en-US" dirty="0"/>
              <a:t> </a:t>
            </a:r>
            <a:r>
              <a:rPr lang="en-US" dirty="0" err="1"/>
              <a:t>güvenliğini</a:t>
            </a:r>
            <a:r>
              <a:rPr lang="en-US" dirty="0"/>
              <a:t> </a:t>
            </a:r>
            <a:r>
              <a:rPr lang="en-US" dirty="0" err="1"/>
              <a:t>sağlama</a:t>
            </a:r>
            <a:r>
              <a:rPr lang="en-US" dirty="0"/>
              <a:t> </a:t>
            </a:r>
            <a:r>
              <a:rPr lang="en-US" dirty="0" err="1" smtClean="0"/>
              <a:t>borcu</a:t>
            </a:r>
            <a:endParaRPr lang="tr-TR" dirty="0" smtClean="0"/>
          </a:p>
          <a:p>
            <a:pPr lvl="2"/>
            <a:r>
              <a:rPr lang="en-US" dirty="0" err="1"/>
              <a:t>Kiraya</a:t>
            </a:r>
            <a:r>
              <a:rPr lang="en-US" dirty="0"/>
              <a:t> </a:t>
            </a:r>
            <a:r>
              <a:rPr lang="en-US" dirty="0" err="1"/>
              <a:t>verenin</a:t>
            </a:r>
            <a:r>
              <a:rPr lang="en-US" dirty="0"/>
              <a:t> </a:t>
            </a:r>
            <a:r>
              <a:rPr lang="en-US" dirty="0" err="1"/>
              <a:t>vergi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benzeri</a:t>
            </a:r>
            <a:r>
              <a:rPr lang="en-US" dirty="0"/>
              <a:t> </a:t>
            </a:r>
            <a:r>
              <a:rPr lang="en-US" dirty="0" err="1"/>
              <a:t>yükümlülüklere</a:t>
            </a:r>
            <a:r>
              <a:rPr lang="en-US" dirty="0"/>
              <a:t> </a:t>
            </a:r>
            <a:r>
              <a:rPr lang="en-US" dirty="0" err="1"/>
              <a:t>katlanma</a:t>
            </a:r>
            <a:r>
              <a:rPr lang="en-US" dirty="0"/>
              <a:t> </a:t>
            </a:r>
            <a:r>
              <a:rPr lang="en-US" dirty="0" err="1" smtClean="0"/>
              <a:t>borcu</a:t>
            </a:r>
            <a:endParaRPr lang="tr-TR" dirty="0"/>
          </a:p>
          <a:p>
            <a:pPr lvl="2"/>
            <a:r>
              <a:rPr lang="en-US" dirty="0" err="1"/>
              <a:t>Kiraya</a:t>
            </a:r>
            <a:r>
              <a:rPr lang="en-US" dirty="0"/>
              <a:t> </a:t>
            </a:r>
            <a:r>
              <a:rPr lang="en-US" dirty="0" err="1"/>
              <a:t>verenin</a:t>
            </a:r>
            <a:r>
              <a:rPr lang="en-US" dirty="0"/>
              <a:t> </a:t>
            </a:r>
            <a:r>
              <a:rPr lang="en-US" dirty="0" err="1"/>
              <a:t>yan</a:t>
            </a:r>
            <a:r>
              <a:rPr lang="en-US" dirty="0"/>
              <a:t> </a:t>
            </a:r>
            <a:r>
              <a:rPr lang="en-US" dirty="0" err="1"/>
              <a:t>giderlere</a:t>
            </a:r>
            <a:r>
              <a:rPr lang="en-US" dirty="0"/>
              <a:t> </a:t>
            </a:r>
            <a:r>
              <a:rPr lang="en-US" dirty="0" err="1"/>
              <a:t>katlanma</a:t>
            </a:r>
            <a:r>
              <a:rPr lang="en-US" dirty="0"/>
              <a:t> </a:t>
            </a:r>
            <a:r>
              <a:rPr lang="en-US" dirty="0" err="1" smtClean="0"/>
              <a:t>borcu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07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Kira sözleşmeleri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Tarafların </a:t>
            </a:r>
            <a:r>
              <a:rPr lang="tr-TR" dirty="0" smtClean="0"/>
              <a:t>Borçları (devam)</a:t>
            </a:r>
            <a:endParaRPr lang="tr-TR" dirty="0"/>
          </a:p>
          <a:p>
            <a:pPr lvl="1"/>
            <a:r>
              <a:rPr lang="en-US" dirty="0" err="1"/>
              <a:t>Kiraya</a:t>
            </a:r>
            <a:r>
              <a:rPr lang="en-US" dirty="0"/>
              <a:t> </a:t>
            </a:r>
            <a:r>
              <a:rPr lang="en-US" dirty="0" err="1"/>
              <a:t>verenin</a:t>
            </a:r>
            <a:r>
              <a:rPr lang="en-US" dirty="0"/>
              <a:t> </a:t>
            </a:r>
            <a:r>
              <a:rPr lang="en-US" dirty="0" err="1"/>
              <a:t>borçlar</a:t>
            </a:r>
            <a:r>
              <a:rPr lang="tr-TR" dirty="0" smtClean="0"/>
              <a:t>ı (devam)</a:t>
            </a:r>
          </a:p>
          <a:p>
            <a:pPr lvl="2"/>
            <a:r>
              <a:rPr lang="en-US" dirty="0" err="1"/>
              <a:t>Kiraya</a:t>
            </a:r>
            <a:r>
              <a:rPr lang="en-US" dirty="0"/>
              <a:t> </a:t>
            </a:r>
            <a:r>
              <a:rPr lang="en-US" dirty="0" err="1"/>
              <a:t>verenin</a:t>
            </a:r>
            <a:r>
              <a:rPr lang="en-US" dirty="0"/>
              <a:t> </a:t>
            </a:r>
            <a:r>
              <a:rPr lang="en-US" dirty="0" err="1"/>
              <a:t>ayıptan</a:t>
            </a:r>
            <a:r>
              <a:rPr lang="en-US" dirty="0"/>
              <a:t> </a:t>
            </a:r>
            <a:r>
              <a:rPr lang="en-US" dirty="0" err="1" smtClean="0"/>
              <a:t>sorumluluğu</a:t>
            </a:r>
            <a:endParaRPr lang="tr-TR" dirty="0"/>
          </a:p>
          <a:p>
            <a:pPr lvl="3"/>
            <a:r>
              <a:rPr lang="en-US" dirty="0" err="1"/>
              <a:t>Ayıptan</a:t>
            </a:r>
            <a:r>
              <a:rPr lang="en-US" dirty="0"/>
              <a:t> </a:t>
            </a:r>
            <a:r>
              <a:rPr lang="en-US" dirty="0" err="1"/>
              <a:t>sorumluluğun</a:t>
            </a:r>
            <a:r>
              <a:rPr lang="en-US" dirty="0"/>
              <a:t> </a:t>
            </a:r>
            <a:r>
              <a:rPr lang="en-US" dirty="0" err="1"/>
              <a:t>şartları</a:t>
            </a:r>
            <a:r>
              <a:rPr lang="en-US" dirty="0"/>
              <a:t> </a:t>
            </a:r>
            <a:endParaRPr lang="tr-TR" dirty="0"/>
          </a:p>
          <a:p>
            <a:pPr lvl="4"/>
            <a:r>
              <a:rPr lang="en-US" dirty="0" err="1"/>
              <a:t>Maddî</a:t>
            </a:r>
            <a:r>
              <a:rPr lang="en-US" dirty="0"/>
              <a:t> </a:t>
            </a:r>
            <a:r>
              <a:rPr lang="en-US" dirty="0" err="1" smtClean="0"/>
              <a:t>şartlar</a:t>
            </a:r>
            <a:endParaRPr lang="tr-TR" dirty="0"/>
          </a:p>
          <a:p>
            <a:pPr lvl="5"/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ayıp</a:t>
            </a:r>
            <a:r>
              <a:rPr lang="en-US" dirty="0"/>
              <a:t> </a:t>
            </a:r>
            <a:r>
              <a:rPr lang="en-US" dirty="0" err="1"/>
              <a:t>mevcut</a:t>
            </a:r>
            <a:r>
              <a:rPr lang="en-US" dirty="0"/>
              <a:t> </a:t>
            </a:r>
            <a:r>
              <a:rPr lang="en-US" dirty="0" err="1" smtClean="0"/>
              <a:t>olmalıdır</a:t>
            </a:r>
            <a:r>
              <a:rPr lang="tr-TR" dirty="0" smtClean="0"/>
              <a:t>.</a:t>
            </a:r>
          </a:p>
          <a:p>
            <a:pPr lvl="5"/>
            <a:r>
              <a:rPr lang="en-US" dirty="0" err="1"/>
              <a:t>Kiracı</a:t>
            </a:r>
            <a:r>
              <a:rPr lang="en-US" dirty="0"/>
              <a:t> </a:t>
            </a:r>
            <a:r>
              <a:rPr lang="en-US" dirty="0" err="1"/>
              <a:t>ayıba</a:t>
            </a:r>
            <a:r>
              <a:rPr lang="en-US" dirty="0"/>
              <a:t> </a:t>
            </a:r>
            <a:r>
              <a:rPr lang="en-US" dirty="0" err="1"/>
              <a:t>kendi</a:t>
            </a:r>
            <a:r>
              <a:rPr lang="en-US" dirty="0"/>
              <a:t> </a:t>
            </a:r>
            <a:r>
              <a:rPr lang="en-US" dirty="0" err="1"/>
              <a:t>kusuruyla</a:t>
            </a:r>
            <a:r>
              <a:rPr lang="en-US" dirty="0"/>
              <a:t> </a:t>
            </a:r>
            <a:r>
              <a:rPr lang="en-US" dirty="0" err="1"/>
              <a:t>sebep</a:t>
            </a:r>
            <a:r>
              <a:rPr lang="en-US" dirty="0"/>
              <a:t> </a:t>
            </a:r>
            <a:r>
              <a:rPr lang="en-US" dirty="0" err="1" smtClean="0"/>
              <a:t>olmamalıdır</a:t>
            </a:r>
            <a:r>
              <a:rPr lang="tr-TR" dirty="0" smtClean="0"/>
              <a:t>.</a:t>
            </a:r>
          </a:p>
          <a:p>
            <a:pPr lvl="5"/>
            <a:r>
              <a:rPr lang="en-US" dirty="0" err="1"/>
              <a:t>Kiracı</a:t>
            </a:r>
            <a:r>
              <a:rPr lang="en-US" dirty="0"/>
              <a:t>, </a:t>
            </a:r>
            <a:r>
              <a:rPr lang="en-US" dirty="0" err="1"/>
              <a:t>ayıptan</a:t>
            </a:r>
            <a:r>
              <a:rPr lang="en-US" dirty="0"/>
              <a:t> </a:t>
            </a:r>
            <a:r>
              <a:rPr lang="en-US" dirty="0" err="1"/>
              <a:t>doğan</a:t>
            </a:r>
            <a:r>
              <a:rPr lang="en-US" dirty="0"/>
              <a:t> </a:t>
            </a:r>
            <a:r>
              <a:rPr lang="en-US" dirty="0" err="1"/>
              <a:t>haklarından</a:t>
            </a:r>
            <a:r>
              <a:rPr lang="en-US" dirty="0"/>
              <a:t> </a:t>
            </a:r>
            <a:r>
              <a:rPr lang="en-US" dirty="0" err="1"/>
              <a:t>feragat</a:t>
            </a:r>
            <a:r>
              <a:rPr lang="en-US" dirty="0"/>
              <a:t> </a:t>
            </a:r>
            <a:r>
              <a:rPr lang="en-US" dirty="0" err="1"/>
              <a:t>etmemiş</a:t>
            </a:r>
            <a:r>
              <a:rPr lang="en-US" dirty="0"/>
              <a:t> </a:t>
            </a:r>
            <a:r>
              <a:rPr lang="en-US" dirty="0" err="1" smtClean="0"/>
              <a:t>olmalıdır</a:t>
            </a:r>
            <a:r>
              <a:rPr lang="tr-TR" dirty="0" smtClean="0"/>
              <a:t>.</a:t>
            </a:r>
          </a:p>
          <a:p>
            <a:pPr lvl="5"/>
            <a:r>
              <a:rPr lang="en-US" dirty="0" err="1"/>
              <a:t>Sorumsuzluk</a:t>
            </a:r>
            <a:r>
              <a:rPr lang="en-US" dirty="0"/>
              <a:t> </a:t>
            </a:r>
            <a:r>
              <a:rPr lang="en-US" dirty="0" err="1"/>
              <a:t>anlaşması</a:t>
            </a:r>
            <a:r>
              <a:rPr lang="en-US" dirty="0"/>
              <a:t> </a:t>
            </a:r>
            <a:r>
              <a:rPr lang="en-US" dirty="0" err="1"/>
              <a:t>yapılmamış</a:t>
            </a:r>
            <a:r>
              <a:rPr lang="en-US" dirty="0"/>
              <a:t> </a:t>
            </a:r>
            <a:r>
              <a:rPr lang="en-US" dirty="0" err="1" smtClean="0"/>
              <a:t>olmalıdır</a:t>
            </a:r>
            <a:r>
              <a:rPr lang="tr-TR" dirty="0" smtClean="0"/>
              <a:t>.</a:t>
            </a:r>
          </a:p>
          <a:p>
            <a:pPr lvl="4"/>
            <a:r>
              <a:rPr lang="tr-TR" dirty="0" smtClean="0"/>
              <a:t>Şekli şartlar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312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Kira sözleşmeleri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Tarafların Borçları (devam)</a:t>
            </a:r>
          </a:p>
          <a:p>
            <a:pPr lvl="1"/>
            <a:r>
              <a:rPr lang="en-US" dirty="0" err="1"/>
              <a:t>Kiraya</a:t>
            </a:r>
            <a:r>
              <a:rPr lang="en-US" dirty="0"/>
              <a:t> </a:t>
            </a:r>
            <a:r>
              <a:rPr lang="en-US" dirty="0" err="1"/>
              <a:t>verenin</a:t>
            </a:r>
            <a:r>
              <a:rPr lang="en-US" dirty="0"/>
              <a:t> </a:t>
            </a:r>
            <a:r>
              <a:rPr lang="en-US" dirty="0" err="1"/>
              <a:t>borçlar</a:t>
            </a:r>
            <a:r>
              <a:rPr lang="tr-TR" dirty="0"/>
              <a:t>ı (devam)</a:t>
            </a:r>
          </a:p>
          <a:p>
            <a:pPr lvl="2"/>
            <a:r>
              <a:rPr lang="en-US" dirty="0" err="1"/>
              <a:t>Kiraya</a:t>
            </a:r>
            <a:r>
              <a:rPr lang="en-US" dirty="0"/>
              <a:t> </a:t>
            </a:r>
            <a:r>
              <a:rPr lang="en-US" dirty="0" err="1"/>
              <a:t>verenin</a:t>
            </a:r>
            <a:r>
              <a:rPr lang="en-US" dirty="0"/>
              <a:t> </a:t>
            </a:r>
            <a:r>
              <a:rPr lang="en-US" dirty="0" err="1"/>
              <a:t>ayıptan</a:t>
            </a:r>
            <a:r>
              <a:rPr lang="en-US" dirty="0"/>
              <a:t> </a:t>
            </a:r>
            <a:r>
              <a:rPr lang="en-US" dirty="0" err="1" smtClean="0"/>
              <a:t>sorumluluğu</a:t>
            </a:r>
            <a:r>
              <a:rPr lang="tr-TR" dirty="0" smtClean="0"/>
              <a:t> (devam)</a:t>
            </a:r>
            <a:endParaRPr lang="tr-TR" dirty="0"/>
          </a:p>
          <a:p>
            <a:pPr lvl="3"/>
            <a:r>
              <a:rPr lang="en-US" dirty="0" err="1"/>
              <a:t>Kiracının</a:t>
            </a:r>
            <a:r>
              <a:rPr lang="en-US" dirty="0"/>
              <a:t> </a:t>
            </a:r>
            <a:r>
              <a:rPr lang="en-US" dirty="0" err="1"/>
              <a:t>ayıptan</a:t>
            </a:r>
            <a:r>
              <a:rPr lang="en-US" dirty="0"/>
              <a:t> </a:t>
            </a:r>
            <a:r>
              <a:rPr lang="en-US" dirty="0" err="1"/>
              <a:t>doğan</a:t>
            </a:r>
            <a:r>
              <a:rPr lang="en-US" dirty="0"/>
              <a:t> </a:t>
            </a:r>
            <a:r>
              <a:rPr lang="en-US" dirty="0" err="1" smtClean="0"/>
              <a:t>hakları</a:t>
            </a:r>
            <a:endParaRPr lang="tr-TR" dirty="0"/>
          </a:p>
          <a:p>
            <a:pPr lvl="4"/>
            <a:r>
              <a:rPr lang="en-US" dirty="0" err="1"/>
              <a:t>Ayıbın</a:t>
            </a:r>
            <a:r>
              <a:rPr lang="en-US" dirty="0"/>
              <a:t> </a:t>
            </a:r>
            <a:r>
              <a:rPr lang="en-US" dirty="0" err="1"/>
              <a:t>giderilmesini</a:t>
            </a:r>
            <a:r>
              <a:rPr lang="en-US" dirty="0"/>
              <a:t> </a:t>
            </a:r>
            <a:r>
              <a:rPr lang="en-US" dirty="0" err="1"/>
              <a:t>isteme</a:t>
            </a:r>
            <a:r>
              <a:rPr lang="en-US" dirty="0"/>
              <a:t> </a:t>
            </a:r>
            <a:r>
              <a:rPr lang="en-US" dirty="0" err="1" smtClean="0"/>
              <a:t>hakkı</a:t>
            </a:r>
            <a:endParaRPr lang="tr-TR" dirty="0"/>
          </a:p>
          <a:p>
            <a:pPr lvl="4"/>
            <a:r>
              <a:rPr lang="en-US" dirty="0"/>
              <a:t>Kira </a:t>
            </a:r>
            <a:r>
              <a:rPr lang="en-US" dirty="0" err="1"/>
              <a:t>bedelinden</a:t>
            </a:r>
            <a:r>
              <a:rPr lang="en-US" dirty="0"/>
              <a:t> </a:t>
            </a:r>
            <a:r>
              <a:rPr lang="en-US" dirty="0" err="1"/>
              <a:t>indirim</a:t>
            </a:r>
            <a:r>
              <a:rPr lang="en-US" dirty="0"/>
              <a:t> </a:t>
            </a:r>
            <a:r>
              <a:rPr lang="en-US" dirty="0" err="1"/>
              <a:t>yapılmasını</a:t>
            </a:r>
            <a:r>
              <a:rPr lang="en-US" dirty="0"/>
              <a:t> </a:t>
            </a:r>
            <a:r>
              <a:rPr lang="en-US" dirty="0" err="1"/>
              <a:t>isteme</a:t>
            </a:r>
            <a:r>
              <a:rPr lang="en-US" dirty="0"/>
              <a:t> </a:t>
            </a:r>
            <a:r>
              <a:rPr lang="en-US" dirty="0" err="1" smtClean="0"/>
              <a:t>hakkı</a:t>
            </a:r>
            <a:endParaRPr lang="tr-TR" dirty="0"/>
          </a:p>
          <a:p>
            <a:pPr lvl="4"/>
            <a:r>
              <a:rPr lang="en-US" dirty="0" err="1"/>
              <a:t>Kiracının</a:t>
            </a:r>
            <a:r>
              <a:rPr lang="en-US" dirty="0"/>
              <a:t>, </a:t>
            </a:r>
            <a:r>
              <a:rPr lang="en-US" dirty="0" err="1"/>
              <a:t>kiralananın</a:t>
            </a:r>
            <a:r>
              <a:rPr lang="en-US" dirty="0"/>
              <a:t> </a:t>
            </a:r>
            <a:r>
              <a:rPr lang="en-US" dirty="0" err="1"/>
              <a:t>ayıpsız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benzeriyle</a:t>
            </a:r>
            <a:r>
              <a:rPr lang="en-US" dirty="0"/>
              <a:t> </a:t>
            </a:r>
            <a:r>
              <a:rPr lang="en-US" dirty="0" err="1"/>
              <a:t>değiştirilmesini</a:t>
            </a:r>
            <a:r>
              <a:rPr lang="en-US" dirty="0"/>
              <a:t> </a:t>
            </a:r>
            <a:r>
              <a:rPr lang="en-US" dirty="0" err="1"/>
              <a:t>isteme</a:t>
            </a:r>
            <a:r>
              <a:rPr lang="en-US" dirty="0"/>
              <a:t> </a:t>
            </a:r>
            <a:r>
              <a:rPr lang="en-US" dirty="0" err="1" smtClean="0"/>
              <a:t>hakkı</a:t>
            </a:r>
            <a:endParaRPr lang="tr-TR" dirty="0"/>
          </a:p>
          <a:p>
            <a:pPr lvl="4"/>
            <a:r>
              <a:rPr lang="en-US" dirty="0" err="1"/>
              <a:t>Kiracının</a:t>
            </a:r>
            <a:r>
              <a:rPr lang="en-US" dirty="0"/>
              <a:t> </a:t>
            </a:r>
            <a:r>
              <a:rPr lang="en-US" dirty="0" err="1"/>
              <a:t>sözleşmeyi</a:t>
            </a:r>
            <a:r>
              <a:rPr lang="en-US" dirty="0"/>
              <a:t> </a:t>
            </a:r>
            <a:r>
              <a:rPr lang="en-US" dirty="0" err="1"/>
              <a:t>fesih</a:t>
            </a:r>
            <a:r>
              <a:rPr lang="en-US" dirty="0"/>
              <a:t> </a:t>
            </a:r>
            <a:r>
              <a:rPr lang="en-US" dirty="0" err="1" smtClean="0"/>
              <a:t>hakkı</a:t>
            </a:r>
            <a:endParaRPr lang="tr-TR" dirty="0"/>
          </a:p>
          <a:p>
            <a:pPr lvl="4"/>
            <a:r>
              <a:rPr lang="en-US" dirty="0" err="1"/>
              <a:t>Kiracının</a:t>
            </a:r>
            <a:r>
              <a:rPr lang="en-US" dirty="0"/>
              <a:t> </a:t>
            </a:r>
            <a:r>
              <a:rPr lang="en-US" dirty="0" err="1"/>
              <a:t>zararın</a:t>
            </a:r>
            <a:r>
              <a:rPr lang="en-US" dirty="0"/>
              <a:t> </a:t>
            </a:r>
            <a:r>
              <a:rPr lang="en-US" dirty="0" err="1"/>
              <a:t>giderilmesini</a:t>
            </a:r>
            <a:r>
              <a:rPr lang="en-US" dirty="0"/>
              <a:t> </a:t>
            </a:r>
            <a:r>
              <a:rPr lang="en-US" dirty="0" err="1"/>
              <a:t>isteme</a:t>
            </a:r>
            <a:r>
              <a:rPr lang="en-US" dirty="0"/>
              <a:t> </a:t>
            </a:r>
            <a:r>
              <a:rPr lang="en-US" dirty="0" err="1" smtClean="0"/>
              <a:t>hakkı</a:t>
            </a:r>
            <a:endParaRPr lang="tr-TR" dirty="0"/>
          </a:p>
          <a:p>
            <a:pPr lvl="3"/>
            <a:r>
              <a:rPr lang="en-US" dirty="0" err="1"/>
              <a:t>Ayıptan</a:t>
            </a:r>
            <a:r>
              <a:rPr lang="en-US" dirty="0"/>
              <a:t> </a:t>
            </a:r>
            <a:r>
              <a:rPr lang="en-US" dirty="0" err="1"/>
              <a:t>sorumluluğun</a:t>
            </a:r>
            <a:r>
              <a:rPr lang="en-US" dirty="0"/>
              <a:t> </a:t>
            </a:r>
            <a:r>
              <a:rPr lang="en-US" dirty="0" err="1"/>
              <a:t>kaldırılması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sınırlandırılması</a:t>
            </a:r>
            <a:r>
              <a:rPr lang="en-US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153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Kira sözleşmeleri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Tarafların Borçları (devam)</a:t>
            </a:r>
          </a:p>
          <a:p>
            <a:pPr lvl="1"/>
            <a:r>
              <a:rPr lang="en-US" dirty="0" err="1"/>
              <a:t>Kiraya</a:t>
            </a:r>
            <a:r>
              <a:rPr lang="en-US" dirty="0"/>
              <a:t> </a:t>
            </a:r>
            <a:r>
              <a:rPr lang="en-US" dirty="0" err="1"/>
              <a:t>verenin</a:t>
            </a:r>
            <a:r>
              <a:rPr lang="en-US" dirty="0"/>
              <a:t> </a:t>
            </a:r>
            <a:r>
              <a:rPr lang="en-US" dirty="0" err="1"/>
              <a:t>borçlar</a:t>
            </a:r>
            <a:r>
              <a:rPr lang="tr-TR" dirty="0"/>
              <a:t>ı (devam)</a:t>
            </a:r>
          </a:p>
          <a:p>
            <a:pPr lvl="2"/>
            <a:r>
              <a:rPr lang="en-US" dirty="0" err="1"/>
              <a:t>Kiraya</a:t>
            </a:r>
            <a:r>
              <a:rPr lang="en-US" dirty="0"/>
              <a:t> </a:t>
            </a:r>
            <a:r>
              <a:rPr lang="en-US" dirty="0" err="1"/>
              <a:t>verenin</a:t>
            </a:r>
            <a:r>
              <a:rPr lang="en-US" dirty="0"/>
              <a:t> </a:t>
            </a:r>
            <a:r>
              <a:rPr lang="en-US" dirty="0" err="1"/>
              <a:t>zapttan</a:t>
            </a:r>
            <a:r>
              <a:rPr lang="en-US" dirty="0"/>
              <a:t> </a:t>
            </a:r>
            <a:r>
              <a:rPr lang="en-US" dirty="0" err="1" smtClean="0"/>
              <a:t>sorumluluğu</a:t>
            </a:r>
            <a:endParaRPr lang="tr-TR" dirty="0"/>
          </a:p>
          <a:p>
            <a:pPr lvl="3"/>
            <a:r>
              <a:rPr lang="en-US" dirty="0" err="1"/>
              <a:t>Zapttan</a:t>
            </a:r>
            <a:r>
              <a:rPr lang="en-US" dirty="0"/>
              <a:t> </a:t>
            </a:r>
            <a:r>
              <a:rPr lang="en-US" dirty="0" err="1"/>
              <a:t>sorumluluğun</a:t>
            </a:r>
            <a:r>
              <a:rPr lang="en-US" dirty="0"/>
              <a:t> </a:t>
            </a:r>
            <a:r>
              <a:rPr lang="en-US" dirty="0" err="1" smtClean="0"/>
              <a:t>şartları</a:t>
            </a:r>
            <a:endParaRPr lang="tr-TR" dirty="0"/>
          </a:p>
          <a:p>
            <a:pPr lvl="4"/>
            <a:r>
              <a:rPr lang="en-US" dirty="0" err="1"/>
              <a:t>Maddî</a:t>
            </a:r>
            <a:r>
              <a:rPr lang="en-US" dirty="0"/>
              <a:t> </a:t>
            </a:r>
            <a:r>
              <a:rPr lang="en-US" dirty="0" err="1" smtClean="0"/>
              <a:t>şartlar</a:t>
            </a:r>
            <a:endParaRPr lang="tr-TR" dirty="0"/>
          </a:p>
          <a:p>
            <a:pPr lvl="5"/>
            <a:r>
              <a:rPr lang="en-US" dirty="0" err="1"/>
              <a:t>Üçüncü</a:t>
            </a:r>
            <a:r>
              <a:rPr lang="en-US" dirty="0"/>
              <a:t> </a:t>
            </a:r>
            <a:r>
              <a:rPr lang="en-US" dirty="0" err="1"/>
              <a:t>kişi</a:t>
            </a:r>
            <a:r>
              <a:rPr lang="en-US" dirty="0"/>
              <a:t>, </a:t>
            </a:r>
            <a:r>
              <a:rPr lang="en-US" dirty="0" err="1"/>
              <a:t>kiralanan</a:t>
            </a:r>
            <a:r>
              <a:rPr lang="en-US" dirty="0"/>
              <a:t> </a:t>
            </a:r>
            <a:r>
              <a:rPr lang="en-US" dirty="0" err="1"/>
              <a:t>üzerinde</a:t>
            </a:r>
            <a:r>
              <a:rPr lang="en-US" dirty="0"/>
              <a:t> </a:t>
            </a:r>
            <a:r>
              <a:rPr lang="en-US" dirty="0" err="1"/>
              <a:t>kiracının</a:t>
            </a:r>
            <a:r>
              <a:rPr lang="en-US" dirty="0"/>
              <a:t> </a:t>
            </a:r>
            <a:r>
              <a:rPr lang="en-US" dirty="0" err="1"/>
              <a:t>hakkıyla</a:t>
            </a:r>
            <a:r>
              <a:rPr lang="en-US" dirty="0"/>
              <a:t> </a:t>
            </a:r>
            <a:r>
              <a:rPr lang="en-US" dirty="0" err="1"/>
              <a:t>bağdaşmayan</a:t>
            </a:r>
            <a:r>
              <a:rPr lang="en-US" dirty="0"/>
              <a:t> (</a:t>
            </a:r>
            <a:r>
              <a:rPr lang="en-US" dirty="0" err="1"/>
              <a:t>üstün</a:t>
            </a:r>
            <a:r>
              <a:rPr lang="en-US" dirty="0"/>
              <a:t>)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ileri</a:t>
            </a:r>
            <a:r>
              <a:rPr lang="en-US" dirty="0"/>
              <a:t> </a:t>
            </a:r>
            <a:r>
              <a:rPr lang="en-US" dirty="0" err="1" smtClean="0"/>
              <a:t>sürmelidir</a:t>
            </a:r>
            <a:r>
              <a:rPr lang="tr-TR" dirty="0" smtClean="0"/>
              <a:t>.</a:t>
            </a:r>
          </a:p>
          <a:p>
            <a:pPr lvl="5"/>
            <a:r>
              <a:rPr lang="en-US" dirty="0"/>
              <a:t>Bu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kira</a:t>
            </a:r>
            <a:r>
              <a:rPr lang="en-US" dirty="0"/>
              <a:t> </a:t>
            </a:r>
            <a:r>
              <a:rPr lang="en-US" dirty="0" err="1"/>
              <a:t>sözleşmesinin</a:t>
            </a:r>
            <a:r>
              <a:rPr lang="en-US" dirty="0"/>
              <a:t> </a:t>
            </a:r>
            <a:r>
              <a:rPr lang="en-US" dirty="0" err="1"/>
              <a:t>yapılmasından</a:t>
            </a:r>
            <a:r>
              <a:rPr lang="en-US" dirty="0"/>
              <a:t> </a:t>
            </a:r>
            <a:r>
              <a:rPr lang="en-US" dirty="0" err="1"/>
              <a:t>önce</a:t>
            </a:r>
            <a:r>
              <a:rPr lang="en-US" dirty="0"/>
              <a:t> </a:t>
            </a:r>
            <a:r>
              <a:rPr lang="en-US" dirty="0" err="1"/>
              <a:t>mevcut</a:t>
            </a:r>
            <a:r>
              <a:rPr lang="en-US" dirty="0"/>
              <a:t> </a:t>
            </a:r>
            <a:r>
              <a:rPr lang="en-US" dirty="0" err="1" smtClean="0"/>
              <a:t>olmalıdır</a:t>
            </a:r>
            <a:r>
              <a:rPr lang="tr-TR" dirty="0" smtClean="0"/>
              <a:t>.</a:t>
            </a:r>
          </a:p>
          <a:p>
            <a:pPr lvl="4"/>
            <a:r>
              <a:rPr lang="tr-TR" dirty="0" smtClean="0"/>
              <a:t>Şekli şartlar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140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Kira sözleşmeleri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Tarafların Borçları (devam)</a:t>
            </a:r>
          </a:p>
          <a:p>
            <a:pPr lvl="1"/>
            <a:r>
              <a:rPr lang="en-US" dirty="0" err="1"/>
              <a:t>Kiraya</a:t>
            </a:r>
            <a:r>
              <a:rPr lang="en-US" dirty="0"/>
              <a:t> </a:t>
            </a:r>
            <a:r>
              <a:rPr lang="en-US" dirty="0" err="1"/>
              <a:t>verenin</a:t>
            </a:r>
            <a:r>
              <a:rPr lang="en-US" dirty="0"/>
              <a:t> </a:t>
            </a:r>
            <a:r>
              <a:rPr lang="en-US" dirty="0" err="1"/>
              <a:t>borçlar</a:t>
            </a:r>
            <a:r>
              <a:rPr lang="tr-TR" dirty="0"/>
              <a:t>ı (devam)</a:t>
            </a:r>
          </a:p>
          <a:p>
            <a:pPr lvl="2"/>
            <a:r>
              <a:rPr lang="en-US" dirty="0" err="1"/>
              <a:t>Kiraya</a:t>
            </a:r>
            <a:r>
              <a:rPr lang="en-US" dirty="0"/>
              <a:t> </a:t>
            </a:r>
            <a:r>
              <a:rPr lang="en-US" dirty="0" err="1"/>
              <a:t>verenin</a:t>
            </a:r>
            <a:r>
              <a:rPr lang="en-US" dirty="0"/>
              <a:t> </a:t>
            </a:r>
            <a:r>
              <a:rPr lang="en-US" dirty="0" err="1"/>
              <a:t>zapttan</a:t>
            </a:r>
            <a:r>
              <a:rPr lang="en-US" dirty="0"/>
              <a:t> </a:t>
            </a:r>
            <a:r>
              <a:rPr lang="en-US" dirty="0" err="1" smtClean="0"/>
              <a:t>sorumluluğu</a:t>
            </a:r>
            <a:r>
              <a:rPr lang="tr-TR" dirty="0" smtClean="0"/>
              <a:t> (devam)</a:t>
            </a:r>
          </a:p>
          <a:p>
            <a:pPr lvl="3"/>
            <a:r>
              <a:rPr lang="en-US" dirty="0" err="1"/>
              <a:t>Hüküm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sonuçları</a:t>
            </a:r>
            <a:endParaRPr lang="tr-TR" dirty="0"/>
          </a:p>
          <a:p>
            <a:pPr lvl="4"/>
            <a:r>
              <a:rPr lang="en-US" dirty="0" err="1"/>
              <a:t>Kiraya</a:t>
            </a:r>
            <a:r>
              <a:rPr lang="en-US" dirty="0"/>
              <a:t> </a:t>
            </a:r>
            <a:r>
              <a:rPr lang="en-US" dirty="0" err="1"/>
              <a:t>veren</a:t>
            </a:r>
            <a:r>
              <a:rPr lang="en-US" dirty="0"/>
              <a:t>, </a:t>
            </a:r>
            <a:r>
              <a:rPr lang="en-US" dirty="0" err="1"/>
              <a:t>davayı</a:t>
            </a:r>
            <a:r>
              <a:rPr lang="en-US" dirty="0"/>
              <a:t> </a:t>
            </a:r>
            <a:r>
              <a:rPr lang="en-US" dirty="0" err="1"/>
              <a:t>üstlenmek</a:t>
            </a:r>
            <a:r>
              <a:rPr lang="en-US" dirty="0"/>
              <a:t> </a:t>
            </a:r>
            <a:r>
              <a:rPr lang="en-US" dirty="0" err="1" smtClean="0"/>
              <a:t>zorundadır</a:t>
            </a:r>
            <a:r>
              <a:rPr lang="tr-TR" dirty="0" smtClean="0"/>
              <a:t>.</a:t>
            </a:r>
          </a:p>
          <a:p>
            <a:pPr lvl="4"/>
            <a:r>
              <a:rPr lang="en-US" dirty="0" err="1"/>
              <a:t>Kiraya</a:t>
            </a:r>
            <a:r>
              <a:rPr lang="en-US" dirty="0"/>
              <a:t> </a:t>
            </a:r>
            <a:r>
              <a:rPr lang="en-US" dirty="0" err="1"/>
              <a:t>veren</a:t>
            </a:r>
            <a:r>
              <a:rPr lang="en-US" dirty="0"/>
              <a:t>, </a:t>
            </a:r>
            <a:r>
              <a:rPr lang="en-US" dirty="0" err="1"/>
              <a:t>kiracının</a:t>
            </a:r>
            <a:r>
              <a:rPr lang="en-US" dirty="0"/>
              <a:t> </a:t>
            </a:r>
            <a:r>
              <a:rPr lang="en-US" dirty="0" err="1"/>
              <a:t>uğradığı</a:t>
            </a:r>
            <a:r>
              <a:rPr lang="en-US" dirty="0"/>
              <a:t> </a:t>
            </a:r>
            <a:r>
              <a:rPr lang="en-US" dirty="0" err="1"/>
              <a:t>zararları</a:t>
            </a:r>
            <a:r>
              <a:rPr lang="en-US" dirty="0"/>
              <a:t> </a:t>
            </a:r>
            <a:r>
              <a:rPr lang="en-US" dirty="0" err="1"/>
              <a:t>gidermek</a:t>
            </a:r>
            <a:r>
              <a:rPr lang="en-US" dirty="0"/>
              <a:t> </a:t>
            </a:r>
            <a:r>
              <a:rPr lang="en-US" dirty="0" err="1" smtClean="0"/>
              <a:t>zorundadır</a:t>
            </a:r>
            <a:r>
              <a:rPr lang="tr-TR" dirty="0" smtClean="0"/>
              <a:t>.</a:t>
            </a:r>
          </a:p>
          <a:p>
            <a:pPr lvl="5"/>
            <a:r>
              <a:rPr lang="en-US" dirty="0" err="1"/>
              <a:t>Kiralananın</a:t>
            </a:r>
            <a:r>
              <a:rPr lang="en-US" dirty="0"/>
              <a:t> </a:t>
            </a:r>
            <a:r>
              <a:rPr lang="en-US" dirty="0" err="1"/>
              <a:t>tamamen</a:t>
            </a:r>
            <a:r>
              <a:rPr lang="en-US" dirty="0"/>
              <a:t> </a:t>
            </a:r>
            <a:r>
              <a:rPr lang="en-US" dirty="0" err="1"/>
              <a:t>zaptı</a:t>
            </a:r>
            <a:r>
              <a:rPr lang="en-US" dirty="0"/>
              <a:t> </a:t>
            </a:r>
            <a:r>
              <a:rPr lang="en-US" dirty="0" err="1" smtClean="0"/>
              <a:t>hâlinde</a:t>
            </a:r>
            <a:endParaRPr lang="tr-TR" dirty="0"/>
          </a:p>
          <a:p>
            <a:pPr lvl="5"/>
            <a:r>
              <a:rPr lang="en-US" dirty="0" err="1"/>
              <a:t>Kiralananın</a:t>
            </a:r>
            <a:r>
              <a:rPr lang="en-US" dirty="0"/>
              <a:t> </a:t>
            </a:r>
            <a:r>
              <a:rPr lang="en-US" dirty="0" err="1"/>
              <a:t>kısmen</a:t>
            </a:r>
            <a:r>
              <a:rPr lang="en-US" dirty="0"/>
              <a:t> </a:t>
            </a:r>
            <a:r>
              <a:rPr lang="en-US" dirty="0" err="1"/>
              <a:t>zaptı</a:t>
            </a:r>
            <a:r>
              <a:rPr lang="en-US" dirty="0"/>
              <a:t> </a:t>
            </a:r>
            <a:r>
              <a:rPr lang="en-US" dirty="0" err="1" smtClean="0"/>
              <a:t>hâlinde</a:t>
            </a:r>
            <a:endParaRPr lang="tr-TR" dirty="0"/>
          </a:p>
          <a:p>
            <a:pPr lvl="3"/>
            <a:r>
              <a:rPr lang="en-US" dirty="0" err="1"/>
              <a:t>Üçüncü</a:t>
            </a:r>
            <a:r>
              <a:rPr lang="en-US" dirty="0"/>
              <a:t> </a:t>
            </a:r>
            <a:r>
              <a:rPr lang="en-US" dirty="0" err="1"/>
              <a:t>kişinin</a:t>
            </a:r>
            <a:r>
              <a:rPr lang="en-US" dirty="0"/>
              <a:t> </a:t>
            </a:r>
            <a:r>
              <a:rPr lang="en-US" dirty="0" err="1"/>
              <a:t>kiralanan</a:t>
            </a:r>
            <a:r>
              <a:rPr lang="en-US" dirty="0"/>
              <a:t> </a:t>
            </a:r>
            <a:r>
              <a:rPr lang="en-US" dirty="0" err="1"/>
              <a:t>üzerinde</a:t>
            </a:r>
            <a:r>
              <a:rPr lang="en-US" dirty="0"/>
              <a:t> </a:t>
            </a:r>
            <a:r>
              <a:rPr lang="en-US" dirty="0" err="1"/>
              <a:t>kira</a:t>
            </a:r>
            <a:r>
              <a:rPr lang="en-US" dirty="0"/>
              <a:t> </a:t>
            </a:r>
            <a:r>
              <a:rPr lang="en-US" dirty="0" err="1"/>
              <a:t>sözleşmesinin</a:t>
            </a:r>
            <a:r>
              <a:rPr lang="en-US" dirty="0"/>
              <a:t> </a:t>
            </a:r>
            <a:r>
              <a:rPr lang="en-US" dirty="0" err="1"/>
              <a:t>kurulmasından</a:t>
            </a:r>
            <a:r>
              <a:rPr lang="en-US" dirty="0"/>
              <a:t> </a:t>
            </a:r>
            <a:r>
              <a:rPr lang="en-US" dirty="0" err="1"/>
              <a:t>sonra</a:t>
            </a:r>
            <a:r>
              <a:rPr lang="en-US" dirty="0"/>
              <a:t> </a:t>
            </a:r>
            <a:r>
              <a:rPr lang="en-US" dirty="0" err="1"/>
              <a:t>üstün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sahibi</a:t>
            </a:r>
            <a:r>
              <a:rPr lang="en-US" dirty="0"/>
              <a:t> </a:t>
            </a:r>
            <a:r>
              <a:rPr lang="en-US" dirty="0" err="1"/>
              <a:t>olması</a:t>
            </a:r>
            <a:r>
              <a:rPr lang="en-US" dirty="0"/>
              <a:t>: </a:t>
            </a:r>
            <a:r>
              <a:rPr lang="en-US" dirty="0" err="1"/>
              <a:t>Özellikle</a:t>
            </a:r>
            <a:r>
              <a:rPr lang="en-US" dirty="0"/>
              <a:t> </a:t>
            </a:r>
            <a:r>
              <a:rPr lang="en-US" dirty="0" err="1"/>
              <a:t>kiralananın</a:t>
            </a:r>
            <a:r>
              <a:rPr lang="en-US" dirty="0"/>
              <a:t> </a:t>
            </a:r>
            <a:r>
              <a:rPr lang="en-US" dirty="0" err="1"/>
              <a:t>mülkiyetinin</a:t>
            </a:r>
            <a:r>
              <a:rPr lang="en-US" dirty="0"/>
              <a:t> </a:t>
            </a:r>
            <a:r>
              <a:rPr lang="en-US" dirty="0" err="1"/>
              <a:t>kira</a:t>
            </a:r>
            <a:r>
              <a:rPr lang="en-US" dirty="0"/>
              <a:t> </a:t>
            </a:r>
            <a:r>
              <a:rPr lang="en-US" dirty="0" err="1"/>
              <a:t>sözleşmesinin</a:t>
            </a:r>
            <a:r>
              <a:rPr lang="en-US" dirty="0"/>
              <a:t> </a:t>
            </a:r>
            <a:r>
              <a:rPr lang="en-US" dirty="0" err="1"/>
              <a:t>kurulmasından</a:t>
            </a:r>
            <a:r>
              <a:rPr lang="en-US" dirty="0"/>
              <a:t> </a:t>
            </a:r>
            <a:r>
              <a:rPr lang="en-US" dirty="0" err="1"/>
              <a:t>sonra</a:t>
            </a:r>
            <a:r>
              <a:rPr lang="en-US" dirty="0"/>
              <a:t> </a:t>
            </a:r>
            <a:r>
              <a:rPr lang="en-US" dirty="0" err="1" smtClean="0"/>
              <a:t>devri</a:t>
            </a:r>
            <a:endParaRPr lang="tr-T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780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Kira sözleşmeleri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80119"/>
          </a:xfrm>
        </p:spPr>
        <p:txBody>
          <a:bodyPr/>
          <a:lstStyle/>
          <a:p>
            <a:r>
              <a:rPr lang="tr-TR" dirty="0"/>
              <a:t>Tarafların Borçları (devam)</a:t>
            </a:r>
          </a:p>
          <a:p>
            <a:pPr lvl="1"/>
            <a:r>
              <a:rPr lang="en-US" dirty="0" err="1"/>
              <a:t>Kiraya</a:t>
            </a:r>
            <a:r>
              <a:rPr lang="en-US" dirty="0"/>
              <a:t> </a:t>
            </a:r>
            <a:r>
              <a:rPr lang="en-US" dirty="0" err="1"/>
              <a:t>verenin</a:t>
            </a:r>
            <a:r>
              <a:rPr lang="en-US" dirty="0"/>
              <a:t> </a:t>
            </a:r>
            <a:r>
              <a:rPr lang="en-US" dirty="0" err="1"/>
              <a:t>borçlar</a:t>
            </a:r>
            <a:r>
              <a:rPr lang="tr-TR" dirty="0"/>
              <a:t>ı (devam)</a:t>
            </a:r>
          </a:p>
          <a:p>
            <a:pPr lvl="2"/>
            <a:r>
              <a:rPr lang="en-US" dirty="0" err="1"/>
              <a:t>Kiraya</a:t>
            </a:r>
            <a:r>
              <a:rPr lang="en-US" dirty="0"/>
              <a:t> </a:t>
            </a:r>
            <a:r>
              <a:rPr lang="en-US" dirty="0" err="1"/>
              <a:t>verenin</a:t>
            </a:r>
            <a:r>
              <a:rPr lang="en-US" dirty="0"/>
              <a:t> </a:t>
            </a:r>
            <a:r>
              <a:rPr lang="en-US" dirty="0" err="1"/>
              <a:t>zapttan</a:t>
            </a:r>
            <a:r>
              <a:rPr lang="en-US" dirty="0"/>
              <a:t> </a:t>
            </a:r>
            <a:r>
              <a:rPr lang="en-US" dirty="0" err="1"/>
              <a:t>sorumluluğu</a:t>
            </a:r>
            <a:r>
              <a:rPr lang="tr-TR" dirty="0"/>
              <a:t> (devam)</a:t>
            </a:r>
          </a:p>
          <a:p>
            <a:pPr lvl="3"/>
            <a:r>
              <a:rPr lang="en-US" dirty="0" err="1"/>
              <a:t>Kiralanan</a:t>
            </a:r>
            <a:r>
              <a:rPr lang="en-US" dirty="0"/>
              <a:t> </a:t>
            </a:r>
            <a:r>
              <a:rPr lang="en-US" dirty="0" err="1"/>
              <a:t>taşınmazın</a:t>
            </a:r>
            <a:r>
              <a:rPr lang="en-US" dirty="0"/>
              <a:t> </a:t>
            </a:r>
            <a:r>
              <a:rPr lang="en-US" dirty="0" err="1"/>
              <a:t>tapu</a:t>
            </a:r>
            <a:r>
              <a:rPr lang="en-US" dirty="0"/>
              <a:t> </a:t>
            </a:r>
            <a:r>
              <a:rPr lang="en-US" dirty="0" err="1"/>
              <a:t>siciline</a:t>
            </a:r>
            <a:r>
              <a:rPr lang="en-US" dirty="0"/>
              <a:t> </a:t>
            </a:r>
            <a:r>
              <a:rPr lang="en-US" dirty="0" err="1"/>
              <a:t>şerhi</a:t>
            </a:r>
            <a:r>
              <a:rPr lang="en-US" dirty="0"/>
              <a:t> </a:t>
            </a:r>
            <a:endParaRPr lang="tr-TR" dirty="0" smtClean="0"/>
          </a:p>
          <a:p>
            <a:pPr lvl="4"/>
            <a:r>
              <a:rPr lang="tr-TR" dirty="0" smtClean="0"/>
              <a:t>Ş</a:t>
            </a:r>
            <a:r>
              <a:rPr lang="en-US" dirty="0" err="1" smtClean="0"/>
              <a:t>artları</a:t>
            </a:r>
            <a:endParaRPr lang="tr-TR" dirty="0"/>
          </a:p>
          <a:p>
            <a:pPr lvl="5"/>
            <a:r>
              <a:rPr lang="en-US" dirty="0" err="1"/>
              <a:t>Tapuya</a:t>
            </a:r>
            <a:r>
              <a:rPr lang="en-US" dirty="0"/>
              <a:t> </a:t>
            </a:r>
            <a:r>
              <a:rPr lang="en-US" dirty="0" err="1"/>
              <a:t>kayıtlı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taşınmaz</a:t>
            </a:r>
            <a:r>
              <a:rPr lang="en-US" dirty="0"/>
              <a:t> </a:t>
            </a:r>
            <a:r>
              <a:rPr lang="en-US" dirty="0" err="1"/>
              <a:t>söz</a:t>
            </a:r>
            <a:r>
              <a:rPr lang="en-US" dirty="0"/>
              <a:t> </a:t>
            </a:r>
            <a:r>
              <a:rPr lang="en-US" dirty="0" err="1"/>
              <a:t>konusu</a:t>
            </a:r>
            <a:r>
              <a:rPr lang="en-US" dirty="0"/>
              <a:t> </a:t>
            </a:r>
            <a:r>
              <a:rPr lang="en-US" dirty="0" err="1" smtClean="0"/>
              <a:t>olmalıdır</a:t>
            </a:r>
            <a:r>
              <a:rPr lang="tr-TR" dirty="0" smtClean="0"/>
              <a:t>.</a:t>
            </a:r>
          </a:p>
          <a:p>
            <a:pPr lvl="5"/>
            <a:r>
              <a:rPr lang="en-US" dirty="0" err="1"/>
              <a:t>Yazılı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şerh</a:t>
            </a:r>
            <a:r>
              <a:rPr lang="en-US" dirty="0"/>
              <a:t> </a:t>
            </a:r>
            <a:r>
              <a:rPr lang="en-US" dirty="0" err="1"/>
              <a:t>talebi</a:t>
            </a:r>
            <a:r>
              <a:rPr lang="en-US" dirty="0"/>
              <a:t> (</a:t>
            </a:r>
            <a:r>
              <a:rPr lang="en-US" dirty="0" err="1"/>
              <a:t>yazılı</a:t>
            </a:r>
            <a:r>
              <a:rPr lang="en-US" dirty="0"/>
              <a:t> </a:t>
            </a:r>
            <a:r>
              <a:rPr lang="en-US" dirty="0" err="1"/>
              <a:t>şerh</a:t>
            </a:r>
            <a:r>
              <a:rPr lang="en-US" dirty="0"/>
              <a:t> </a:t>
            </a:r>
            <a:r>
              <a:rPr lang="en-US" dirty="0" err="1"/>
              <a:t>sözleşmesi</a:t>
            </a:r>
            <a:r>
              <a:rPr lang="en-US" dirty="0"/>
              <a:t>) </a:t>
            </a:r>
            <a:r>
              <a:rPr lang="en-US" dirty="0" err="1"/>
              <a:t>yapılmış</a:t>
            </a:r>
            <a:r>
              <a:rPr lang="en-US" dirty="0"/>
              <a:t> </a:t>
            </a:r>
            <a:r>
              <a:rPr lang="en-US" dirty="0" err="1" smtClean="0"/>
              <a:t>olmalıdır</a:t>
            </a:r>
            <a:r>
              <a:rPr lang="tr-TR" dirty="0" smtClean="0"/>
              <a:t>.</a:t>
            </a:r>
          </a:p>
          <a:p>
            <a:pPr lvl="5"/>
            <a:r>
              <a:rPr lang="en-US" dirty="0" err="1"/>
              <a:t>Tapu</a:t>
            </a:r>
            <a:r>
              <a:rPr lang="en-US" dirty="0"/>
              <a:t> </a:t>
            </a:r>
            <a:r>
              <a:rPr lang="en-US" dirty="0" err="1"/>
              <a:t>siciline</a:t>
            </a:r>
            <a:r>
              <a:rPr lang="en-US" dirty="0"/>
              <a:t> </a:t>
            </a:r>
            <a:r>
              <a:rPr lang="en-US" dirty="0" err="1"/>
              <a:t>işlenen</a:t>
            </a:r>
            <a:r>
              <a:rPr lang="en-US" dirty="0"/>
              <a:t> </a:t>
            </a:r>
            <a:r>
              <a:rPr lang="en-US" dirty="0" err="1"/>
              <a:t>şerh</a:t>
            </a:r>
            <a:r>
              <a:rPr lang="en-US" dirty="0"/>
              <a:t> </a:t>
            </a:r>
            <a:r>
              <a:rPr lang="en-US" dirty="0" err="1"/>
              <a:t>geçerli</a:t>
            </a:r>
            <a:r>
              <a:rPr lang="en-US" dirty="0"/>
              <a:t> </a:t>
            </a:r>
            <a:r>
              <a:rPr lang="en-US" dirty="0" err="1"/>
              <a:t>olduğu</a:t>
            </a:r>
            <a:r>
              <a:rPr lang="en-US" dirty="0"/>
              <a:t> </a:t>
            </a:r>
            <a:r>
              <a:rPr lang="en-US" dirty="0" err="1"/>
              <a:t>süre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kullanma</a:t>
            </a:r>
            <a:r>
              <a:rPr lang="en-US" dirty="0"/>
              <a:t> </a:t>
            </a:r>
            <a:r>
              <a:rPr lang="en-US" dirty="0" err="1"/>
              <a:t>şartlarını</a:t>
            </a:r>
            <a:r>
              <a:rPr lang="en-US" dirty="0"/>
              <a:t> </a:t>
            </a:r>
            <a:r>
              <a:rPr lang="en-US" dirty="0" err="1" smtClean="0"/>
              <a:t>göstermelidir</a:t>
            </a:r>
            <a:r>
              <a:rPr lang="tr-TR" dirty="0" smtClean="0"/>
              <a:t>.</a:t>
            </a:r>
          </a:p>
          <a:p>
            <a:pPr lvl="4"/>
            <a:r>
              <a:rPr lang="tr-TR" dirty="0" smtClean="0"/>
              <a:t>Hüküm ve sonuçları</a:t>
            </a:r>
          </a:p>
          <a:p>
            <a:pPr lvl="5"/>
            <a:r>
              <a:rPr lang="en-US" dirty="0" err="1"/>
              <a:t>Kiraya</a:t>
            </a:r>
            <a:r>
              <a:rPr lang="en-US" dirty="0"/>
              <a:t> </a:t>
            </a:r>
            <a:r>
              <a:rPr lang="en-US" dirty="0" err="1"/>
              <a:t>veren</a:t>
            </a:r>
            <a:r>
              <a:rPr lang="en-US" dirty="0"/>
              <a:t>, </a:t>
            </a:r>
            <a:r>
              <a:rPr lang="en-US" dirty="0" err="1"/>
              <a:t>kiralanan</a:t>
            </a:r>
            <a:r>
              <a:rPr lang="en-US" dirty="0"/>
              <a:t> </a:t>
            </a:r>
            <a:r>
              <a:rPr lang="en-US" dirty="0" err="1"/>
              <a:t>üzerinde</a:t>
            </a:r>
            <a:r>
              <a:rPr lang="en-US" dirty="0"/>
              <a:t> </a:t>
            </a:r>
            <a:r>
              <a:rPr lang="en-US" dirty="0" err="1"/>
              <a:t>üçüncü</a:t>
            </a:r>
            <a:r>
              <a:rPr lang="en-US" dirty="0"/>
              <a:t> </a:t>
            </a:r>
            <a:r>
              <a:rPr lang="en-US" dirty="0" err="1"/>
              <a:t>kişiye</a:t>
            </a:r>
            <a:r>
              <a:rPr lang="en-US" dirty="0"/>
              <a:t> </a:t>
            </a:r>
            <a:r>
              <a:rPr lang="en-US" dirty="0" err="1"/>
              <a:t>mülkiyeti</a:t>
            </a:r>
            <a:r>
              <a:rPr lang="en-US" dirty="0"/>
              <a:t> </a:t>
            </a:r>
            <a:r>
              <a:rPr lang="en-US" dirty="0" err="1"/>
              <a:t>devretmek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sınırlı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aynî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kuvvetlendirilmiş</a:t>
            </a:r>
            <a:r>
              <a:rPr lang="en-US" dirty="0"/>
              <a:t> </a:t>
            </a:r>
            <a:r>
              <a:rPr lang="en-US" dirty="0" err="1"/>
              <a:t>şahsî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kurmak</a:t>
            </a:r>
            <a:r>
              <a:rPr lang="en-US" dirty="0"/>
              <a:t> </a:t>
            </a:r>
            <a:r>
              <a:rPr lang="en-US" dirty="0" err="1"/>
              <a:t>suretiyle</a:t>
            </a:r>
            <a:r>
              <a:rPr lang="en-US" dirty="0"/>
              <a:t> </a:t>
            </a:r>
            <a:r>
              <a:rPr lang="en-US" dirty="0" err="1"/>
              <a:t>tasarrufta</a:t>
            </a:r>
            <a:r>
              <a:rPr lang="en-US" dirty="0"/>
              <a:t> </a:t>
            </a:r>
            <a:r>
              <a:rPr lang="en-US" dirty="0" err="1"/>
              <a:t>bulunmuş</a:t>
            </a:r>
            <a:r>
              <a:rPr lang="en-US" dirty="0"/>
              <a:t> </a:t>
            </a:r>
            <a:r>
              <a:rPr lang="en-US" dirty="0" err="1" smtClean="0"/>
              <a:t>olmalıdır</a:t>
            </a:r>
            <a:r>
              <a:rPr lang="tr-TR" dirty="0" smtClean="0"/>
              <a:t>.</a:t>
            </a:r>
          </a:p>
          <a:p>
            <a:pPr lvl="5"/>
            <a:r>
              <a:rPr lang="en-US" dirty="0" err="1"/>
              <a:t>Üçüncü</a:t>
            </a:r>
            <a:r>
              <a:rPr lang="en-US" dirty="0"/>
              <a:t> </a:t>
            </a:r>
            <a:r>
              <a:rPr lang="en-US" dirty="0" err="1"/>
              <a:t>kişinin</a:t>
            </a:r>
            <a:r>
              <a:rPr lang="en-US" dirty="0"/>
              <a:t> </a:t>
            </a:r>
            <a:r>
              <a:rPr lang="en-US" dirty="0" err="1"/>
              <a:t>kiralanan</a:t>
            </a:r>
            <a:r>
              <a:rPr lang="en-US" dirty="0"/>
              <a:t> </a:t>
            </a:r>
            <a:r>
              <a:rPr lang="en-US" dirty="0" err="1"/>
              <a:t>üzerinde</a:t>
            </a:r>
            <a:r>
              <a:rPr lang="en-US" dirty="0"/>
              <a:t> </a:t>
            </a:r>
            <a:r>
              <a:rPr lang="en-US" dirty="0" err="1"/>
              <a:t>elde</a:t>
            </a:r>
            <a:r>
              <a:rPr lang="en-US" dirty="0"/>
              <a:t> </a:t>
            </a:r>
            <a:r>
              <a:rPr lang="en-US" dirty="0" err="1"/>
              <a:t>ettiği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, </a:t>
            </a:r>
            <a:r>
              <a:rPr lang="en-US" dirty="0" err="1"/>
              <a:t>kiracının</a:t>
            </a:r>
            <a:r>
              <a:rPr lang="en-US" dirty="0"/>
              <a:t> </a:t>
            </a:r>
            <a:r>
              <a:rPr lang="en-US" dirty="0" err="1"/>
              <a:t>kiralananı</a:t>
            </a:r>
            <a:r>
              <a:rPr lang="en-US" dirty="0"/>
              <a:t> </a:t>
            </a:r>
            <a:r>
              <a:rPr lang="en-US" dirty="0" err="1"/>
              <a:t>kullanma</a:t>
            </a:r>
            <a:r>
              <a:rPr lang="en-US" dirty="0"/>
              <a:t> </a:t>
            </a:r>
            <a:r>
              <a:rPr lang="en-US" dirty="0" err="1"/>
              <a:t>hakkı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 smtClean="0"/>
              <a:t>bağdaşmamalıdır</a:t>
            </a:r>
            <a:r>
              <a:rPr lang="tr-T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512873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</Template>
  <TotalTime>1388</TotalTime>
  <Words>522</Words>
  <Application>Microsoft Office PowerPoint</Application>
  <PresentationFormat>Geniş ekran</PresentationFormat>
  <Paragraphs>81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Galeri</vt:lpstr>
      <vt:lpstr>BORÇLAR HUKUKU ÖZEL HÜKÜMLER</vt:lpstr>
      <vt:lpstr>Kira sözleşmeleri</vt:lpstr>
      <vt:lpstr>Kira sözleşmeleri</vt:lpstr>
      <vt:lpstr>Kira sözleşmeleri</vt:lpstr>
      <vt:lpstr>Kira sözleşmeleri</vt:lpstr>
      <vt:lpstr>Kira sözleşmeleri</vt:lpstr>
      <vt:lpstr>Kira sözleşmeleri</vt:lpstr>
      <vt:lpstr>Kira sözleşmeleri</vt:lpstr>
      <vt:lpstr>Kira sözleşmeleri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Harun Kılıç</dc:creator>
  <cp:lastModifiedBy>pc1</cp:lastModifiedBy>
  <cp:revision>28</cp:revision>
  <dcterms:created xsi:type="dcterms:W3CDTF">2020-07-01T13:53:34Z</dcterms:created>
  <dcterms:modified xsi:type="dcterms:W3CDTF">2021-03-22T07:37:15Z</dcterms:modified>
</cp:coreProperties>
</file>