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Kullandırma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kira sözleşmeleri - 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Kira sözleşmeleri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Tanım: K</a:t>
            </a:r>
            <a:r>
              <a:rPr lang="tr-TR" dirty="0" smtClean="0"/>
              <a:t>iracının </a:t>
            </a:r>
            <a:r>
              <a:rPr lang="tr-TR" dirty="0"/>
              <a:t>ödemeyi üstlendiği kira bedeli karşılığında kiraya verenin, belirli veya belirli olmayan bir süre için bir şeyin kullanılmasını veya kullanılmasıyla birlikte ondan </a:t>
            </a:r>
            <a:r>
              <a:rPr lang="tr-TR" dirty="0" smtClean="0"/>
              <a:t>yararlanılmasını </a:t>
            </a:r>
            <a:r>
              <a:rPr lang="tr-TR" dirty="0"/>
              <a:t>kiracıya bırakmayı üstlendiği sözleşmeye, kira sözleşmesi </a:t>
            </a:r>
            <a:r>
              <a:rPr lang="tr-TR" dirty="0" smtClean="0"/>
              <a:t>denir</a:t>
            </a:r>
            <a:r>
              <a:rPr lang="tr-TR" dirty="0"/>
              <a:t> </a:t>
            </a:r>
            <a:r>
              <a:rPr lang="tr-TR" dirty="0" smtClean="0"/>
              <a:t>(TBK m. 299).</a:t>
            </a:r>
          </a:p>
          <a:p>
            <a:r>
              <a:rPr lang="tr-TR" dirty="0" smtClean="0"/>
              <a:t>Kira Sözleşmesinin Nitelikleri</a:t>
            </a:r>
          </a:p>
          <a:p>
            <a:pPr lvl="1"/>
            <a:r>
              <a:rPr lang="tr-TR" dirty="0" smtClean="0"/>
              <a:t>Kira sözleşmesi, bir borç sözleşmesidir.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sözleşmesi</a:t>
            </a:r>
            <a:r>
              <a:rPr lang="en-US" dirty="0" smtClean="0"/>
              <a:t> tam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19308"/>
          </a:xfrm>
        </p:spPr>
        <p:txBody>
          <a:bodyPr/>
          <a:lstStyle/>
          <a:p>
            <a:r>
              <a:rPr lang="tr-TR" dirty="0"/>
              <a:t>Kira Sözleşmesinin </a:t>
            </a:r>
            <a:r>
              <a:rPr lang="tr-TR" dirty="0" smtClean="0"/>
              <a:t>Nitelikleri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Kira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Kira Sözleşmesinin Unsurları</a:t>
            </a:r>
          </a:p>
          <a:p>
            <a:pPr lvl="1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şe</a:t>
            </a:r>
            <a:r>
              <a:rPr lang="tr-TR" dirty="0" smtClean="0"/>
              <a:t>y</a:t>
            </a:r>
          </a:p>
          <a:p>
            <a:pPr lvl="1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kullanılmasının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belirsiz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devri</a:t>
            </a:r>
            <a:endParaRPr lang="tr-TR" dirty="0"/>
          </a:p>
          <a:p>
            <a:pPr lvl="1"/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karşılığında</a:t>
            </a:r>
            <a:r>
              <a:rPr lang="en-US" dirty="0"/>
              <a:t> </a:t>
            </a:r>
            <a:r>
              <a:rPr lang="en-US" dirty="0" err="1" smtClean="0"/>
              <a:t>devri</a:t>
            </a:r>
            <a:endParaRPr lang="tr-TR" dirty="0"/>
          </a:p>
          <a:p>
            <a:pPr lvl="1"/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 smtClean="0"/>
              <a:t>anlaşması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en-US" dirty="0" err="1" smtClean="0"/>
              <a:t>Kiraya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kiracıya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, </a:t>
            </a:r>
            <a:r>
              <a:rPr lang="en-US" dirty="0" err="1"/>
              <a:t>kiracıya</a:t>
            </a:r>
            <a:r>
              <a:rPr lang="en-US" dirty="0"/>
              <a:t> </a:t>
            </a:r>
            <a:r>
              <a:rPr lang="en-US" dirty="0" err="1"/>
              <a:t>kararlaştırılan</a:t>
            </a:r>
            <a:r>
              <a:rPr lang="en-US" dirty="0"/>
              <a:t> </a:t>
            </a:r>
            <a:r>
              <a:rPr lang="en-US" dirty="0" err="1"/>
              <a:t>tarihte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,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amaçlanan</a:t>
            </a:r>
            <a:r>
              <a:rPr lang="en-US" dirty="0"/>
              <a:t> </a:t>
            </a:r>
            <a:r>
              <a:rPr lang="en-US" dirty="0" err="1"/>
              <a:t>kullanıma</a:t>
            </a:r>
            <a:r>
              <a:rPr lang="en-US" dirty="0"/>
              <a:t> </a:t>
            </a:r>
            <a:r>
              <a:rPr lang="en-US" dirty="0" err="1"/>
              <a:t>elverişli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süresince</a:t>
            </a:r>
            <a:r>
              <a:rPr lang="en-US" dirty="0"/>
              <a:t> </a:t>
            </a:r>
            <a:r>
              <a:rPr lang="en-US" dirty="0" err="1"/>
              <a:t>sözleşmede</a:t>
            </a:r>
            <a:r>
              <a:rPr lang="en-US" dirty="0"/>
              <a:t> </a:t>
            </a:r>
            <a:r>
              <a:rPr lang="en-US" dirty="0" err="1"/>
              <a:t>amaçlanan</a:t>
            </a:r>
            <a:r>
              <a:rPr lang="en-US" dirty="0"/>
              <a:t> </a:t>
            </a:r>
            <a:r>
              <a:rPr lang="en-US" dirty="0" err="1"/>
              <a:t>kullanıma</a:t>
            </a:r>
            <a:r>
              <a:rPr lang="en-US" dirty="0"/>
              <a:t> </a:t>
            </a:r>
            <a:r>
              <a:rPr lang="en-US" dirty="0" err="1"/>
              <a:t>elverişli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bulundurma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güvenliğini</a:t>
            </a:r>
            <a:r>
              <a:rPr lang="en-US" dirty="0"/>
              <a:t> </a:t>
            </a:r>
            <a:r>
              <a:rPr lang="en-US" dirty="0" err="1"/>
              <a:t>sağlama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yükümlülüklere</a:t>
            </a:r>
            <a:r>
              <a:rPr lang="en-US" dirty="0"/>
              <a:t> </a:t>
            </a:r>
            <a:r>
              <a:rPr lang="en-US" dirty="0" err="1"/>
              <a:t>katlanma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giderlere</a:t>
            </a:r>
            <a:r>
              <a:rPr lang="en-US" dirty="0"/>
              <a:t> </a:t>
            </a:r>
            <a:r>
              <a:rPr lang="en-US" dirty="0" err="1"/>
              <a:t>katlanma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</a:t>
            </a:r>
            <a:r>
              <a:rPr lang="tr-TR" dirty="0" smtClean="0"/>
              <a:t>Borçları (devam)</a:t>
            </a:r>
            <a:endParaRPr lang="tr-TR" dirty="0"/>
          </a:p>
          <a:p>
            <a:pPr lvl="1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 smtClean="0"/>
              <a:t>ı (devam)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tr-TR" dirty="0"/>
          </a:p>
          <a:p>
            <a:pPr lvl="3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en-US" dirty="0"/>
              <a:t> </a:t>
            </a:r>
            <a:endParaRPr lang="tr-TR" dirty="0"/>
          </a:p>
          <a:p>
            <a:pPr lvl="4"/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 smtClean="0"/>
              <a:t>şartlar</a:t>
            </a:r>
            <a:endParaRPr lang="tr-TR" dirty="0"/>
          </a:p>
          <a:p>
            <a:pPr lvl="5"/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Kiracı</a:t>
            </a:r>
            <a:r>
              <a:rPr lang="en-US" dirty="0"/>
              <a:t> </a:t>
            </a:r>
            <a:r>
              <a:rPr lang="en-US" dirty="0" err="1"/>
              <a:t>ayıba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kusuruyla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 smtClean="0"/>
              <a:t>olmamalıdır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Kiracı</a:t>
            </a:r>
            <a:r>
              <a:rPr lang="en-US" dirty="0"/>
              <a:t>,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haklarından</a:t>
            </a:r>
            <a:r>
              <a:rPr lang="en-US" dirty="0"/>
              <a:t> </a:t>
            </a:r>
            <a:r>
              <a:rPr lang="en-US" dirty="0" err="1"/>
              <a:t>feragat</a:t>
            </a:r>
            <a:r>
              <a:rPr lang="en-US" dirty="0"/>
              <a:t> </a:t>
            </a:r>
            <a:r>
              <a:rPr lang="en-US" dirty="0" err="1"/>
              <a:t>etmemiş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Sorumsuzluk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yapılmamış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tr-TR" dirty="0" smtClean="0"/>
              <a:t>Şekli şartlar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Borçları (devam)</a:t>
            </a:r>
          </a:p>
          <a:p>
            <a:pPr lvl="1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/>
              <a:t>ı (devam)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r>
              <a:rPr lang="tr-TR" dirty="0" smtClean="0"/>
              <a:t> (devam)</a:t>
            </a:r>
            <a:endParaRPr lang="tr-TR" dirty="0"/>
          </a:p>
          <a:p>
            <a:pPr lvl="3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endParaRPr lang="tr-TR" dirty="0"/>
          </a:p>
          <a:p>
            <a:pPr lvl="4"/>
            <a:r>
              <a:rPr lang="en-US" dirty="0" err="1"/>
              <a:t>Ayıbın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/>
              <a:t>Kira </a:t>
            </a:r>
            <a:r>
              <a:rPr lang="en-US" dirty="0" err="1"/>
              <a:t>bedelinden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yapılmasını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 err="1"/>
              <a:t>Kiracının</a:t>
            </a:r>
            <a:r>
              <a:rPr lang="en-US" dirty="0"/>
              <a:t>, </a:t>
            </a:r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ayıpsız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benzeriyle</a:t>
            </a:r>
            <a:r>
              <a:rPr lang="en-US" dirty="0"/>
              <a:t> </a:t>
            </a:r>
            <a:r>
              <a:rPr lang="en-US" dirty="0" err="1"/>
              <a:t>değiştirilmesini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4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3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kaldırılması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sınırlandırılması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Borçları (devam)</a:t>
            </a:r>
          </a:p>
          <a:p>
            <a:pPr lvl="1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/>
              <a:t>ı (devam)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tr-TR" dirty="0"/>
          </a:p>
          <a:p>
            <a:pPr lvl="3"/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4"/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 smtClean="0"/>
              <a:t>şartlar</a:t>
            </a:r>
            <a:endParaRPr lang="tr-TR" dirty="0"/>
          </a:p>
          <a:p>
            <a:pPr lvl="5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, </a:t>
            </a:r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hakkıyla</a:t>
            </a:r>
            <a:r>
              <a:rPr lang="en-US" dirty="0"/>
              <a:t> </a:t>
            </a:r>
            <a:r>
              <a:rPr lang="en-US" dirty="0" err="1"/>
              <a:t>bağdaşmayan</a:t>
            </a:r>
            <a:r>
              <a:rPr lang="en-US" dirty="0"/>
              <a:t> (</a:t>
            </a:r>
            <a:r>
              <a:rPr lang="en-US" dirty="0" err="1"/>
              <a:t>üstün</a:t>
            </a:r>
            <a:r>
              <a:rPr lang="en-US" dirty="0"/>
              <a:t>)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 smtClean="0"/>
              <a:t>sürmelidir</a:t>
            </a:r>
            <a:r>
              <a:rPr lang="tr-TR" dirty="0" smtClean="0"/>
              <a:t>.</a:t>
            </a:r>
          </a:p>
          <a:p>
            <a:pPr lvl="5"/>
            <a:r>
              <a:rPr lang="en-US" dirty="0"/>
              <a:t>Bu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yapılmasından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4"/>
            <a:r>
              <a:rPr lang="tr-TR" dirty="0" smtClean="0"/>
              <a:t>Şekli şartlar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Borçları (devam)</a:t>
            </a:r>
          </a:p>
          <a:p>
            <a:pPr lvl="1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/>
              <a:t>ı (devam)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r>
              <a:rPr lang="tr-TR" dirty="0" smtClean="0"/>
              <a:t> (devam)</a:t>
            </a:r>
          </a:p>
          <a:p>
            <a:pPr lvl="3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4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, </a:t>
            </a:r>
            <a:r>
              <a:rPr lang="en-US" dirty="0" err="1"/>
              <a:t>davayı</a:t>
            </a:r>
            <a:r>
              <a:rPr lang="en-US" dirty="0"/>
              <a:t> </a:t>
            </a:r>
            <a:r>
              <a:rPr lang="en-US" dirty="0" err="1"/>
              <a:t>üstlenmek</a:t>
            </a:r>
            <a:r>
              <a:rPr lang="en-US" dirty="0"/>
              <a:t> </a:t>
            </a:r>
            <a:r>
              <a:rPr lang="en-US" dirty="0" err="1" smtClean="0"/>
              <a:t>zorundadır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, </a:t>
            </a:r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zararları</a:t>
            </a:r>
            <a:r>
              <a:rPr lang="en-US" dirty="0"/>
              <a:t> </a:t>
            </a:r>
            <a:r>
              <a:rPr lang="en-US" dirty="0" err="1"/>
              <a:t>gidermek</a:t>
            </a:r>
            <a:r>
              <a:rPr lang="en-US" dirty="0"/>
              <a:t> </a:t>
            </a:r>
            <a:r>
              <a:rPr lang="en-US" dirty="0" err="1" smtClean="0"/>
              <a:t>zorundadır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zaptı</a:t>
            </a:r>
            <a:r>
              <a:rPr lang="en-US" dirty="0"/>
              <a:t> </a:t>
            </a:r>
            <a:r>
              <a:rPr lang="en-US" dirty="0" err="1" smtClean="0"/>
              <a:t>hâlinde</a:t>
            </a:r>
            <a:endParaRPr lang="tr-TR" dirty="0"/>
          </a:p>
          <a:p>
            <a:pPr lvl="5"/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zaptı</a:t>
            </a:r>
            <a:r>
              <a:rPr lang="en-US" dirty="0"/>
              <a:t> </a:t>
            </a:r>
            <a:r>
              <a:rPr lang="en-US" dirty="0" err="1" smtClean="0"/>
              <a:t>hâlinde</a:t>
            </a:r>
            <a:endParaRPr lang="tr-TR" dirty="0"/>
          </a:p>
          <a:p>
            <a:pPr lvl="3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kurulmasından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üstün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: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mülkiyetinin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kurulmasından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 smtClean="0"/>
              <a:t>devri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/>
          <a:lstStyle/>
          <a:p>
            <a:r>
              <a:rPr lang="tr-TR" dirty="0"/>
              <a:t>Tarafların Borçları (devam)</a:t>
            </a:r>
          </a:p>
          <a:p>
            <a:pPr lvl="1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/>
              <a:t>ı (devam)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> (devam)</a:t>
            </a:r>
          </a:p>
          <a:p>
            <a:pPr lvl="3"/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taşınmazın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siciline</a:t>
            </a:r>
            <a:r>
              <a:rPr lang="en-US" dirty="0"/>
              <a:t> </a:t>
            </a:r>
            <a:r>
              <a:rPr lang="en-US" dirty="0" err="1"/>
              <a:t>şerhi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tr-TR" dirty="0" smtClean="0"/>
              <a:t>Ş</a:t>
            </a:r>
            <a:r>
              <a:rPr lang="en-US" dirty="0" err="1" smtClean="0"/>
              <a:t>artları</a:t>
            </a:r>
            <a:endParaRPr lang="tr-TR" dirty="0"/>
          </a:p>
          <a:p>
            <a:pPr lvl="5"/>
            <a:r>
              <a:rPr lang="en-US" dirty="0" err="1"/>
              <a:t>Tapuya</a:t>
            </a:r>
            <a:r>
              <a:rPr lang="en-US" dirty="0"/>
              <a:t>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/>
              <a:t>talebi</a:t>
            </a:r>
            <a:r>
              <a:rPr lang="en-US" dirty="0"/>
              <a:t> (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)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siciline</a:t>
            </a:r>
            <a:r>
              <a:rPr lang="en-US" dirty="0"/>
              <a:t> </a:t>
            </a:r>
            <a:r>
              <a:rPr lang="en-US" dirty="0" err="1"/>
              <a:t>işlenen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şartlarını</a:t>
            </a:r>
            <a:r>
              <a:rPr lang="en-US" dirty="0"/>
              <a:t> </a:t>
            </a:r>
            <a:r>
              <a:rPr lang="en-US" dirty="0" err="1" smtClean="0"/>
              <a:t>göstermelidir</a:t>
            </a:r>
            <a:r>
              <a:rPr lang="tr-TR" dirty="0" smtClean="0"/>
              <a:t>.</a:t>
            </a:r>
          </a:p>
          <a:p>
            <a:pPr lvl="4"/>
            <a:r>
              <a:rPr lang="tr-TR" dirty="0" smtClean="0"/>
              <a:t>Hüküm ve sonuçları</a:t>
            </a:r>
          </a:p>
          <a:p>
            <a:pPr lvl="5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, </a:t>
            </a:r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devretmek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aynî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kuvvetlendirilmiş</a:t>
            </a:r>
            <a:r>
              <a:rPr lang="en-US" dirty="0"/>
              <a:t> </a:t>
            </a:r>
            <a:r>
              <a:rPr lang="en-US" dirty="0" err="1"/>
              <a:t>şahsî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kurmak</a:t>
            </a:r>
            <a:r>
              <a:rPr lang="en-US" dirty="0"/>
              <a:t> </a:t>
            </a:r>
            <a:r>
              <a:rPr lang="en-US" dirty="0" err="1"/>
              <a:t>suretiyle</a:t>
            </a:r>
            <a:r>
              <a:rPr lang="en-US" dirty="0"/>
              <a:t> </a:t>
            </a:r>
            <a:r>
              <a:rPr lang="en-US" dirty="0" err="1"/>
              <a:t>tasarrufta</a:t>
            </a:r>
            <a:r>
              <a:rPr lang="en-US" dirty="0"/>
              <a:t> </a:t>
            </a:r>
            <a:r>
              <a:rPr lang="en-US" dirty="0" err="1"/>
              <a:t>bulunmuş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kiralanan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bağdaşmamalıdır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51287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1388</TotalTime>
  <Words>522</Words>
  <Application>Microsoft Office PowerPoint</Application>
  <PresentationFormat>Geniş ekran</PresentationFormat>
  <Paragraphs>81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Kira sözleşmeleri</vt:lpstr>
      <vt:lpstr>Kira sözleşmeleri</vt:lpstr>
      <vt:lpstr>Kira sözleşmeleri</vt:lpstr>
      <vt:lpstr>Kira sözleşmeleri</vt:lpstr>
      <vt:lpstr>Kira sözleşmeleri</vt:lpstr>
      <vt:lpstr>Kira sözleşmeleri</vt:lpstr>
      <vt:lpstr>Kira sözleşmeleri</vt:lpstr>
      <vt:lpstr>Kira sözleşmeleri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2021-03-22T07:37:15Z</dcterms:modified>
</cp:coreProperties>
</file>