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55" r:id="rId1"/>
  </p:sldMasterIdLst>
  <p:sldIdLst>
    <p:sldId id="256" r:id="rId2"/>
    <p:sldId id="271" r:id="rId3"/>
    <p:sldId id="276" r:id="rId4"/>
    <p:sldId id="258" r:id="rId5"/>
    <p:sldId id="259" r:id="rId6"/>
    <p:sldId id="260" r:id="rId7"/>
    <p:sldId id="266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1909345-DEE0-4B07-8E32-441AC9DA095E}" type="datetime1">
              <a:rPr lang="en-US" smtClean="0"/>
              <a:pPr/>
              <a:t>4/5/2019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6DD0FD-55B0-48C4-8AF2-8A69533EDF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archive.org/web/20120302152641/http:/hirr.hartsem.edu/sociology/about_the_field.html" TargetMode="External"/><Relationship Id="rId2" Type="http://schemas.openxmlformats.org/officeDocument/2006/relationships/hyperlink" Target="http://hirr.hartsem.edu/sociology/about_the_field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rriam-webster.com/dictionary/ritu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9357" y="1988467"/>
            <a:ext cx="6726336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Sociology of Religion</a:t>
            </a:r>
            <a:endParaRPr lang="en-US" sz="1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r-TR" dirty="0" smtClean="0"/>
              <a:t>28.02.2019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6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20040" lvl="0" indent="-320040">
              <a:spcBef>
                <a:spcPts val="700"/>
              </a:spcBef>
            </a:pPr>
            <a:r>
              <a:rPr lang="tr-TR" sz="3000" dirty="0" err="1">
                <a:solidFill>
                  <a:prstClr val="black"/>
                </a:solidFill>
                <a:latin typeface="Calibri"/>
                <a:ea typeface="Calibri"/>
                <a:cs typeface="Arial"/>
              </a:rPr>
              <a:t>What</a:t>
            </a:r>
            <a:r>
              <a:rPr lang="tr-TR" sz="3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is </a:t>
            </a:r>
            <a:r>
              <a:rPr lang="tr-TR" sz="3000" dirty="0" err="1">
                <a:solidFill>
                  <a:prstClr val="black"/>
                </a:solidFill>
                <a:latin typeface="Calibri"/>
                <a:ea typeface="Calibri"/>
                <a:cs typeface="Arial"/>
              </a:rPr>
              <a:t>the</a:t>
            </a:r>
            <a:r>
              <a:rPr lang="tr-TR" sz="3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</a:t>
            </a:r>
            <a:r>
              <a:rPr lang="tr-TR" sz="3000" dirty="0" err="1">
                <a:solidFill>
                  <a:prstClr val="black"/>
                </a:solidFill>
                <a:latin typeface="Calibri"/>
                <a:ea typeface="Calibri"/>
                <a:cs typeface="Arial"/>
              </a:rPr>
              <a:t>sociology</a:t>
            </a:r>
            <a:r>
              <a:rPr lang="tr-TR" sz="3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 of </a:t>
            </a:r>
            <a:r>
              <a:rPr lang="tr-TR" sz="3000" dirty="0" err="1">
                <a:solidFill>
                  <a:prstClr val="black"/>
                </a:solidFill>
                <a:latin typeface="Calibri"/>
                <a:ea typeface="Calibri"/>
                <a:cs typeface="Arial"/>
              </a:rPr>
              <a:t>religion</a:t>
            </a:r>
            <a:r>
              <a:rPr lang="tr-TR" sz="3000" dirty="0">
                <a:solidFill>
                  <a:prstClr val="black"/>
                </a:solidFill>
                <a:latin typeface="Calibri"/>
                <a:ea typeface="Calibri"/>
                <a:cs typeface="Arial"/>
              </a:rPr>
              <a:t>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chemeClr val="tx1"/>
                </a:solidFill>
                <a:latin typeface="Arial"/>
              </a:rPr>
              <a:t>Sociology </a:t>
            </a:r>
            <a:r>
              <a:rPr lang="en-US" dirty="0">
                <a:solidFill>
                  <a:schemeClr val="tx1"/>
                </a:solidFill>
                <a:latin typeface="Arial"/>
              </a:rPr>
              <a:t>of </a:t>
            </a:r>
            <a:r>
              <a:rPr lang="en-US" b="1" dirty="0">
                <a:solidFill>
                  <a:schemeClr val="tx1"/>
                </a:solidFill>
                <a:latin typeface="Arial"/>
              </a:rPr>
              <a:t>religion</a:t>
            </a:r>
            <a:r>
              <a:rPr lang="en-US" dirty="0">
                <a:solidFill>
                  <a:schemeClr val="tx1"/>
                </a:solidFill>
                <a:latin typeface="Arial"/>
              </a:rPr>
              <a:t> is the study of 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the</a:t>
            </a:r>
            <a:r>
              <a:rPr lang="tr-TR" dirty="0" smtClean="0">
                <a:solidFill>
                  <a:schemeClr val="tx1"/>
                </a:solidFill>
                <a:latin typeface="Arial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Arial"/>
              </a:rPr>
              <a:t>beliefs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, </a:t>
            </a:r>
            <a:r>
              <a:rPr lang="en-US" dirty="0">
                <a:solidFill>
                  <a:schemeClr val="tx1"/>
                </a:solidFill>
                <a:latin typeface="Arial"/>
              </a:rPr>
              <a:t>practices and organizational forms 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of</a:t>
            </a:r>
            <a:r>
              <a:rPr lang="tr-TR" dirty="0" smtClean="0">
                <a:solidFill>
                  <a:schemeClr val="tx1"/>
                </a:solidFill>
                <a:latin typeface="Arial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Arial"/>
              </a:rPr>
              <a:t>religion</a:t>
            </a:r>
            <a:r>
              <a:rPr lang="en-US" dirty="0">
                <a:solidFill>
                  <a:schemeClr val="tx1"/>
                </a:solidFill>
                <a:latin typeface="Arial"/>
              </a:rPr>
              <a:t> using the tools and methods of the discipline 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of</a:t>
            </a:r>
            <a:r>
              <a:rPr lang="tr-TR" dirty="0" smtClean="0">
                <a:solidFill>
                  <a:schemeClr val="tx1"/>
                </a:solidFill>
                <a:latin typeface="Arial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Arial"/>
              </a:rPr>
              <a:t>sociology</a:t>
            </a:r>
            <a:r>
              <a:rPr lang="tr-TR" dirty="0" smtClean="0">
                <a:solidFill>
                  <a:schemeClr val="tx1"/>
                </a:solidFill>
                <a:latin typeface="Arial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4181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76943" y="402770"/>
            <a:ext cx="7957458" cy="1197429"/>
          </a:xfrm>
        </p:spPr>
        <p:txBody>
          <a:bodyPr/>
          <a:lstStyle/>
          <a:p>
            <a:r>
              <a:rPr lang="en-US" sz="3600" dirty="0">
                <a:solidFill>
                  <a:schemeClr val="tx1"/>
                </a:solidFill>
              </a:rPr>
              <a:t>View of religion in classical </a:t>
            </a:r>
            <a:r>
              <a:rPr lang="en-US" sz="3600" dirty="0" smtClean="0">
                <a:solidFill>
                  <a:schemeClr val="tx1"/>
                </a:solidFill>
              </a:rPr>
              <a:t>sociology</a:t>
            </a:r>
            <a:endParaRPr lang="tr-TR" sz="36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tr-TR" sz="1900" dirty="0" smtClean="0">
              <a:solidFill>
                <a:srgbClr val="222222"/>
              </a:solidFill>
              <a:latin typeface="Arial"/>
            </a:endParaRPr>
          </a:p>
          <a:p>
            <a:pPr lvl="0"/>
            <a:r>
              <a:rPr lang="tr-TR" sz="2000" b="1" dirty="0" err="1" smtClean="0">
                <a:solidFill>
                  <a:srgbClr val="222222"/>
                </a:solidFill>
                <a:latin typeface="Arial"/>
              </a:rPr>
              <a:t>Max</a:t>
            </a:r>
            <a:r>
              <a:rPr lang="tr-TR" sz="2000" b="1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000" b="1" dirty="0" err="1" smtClean="0">
                <a:solidFill>
                  <a:srgbClr val="222222"/>
                </a:solidFill>
                <a:latin typeface="Arial"/>
              </a:rPr>
              <a:t>Weber</a:t>
            </a:r>
            <a:r>
              <a:rPr lang="tr-TR" sz="2000" b="1" dirty="0" smtClean="0">
                <a:solidFill>
                  <a:srgbClr val="222222"/>
                </a:solidFill>
                <a:latin typeface="Arial"/>
              </a:rPr>
              <a:t>-</a:t>
            </a:r>
            <a:r>
              <a:rPr lang="en-US" sz="2000" b="1" dirty="0" smtClean="0">
                <a:solidFill>
                  <a:srgbClr val="222222"/>
                </a:solidFill>
                <a:latin typeface="Arial"/>
              </a:rPr>
              <a:t> The Protestant Ethic and the Spirit of Capitalism</a:t>
            </a:r>
            <a:r>
              <a:rPr lang="tr-TR" sz="2000" b="1" dirty="0" smtClean="0">
                <a:solidFill>
                  <a:srgbClr val="222222"/>
                </a:solidFill>
                <a:latin typeface="Arial"/>
              </a:rPr>
              <a:t> </a:t>
            </a:r>
          </a:p>
          <a:p>
            <a:pPr marL="0" lvl="0" indent="0">
              <a:buNone/>
            </a:pPr>
            <a:endParaRPr lang="tr-TR" sz="2000" dirty="0">
              <a:solidFill>
                <a:schemeClr val="tx1"/>
              </a:solidFill>
              <a:latin typeface="Arial"/>
            </a:endParaRPr>
          </a:p>
          <a:p>
            <a:pPr lvl="0"/>
            <a:r>
              <a:rPr lang="tr-TR" sz="2000" b="1" dirty="0">
                <a:solidFill>
                  <a:prstClr val="black"/>
                </a:solidFill>
                <a:latin typeface="Arial"/>
              </a:rPr>
              <a:t>E. </a:t>
            </a:r>
            <a:r>
              <a:rPr lang="tr-TR" sz="2000" b="1" dirty="0" err="1">
                <a:solidFill>
                  <a:prstClr val="black"/>
                </a:solidFill>
                <a:latin typeface="Arial"/>
              </a:rPr>
              <a:t>Durkheim</a:t>
            </a:r>
            <a:r>
              <a:rPr lang="tr-TR" sz="2000" b="1" dirty="0">
                <a:solidFill>
                  <a:prstClr val="black"/>
                </a:solidFill>
                <a:latin typeface="Arial"/>
              </a:rPr>
              <a:t>- </a:t>
            </a:r>
            <a:r>
              <a:rPr lang="tr-TR" sz="2000" b="1" dirty="0" err="1">
                <a:solidFill>
                  <a:prstClr val="black"/>
                </a:solidFill>
                <a:latin typeface="Arial"/>
              </a:rPr>
              <a:t>Suicide</a:t>
            </a:r>
            <a:r>
              <a:rPr lang="tr-TR" sz="2000" b="1" dirty="0">
                <a:solidFill>
                  <a:prstClr val="black"/>
                </a:solidFill>
                <a:latin typeface="Arial"/>
              </a:rPr>
              <a:t> (1897), ‘</a:t>
            </a:r>
            <a:r>
              <a:rPr lang="en-US" sz="2000" b="1" dirty="0">
                <a:solidFill>
                  <a:prstClr val="black"/>
                </a:solidFill>
                <a:latin typeface="Georgia"/>
              </a:rPr>
              <a:t>The elementary forms of Religious life</a:t>
            </a:r>
            <a:r>
              <a:rPr lang="tr-TR" sz="2000" b="1" dirty="0">
                <a:solidFill>
                  <a:prstClr val="black"/>
                </a:solidFill>
                <a:latin typeface="Georgia"/>
              </a:rPr>
              <a:t>’</a:t>
            </a:r>
            <a:r>
              <a:rPr lang="en-US" sz="2000" b="1" dirty="0">
                <a:solidFill>
                  <a:prstClr val="black"/>
                </a:solidFill>
                <a:latin typeface="Georgia"/>
              </a:rPr>
              <a:t> (1912</a:t>
            </a:r>
            <a:r>
              <a:rPr lang="en-US" sz="2000" b="1" dirty="0">
                <a:solidFill>
                  <a:srgbClr val="424142"/>
                </a:solidFill>
                <a:latin typeface="Georgia"/>
              </a:rPr>
              <a:t>)</a:t>
            </a:r>
            <a:endParaRPr lang="tr-TR" sz="2000" b="1" dirty="0">
              <a:solidFill>
                <a:srgbClr val="222222"/>
              </a:solidFill>
              <a:latin typeface="Arial"/>
            </a:endParaRPr>
          </a:p>
          <a:p>
            <a:pPr marL="0" lv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Arial"/>
              </a:rPr>
              <a:t>.</a:t>
            </a:r>
            <a:endParaRPr lang="tr-TR" sz="2000" dirty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155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8343"/>
            <a:ext cx="8229600" cy="1023258"/>
          </a:xfrm>
        </p:spPr>
        <p:txBody>
          <a:bodyPr/>
          <a:lstStyle/>
          <a:p>
            <a:r>
              <a:rPr lang="en-US" sz="2800" dirty="0" smtClean="0"/>
              <a:t>Religious groups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sz="2600" dirty="0" smtClean="0">
              <a:solidFill>
                <a:srgbClr val="222222"/>
              </a:solidFill>
              <a:latin typeface="Arial"/>
            </a:endParaRPr>
          </a:p>
          <a:p>
            <a:pPr algn="just"/>
            <a:r>
              <a:rPr lang="en-US" sz="2600" dirty="0">
                <a:solidFill>
                  <a:srgbClr val="222222"/>
                </a:solidFill>
                <a:latin typeface="Arial"/>
              </a:rPr>
              <a:t>One common typology among sociologists, religious groups are classified as denominations, sects, or </a:t>
            </a:r>
            <a:r>
              <a:rPr lang="en-US" sz="2600" dirty="0" smtClean="0">
                <a:solidFill>
                  <a:srgbClr val="222222"/>
                </a:solidFill>
                <a:latin typeface="Arial"/>
              </a:rPr>
              <a:t>cults</a:t>
            </a:r>
            <a:r>
              <a:rPr lang="tr-TR" sz="2600" dirty="0" smtClean="0">
                <a:solidFill>
                  <a:srgbClr val="222222"/>
                </a:solidFill>
                <a:latin typeface="Arial"/>
              </a:rPr>
              <a:t>.</a:t>
            </a:r>
            <a:endParaRPr lang="tr-TR" sz="2600" dirty="0">
              <a:solidFill>
                <a:srgbClr val="222222"/>
              </a:solidFill>
              <a:latin typeface="Arial"/>
            </a:endParaRPr>
          </a:p>
          <a:p>
            <a:pPr algn="just"/>
            <a:endParaRPr lang="en-US" sz="2600" dirty="0">
              <a:solidFill>
                <a:srgbClr val="222222"/>
              </a:solidFill>
              <a:latin typeface="Arial"/>
            </a:endParaRPr>
          </a:p>
          <a:p>
            <a:pPr algn="just"/>
            <a:r>
              <a:rPr lang="en-US" sz="2600" dirty="0" smtClean="0">
                <a:solidFill>
                  <a:srgbClr val="222222"/>
                </a:solidFill>
                <a:latin typeface="Arial"/>
              </a:rPr>
              <a:t>Various </a:t>
            </a:r>
            <a:r>
              <a:rPr lang="en-US" sz="2600" b="1" dirty="0" smtClean="0">
                <a:solidFill>
                  <a:srgbClr val="222222"/>
                </a:solidFill>
                <a:latin typeface="Arial"/>
              </a:rPr>
              <a:t>sociological classifications of religious</a:t>
            </a:r>
            <a:r>
              <a:rPr lang="tr-TR" sz="2600" b="1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en-US" sz="2600" b="1" dirty="0" smtClean="0">
                <a:solidFill>
                  <a:srgbClr val="222222"/>
                </a:solidFill>
                <a:latin typeface="Arial"/>
              </a:rPr>
              <a:t>movements</a:t>
            </a:r>
            <a:r>
              <a:rPr lang="en-US" sz="2600" dirty="0" smtClean="0">
                <a:solidFill>
                  <a:srgbClr val="222222"/>
                </a:solidFill>
                <a:latin typeface="Arial"/>
              </a:rPr>
              <a:t> have been proposed by scholars. In the</a:t>
            </a:r>
            <a:r>
              <a:rPr lang="tr-TR" sz="2600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600" dirty="0" err="1" smtClean="0">
                <a:solidFill>
                  <a:srgbClr val="222222"/>
                </a:solidFill>
                <a:latin typeface="Arial"/>
              </a:rPr>
              <a:t>sociology</a:t>
            </a:r>
            <a:r>
              <a:rPr lang="tr-TR" sz="2600" dirty="0" smtClean="0">
                <a:solidFill>
                  <a:srgbClr val="222222"/>
                </a:solidFill>
                <a:latin typeface="Arial"/>
              </a:rPr>
              <a:t> of </a:t>
            </a:r>
            <a:r>
              <a:rPr lang="tr-TR" sz="2600" dirty="0" err="1" smtClean="0">
                <a:solidFill>
                  <a:srgbClr val="222222"/>
                </a:solidFill>
                <a:latin typeface="Arial"/>
              </a:rPr>
              <a:t>religion</a:t>
            </a:r>
            <a:r>
              <a:rPr lang="en-US" sz="2600" dirty="0" smtClean="0">
                <a:solidFill>
                  <a:srgbClr val="222222"/>
                </a:solidFill>
                <a:latin typeface="Arial"/>
              </a:rPr>
              <a:t>, the most widely used classification is the church-sect</a:t>
            </a:r>
            <a:r>
              <a:rPr lang="tr-TR" sz="2600" dirty="0" smtClean="0">
                <a:solidFill>
                  <a:srgbClr val="222222"/>
                </a:solidFill>
                <a:latin typeface="Arial"/>
              </a:rPr>
              <a:t> </a:t>
            </a:r>
            <a:r>
              <a:rPr lang="tr-TR" sz="2600" dirty="0" err="1" smtClean="0">
                <a:solidFill>
                  <a:srgbClr val="222222"/>
                </a:solidFill>
                <a:latin typeface="Arial"/>
              </a:rPr>
              <a:t>typology</a:t>
            </a:r>
            <a:r>
              <a:rPr lang="en-US" sz="2600" dirty="0" smtClean="0">
                <a:solidFill>
                  <a:srgbClr val="222222"/>
                </a:solidFill>
                <a:latin typeface="Arial"/>
              </a:rPr>
              <a:t>. </a:t>
            </a:r>
            <a:endParaRPr lang="tr-TR" sz="2600" dirty="0" smtClean="0">
              <a:solidFill>
                <a:srgbClr val="222222"/>
              </a:solidFill>
              <a:latin typeface="Arial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7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Social Interaction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Religious ceremonies</a:t>
            </a:r>
            <a:r>
              <a:rPr lang="tr-TR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tr-TR" sz="29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or</a:t>
            </a:r>
            <a:r>
              <a:rPr lang="tr-TR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tr-TR" sz="29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religious</a:t>
            </a:r>
            <a:r>
              <a:rPr lang="tr-TR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tr-TR" sz="29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ritual</a:t>
            </a:r>
            <a:r>
              <a:rPr lang="tr-TR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/</a:t>
            </a:r>
            <a:r>
              <a:rPr lang="tr-TR" sz="29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worship</a:t>
            </a:r>
            <a:r>
              <a:rPr lang="tr-TR" sz="29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tr-TR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(</a:t>
            </a:r>
            <a:r>
              <a:rPr lang="en-US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Ritual </a:t>
            </a:r>
            <a:r>
              <a:rPr lang="en-US" sz="2900" dirty="0">
                <a:solidFill>
                  <a:schemeClr val="tx1"/>
                </a:solidFill>
                <a:latin typeface="Calibri" panose="020F0502020204030204" pitchFamily="34" charset="0"/>
              </a:rPr>
              <a:t>as a methodological measure of </a:t>
            </a:r>
            <a:r>
              <a:rPr lang="en-US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religiosity</a:t>
            </a:r>
            <a:r>
              <a:rPr lang="tr-TR" sz="2900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endParaRPr lang="tr-TR" sz="29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Arial"/>
              </a:rPr>
              <a:t>A </a:t>
            </a:r>
            <a:r>
              <a:rPr lang="en-US" b="1" dirty="0">
                <a:solidFill>
                  <a:schemeClr val="tx1"/>
                </a:solidFill>
                <a:latin typeface="Arial"/>
              </a:rPr>
              <a:t>ritual</a:t>
            </a:r>
            <a:r>
              <a:rPr lang="en-US" dirty="0">
                <a:solidFill>
                  <a:schemeClr val="tx1"/>
                </a:solidFill>
                <a:latin typeface="Arial"/>
              </a:rPr>
              <a:t> is a sequence of activities involving gestures, words, and objects, performed in a 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secluded </a:t>
            </a:r>
            <a:r>
              <a:rPr lang="en-US" dirty="0">
                <a:solidFill>
                  <a:schemeClr val="tx1"/>
                </a:solidFill>
                <a:latin typeface="Arial"/>
              </a:rPr>
              <a:t>place, and performed according to set </a:t>
            </a:r>
            <a:r>
              <a:rPr lang="tr-TR" dirty="0" err="1" smtClean="0">
                <a:solidFill>
                  <a:schemeClr val="tx1"/>
                </a:solidFill>
                <a:latin typeface="Arial"/>
              </a:rPr>
              <a:t>order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.</a:t>
            </a:r>
            <a:endParaRPr lang="tr-TR" baseline="30000" dirty="0">
              <a:solidFill>
                <a:schemeClr val="tx1"/>
              </a:solidFill>
              <a:latin typeface="Arial"/>
            </a:endParaRPr>
          </a:p>
          <a:p>
            <a:endParaRPr lang="tr-TR" dirty="0" smtClean="0">
              <a:solidFill>
                <a:schemeClr val="tx1"/>
              </a:solidFill>
              <a:latin typeface="Arial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Arial"/>
              </a:rPr>
              <a:t>Rituals </a:t>
            </a:r>
            <a:r>
              <a:rPr lang="en-US" dirty="0">
                <a:solidFill>
                  <a:schemeClr val="tx1"/>
                </a:solidFill>
                <a:latin typeface="Arial"/>
              </a:rPr>
              <a:t>are a feature of all known human </a:t>
            </a:r>
            <a:r>
              <a:rPr lang="en-US" dirty="0" smtClean="0">
                <a:solidFill>
                  <a:schemeClr val="tx1"/>
                </a:solidFill>
                <a:latin typeface="Arial"/>
              </a:rPr>
              <a:t>societies.</a:t>
            </a:r>
            <a:endParaRPr lang="tr-TR" baseline="30000" dirty="0">
              <a:solidFill>
                <a:schemeClr val="tx1"/>
              </a:solidFill>
              <a:latin typeface="Arial"/>
            </a:endParaRPr>
          </a:p>
          <a:p>
            <a:endParaRPr lang="tr-TR" baseline="30000" dirty="0" smtClean="0">
              <a:solidFill>
                <a:schemeClr val="tx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40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Social Institutions and Structures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Education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.. </a:t>
            </a:r>
            <a:endParaRPr lang="tr-T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Economy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.. </a:t>
            </a:r>
          </a:p>
          <a:p>
            <a:r>
              <a:rPr lang="tr-TR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Family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.. </a:t>
            </a:r>
            <a:endParaRPr lang="tr-T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Policy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..</a:t>
            </a:r>
          </a:p>
          <a:p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</a:t>
            </a:r>
            <a:r>
              <a:rPr lang="en-US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ilitary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…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endParaRPr lang="tr-TR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</a:t>
            </a:r>
            <a:r>
              <a:rPr lang="en-US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rison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… </a:t>
            </a:r>
            <a:endParaRPr lang="tr-TR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dirty="0" err="1" smtClean="0">
                <a:solidFill>
                  <a:srgbClr val="000000"/>
                </a:solidFill>
                <a:latin typeface="Roboto"/>
              </a:rPr>
              <a:t>Health</a:t>
            </a:r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..</a:t>
            </a:r>
          </a:p>
          <a:p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tr-TR" sz="2000" dirty="0" err="1" smtClean="0">
                <a:solidFill>
                  <a:srgbClr val="000000"/>
                </a:solidFill>
                <a:latin typeface="Roboto"/>
              </a:rPr>
              <a:t>Nourishment</a:t>
            </a:r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tr-TR" sz="2000" dirty="0" err="1" smtClean="0">
                <a:solidFill>
                  <a:srgbClr val="000000"/>
                </a:solidFill>
                <a:latin typeface="Roboto"/>
              </a:rPr>
              <a:t>or</a:t>
            </a:r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 </a:t>
            </a:r>
            <a:r>
              <a:rPr lang="tr-TR" sz="2000" dirty="0" err="1" smtClean="0">
                <a:solidFill>
                  <a:srgbClr val="000000"/>
                </a:solidFill>
                <a:latin typeface="Roboto"/>
              </a:rPr>
              <a:t>food</a:t>
            </a:r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..</a:t>
            </a:r>
            <a:endParaRPr lang="tr-TR" sz="2000" b="1" dirty="0" smtClean="0">
              <a:solidFill>
                <a:srgbClr val="000000"/>
              </a:solidFill>
              <a:latin typeface="Roboto"/>
            </a:endParaRPr>
          </a:p>
          <a:p>
            <a:r>
              <a:rPr lang="tr-TR" sz="2000" dirty="0" err="1" smtClean="0">
                <a:solidFill>
                  <a:srgbClr val="000000"/>
                </a:solidFill>
                <a:latin typeface="Roboto"/>
              </a:rPr>
              <a:t>Technology</a:t>
            </a:r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..</a:t>
            </a:r>
          </a:p>
          <a:p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Media</a:t>
            </a:r>
            <a:r>
              <a:rPr lang="tr-TR" sz="2000" dirty="0">
                <a:solidFill>
                  <a:schemeClr val="tx1"/>
                </a:solidFill>
                <a:latin typeface="Calibri" panose="020F0502020204030204" pitchFamily="34" charset="0"/>
              </a:rPr>
              <a:t>.. </a:t>
            </a:r>
            <a:endParaRPr lang="tr-TR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dirty="0" err="1" smtClean="0">
                <a:solidFill>
                  <a:srgbClr val="000000"/>
                </a:solidFill>
                <a:latin typeface="Roboto"/>
              </a:rPr>
              <a:t>Communication</a:t>
            </a:r>
            <a:r>
              <a:rPr lang="tr-TR" sz="2000" dirty="0" smtClean="0">
                <a:solidFill>
                  <a:srgbClr val="000000"/>
                </a:solidFill>
                <a:latin typeface="Roboto"/>
              </a:rPr>
              <a:t>..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29946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Debunking</a:t>
            </a:r>
            <a:r>
              <a:rPr lang="tr-TR" sz="3600" dirty="0" smtClean="0"/>
              <a:t> (Putları kırma)</a:t>
            </a:r>
            <a:r>
              <a:rPr lang="en-US" sz="3600" dirty="0" smtClean="0"/>
              <a:t> Common Views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1600" dirty="0" err="1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Debunking</a:t>
            </a:r>
            <a:r>
              <a:rPr lang="tr-TR" sz="160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myths</a:t>
            </a:r>
            <a:endParaRPr lang="tr-TR" sz="1600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Questioning social and fixed realities.</a:t>
            </a:r>
            <a:endParaRPr lang="tr-TR" sz="1600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tr-TR" sz="1600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Critical </a:t>
            </a:r>
            <a:r>
              <a:rPr lang="tr-TR" sz="1600" dirty="0" err="1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thinking</a:t>
            </a:r>
            <a:endParaRPr lang="tr-TR" sz="1600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lvl="1"/>
            <a:r>
              <a:rPr lang="tr-TR" dirty="0" err="1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Superstitions</a:t>
            </a:r>
            <a:r>
              <a:rPr lang="tr-TR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tr-TR" dirty="0" err="1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beliefs</a:t>
            </a:r>
            <a:endParaRPr lang="tr-TR" dirty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Place of women</a:t>
            </a:r>
            <a:endParaRPr lang="tr-TR" dirty="0" smtClean="0">
              <a:solidFill>
                <a:schemeClr val="tx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9757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8. </a:t>
            </a:r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1.</a:t>
            </a: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"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The Sociological </a:t>
            </a: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Study</a:t>
            </a:r>
            <a:r>
              <a:rPr lang="tr-TR" sz="2000" i="1" dirty="0" smtClean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 of </a:t>
            </a:r>
            <a:r>
              <a:rPr lang="tr-TR" sz="2000" i="1" dirty="0" err="1" smtClean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religion</a:t>
            </a: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  <a:hlinkClick r:id="rId2"/>
              </a:rPr>
              <a:t>"</a:t>
            </a:r>
            <a:r>
              <a:rPr lang="en-US" sz="2000" i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 hirr.hartsem.edu. 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  <a:hlinkClick r:id="rId3"/>
              </a:rPr>
              <a:t>Archived</a:t>
            </a:r>
            <a:r>
              <a:rPr lang="en-US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 from the original on 2 March 2012. Retrieved 2 May 2018.</a:t>
            </a:r>
            <a:endParaRPr lang="tr-TR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2. </a:t>
            </a:r>
            <a:r>
              <a:rPr lang="en-US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Zuckerman, Phil (2003). Invitation to the Sociology of Religion. New York: Routledge.</a:t>
            </a:r>
            <a:endParaRPr lang="tr-TR" sz="20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/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3.</a:t>
            </a:r>
            <a:r>
              <a:rPr lang="tr-TR" sz="20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tr-TR" sz="2000" u="sng" dirty="0" smtClean="0">
                <a:solidFill>
                  <a:schemeClr val="tx1"/>
                </a:solidFill>
                <a:latin typeface="Calibri" panose="020F0502020204030204" pitchFamily="34" charset="0"/>
                <a:hlinkClick r:id="rId4"/>
              </a:rPr>
              <a:t>"</a:t>
            </a:r>
            <a:r>
              <a:rPr lang="tr-TR" sz="2000" u="sng" dirty="0">
                <a:solidFill>
                  <a:schemeClr val="tx1"/>
                </a:solidFill>
                <a:latin typeface="Calibri" panose="020F0502020204030204" pitchFamily="34" charset="0"/>
                <a:hlinkClick r:id="rId4"/>
              </a:rPr>
              <a:t>Definition of RITUAL"</a:t>
            </a:r>
            <a:r>
              <a:rPr lang="tr-TR" sz="2000" dirty="0">
                <a:solidFill>
                  <a:schemeClr val="tx1"/>
                </a:solidFill>
                <a:latin typeface="Calibri" panose="020F0502020204030204" pitchFamily="34" charset="0"/>
              </a:rPr>
              <a:t>. </a:t>
            </a:r>
            <a:r>
              <a:rPr lang="tr-TR" sz="2000" i="1" dirty="0">
                <a:solidFill>
                  <a:schemeClr val="tx1"/>
                </a:solidFill>
                <a:latin typeface="Calibri" panose="020F0502020204030204" pitchFamily="34" charset="0"/>
              </a:rPr>
              <a:t>www.merriam-webster.com</a:t>
            </a:r>
            <a:r>
              <a:rPr lang="tr-TR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  <a:endParaRPr lang="tr-TR" sz="20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5787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292</TotalTime>
  <Words>154</Words>
  <Application>Microsoft Office PowerPoint</Application>
  <PresentationFormat>Ekran Gösterisi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Üst Düzey</vt:lpstr>
      <vt:lpstr>Sociology of Religion</vt:lpstr>
      <vt:lpstr>What is the sociology of religion? </vt:lpstr>
      <vt:lpstr>View of religion in classical sociology</vt:lpstr>
      <vt:lpstr>Religious groups</vt:lpstr>
      <vt:lpstr>Social Interaction</vt:lpstr>
      <vt:lpstr>Social Institutions and Structures</vt:lpstr>
      <vt:lpstr>Debunking (Putları kırma) Common Views</vt:lpstr>
      <vt:lpstr>8. 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deneme</dc:title>
  <dc:creator>S Y</dc:creator>
  <cp:lastModifiedBy>Administrator</cp:lastModifiedBy>
  <cp:revision>38</cp:revision>
  <dcterms:created xsi:type="dcterms:W3CDTF">2018-01-09T17:49:12Z</dcterms:created>
  <dcterms:modified xsi:type="dcterms:W3CDTF">2019-04-05T10:16:10Z</dcterms:modified>
</cp:coreProperties>
</file>