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7"/>
  </p:notesMasterIdLst>
  <p:sldIdLst>
    <p:sldId id="256"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257" r:id="rId47"/>
    <p:sldId id="258" r:id="rId48"/>
    <p:sldId id="259" r:id="rId49"/>
    <p:sldId id="260" r:id="rId50"/>
    <p:sldId id="261" r:id="rId51"/>
    <p:sldId id="262" r:id="rId52"/>
    <p:sldId id="263" r:id="rId53"/>
    <p:sldId id="264" r:id="rId54"/>
    <p:sldId id="265" r:id="rId55"/>
    <p:sldId id="266" r:id="rId5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03FCC-8087-491D-8B95-3C36EAA06981}" type="datetimeFigureOut">
              <a:rPr lang="tr-TR" smtClean="0"/>
              <a:t>28.4.2016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48649-A66E-4DA0-9C6A-BB225738CB8D}" type="slidenum">
              <a:rPr lang="tr-TR" smtClean="0"/>
              <a:t>‹#›</a:t>
            </a:fld>
            <a:endParaRPr lang="tr-TR"/>
          </a:p>
        </p:txBody>
      </p:sp>
    </p:spTree>
    <p:extLst>
      <p:ext uri="{BB962C8B-B14F-4D97-AF65-F5344CB8AC3E}">
        <p14:creationId xmlns:p14="http://schemas.microsoft.com/office/powerpoint/2010/main" val="236635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A631-EEF9-4576-BF1B-DF3118D01862}" type="slidenum">
              <a:rPr lang="en-US"/>
              <a:pPr/>
              <a:t>41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40373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4948649-A66E-4DA0-9C6A-BB225738CB8D}" type="slidenum">
              <a:rPr lang="tr-TR" smtClean="0"/>
              <a:t>55</a:t>
            </a:fld>
            <a:endParaRPr lang="tr-TR"/>
          </a:p>
        </p:txBody>
      </p:sp>
    </p:spTree>
    <p:extLst>
      <p:ext uri="{BB962C8B-B14F-4D97-AF65-F5344CB8AC3E}">
        <p14:creationId xmlns:p14="http://schemas.microsoft.com/office/powerpoint/2010/main" val="226486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93185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F05022-9D9F-4D89-832B-6CAD67DB15EF}" type="datetimeFigureOut">
              <a:rPr lang="tr-TR" smtClean="0"/>
              <a:t>28.4.2016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98213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96424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231113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604459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200132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57503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739557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244743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95749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F05022-9D9F-4D89-832B-6CAD67DB15EF}" type="datetimeFigureOut">
              <a:rPr lang="tr-TR" smtClean="0"/>
              <a:t>28.4.2016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27269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F05022-9D9F-4D89-832B-6CAD67DB15EF}" type="datetimeFigureOut">
              <a:rPr lang="tr-TR" smtClean="0"/>
              <a:t>28.4.2016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75198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F05022-9D9F-4D89-832B-6CAD67DB15EF}" type="datetimeFigureOut">
              <a:rPr lang="tr-TR" smtClean="0"/>
              <a:t>28.4.2016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923634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F05022-9D9F-4D89-832B-6CAD67DB15EF}" type="datetimeFigureOut">
              <a:rPr lang="tr-TR" smtClean="0"/>
              <a:t>28.4.2016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425567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05022-9D9F-4D89-832B-6CAD67DB15EF}" type="datetimeFigureOut">
              <a:rPr lang="tr-TR" smtClean="0"/>
              <a:t>28.4.2016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92738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F05022-9D9F-4D89-832B-6CAD67DB15EF}" type="datetimeFigureOut">
              <a:rPr lang="tr-TR" smtClean="0"/>
              <a:t>28.4.2016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108330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F05022-9D9F-4D89-832B-6CAD67DB15EF}" type="datetimeFigureOut">
              <a:rPr lang="tr-TR" smtClean="0"/>
              <a:t>28.4.2016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2FE1F6-2710-4632-BFE6-04289CA7410A}" type="slidenum">
              <a:rPr lang="tr-TR" smtClean="0"/>
              <a:t>‹#›</a:t>
            </a:fld>
            <a:endParaRPr lang="tr-TR"/>
          </a:p>
        </p:txBody>
      </p:sp>
    </p:spTree>
    <p:extLst>
      <p:ext uri="{BB962C8B-B14F-4D97-AF65-F5344CB8AC3E}">
        <p14:creationId xmlns:p14="http://schemas.microsoft.com/office/powerpoint/2010/main" val="364060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F05022-9D9F-4D89-832B-6CAD67DB15EF}" type="datetimeFigureOut">
              <a:rPr lang="tr-TR" smtClean="0"/>
              <a:t>28.4.2016</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FE1F6-2710-4632-BFE6-04289CA7410A}" type="slidenum">
              <a:rPr lang="tr-TR" smtClean="0"/>
              <a:t>‹#›</a:t>
            </a:fld>
            <a:endParaRPr lang="tr-TR"/>
          </a:p>
        </p:txBody>
      </p:sp>
    </p:spTree>
    <p:extLst>
      <p:ext uri="{BB962C8B-B14F-4D97-AF65-F5344CB8AC3E}">
        <p14:creationId xmlns:p14="http://schemas.microsoft.com/office/powerpoint/2010/main" val="14819033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82238" y="2620493"/>
            <a:ext cx="5027530" cy="923330"/>
          </a:xfrm>
          <a:prstGeom prst="rect">
            <a:avLst/>
          </a:prstGeom>
          <a:noFill/>
        </p:spPr>
        <p:txBody>
          <a:bodyPr wrap="none" lIns="91440" tIns="45720" rIns="91440" bIns="45720">
            <a:spAutoFit/>
          </a:bodyPr>
          <a:lstStyle/>
          <a:p>
            <a:pPr algn="ctr"/>
            <a:r>
              <a:rPr lang="tr-T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Kavram Öğretimi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6151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61731" y="696037"/>
            <a:ext cx="10018713" cy="5418162"/>
          </a:xfrm>
        </p:spPr>
        <p:txBody>
          <a:bodyPr>
            <a:noAutofit/>
          </a:bodyPr>
          <a:lstStyle/>
          <a:p>
            <a:pPr algn="just">
              <a:spcBef>
                <a:spcPts val="0"/>
              </a:spcBef>
              <a:defRPr/>
            </a:pPr>
            <a:r>
              <a:rPr lang="tr-TR" b="1" dirty="0" smtClean="0"/>
              <a:t>Tümdengelim </a:t>
            </a:r>
            <a:r>
              <a:rPr lang="tr-TR" dirty="0" smtClean="0"/>
              <a:t>genel halden özel hallere inen bir düşünme sürecidir. Bu süreçte kavram önce sınıfta değişik yöntem ve tekniklerle verilir. </a:t>
            </a:r>
          </a:p>
          <a:p>
            <a:pPr algn="just">
              <a:spcBef>
                <a:spcPts val="0"/>
              </a:spcBef>
              <a:defRPr/>
            </a:pPr>
            <a:r>
              <a:rPr lang="tr-TR" dirty="0" smtClean="0"/>
              <a:t>Kavram öğretiminde tümdengelim metoduyla öğrenmenin sağlanması, </a:t>
            </a:r>
            <a:r>
              <a:rPr lang="tr-TR" dirty="0" err="1" smtClean="0"/>
              <a:t>Ausubel’in</a:t>
            </a:r>
            <a:r>
              <a:rPr lang="tr-TR" dirty="0" smtClean="0"/>
              <a:t> geliştirdiği “Sunuş Yoluyla Öğretim” kuramı çerçevesinde şöyle ifade edilir:</a:t>
            </a:r>
          </a:p>
          <a:p>
            <a:pPr lvl="2" algn="just">
              <a:spcBef>
                <a:spcPts val="0"/>
              </a:spcBef>
              <a:defRPr/>
            </a:pPr>
            <a:r>
              <a:rPr lang="tr-TR" dirty="0" smtClean="0"/>
              <a:t>Öğrencilere önce öğretilecek konuyla ilgili ön örgütleyici sunulur. </a:t>
            </a:r>
          </a:p>
          <a:p>
            <a:pPr lvl="2" algn="just">
              <a:spcBef>
                <a:spcPts val="0"/>
              </a:spcBef>
              <a:defRPr/>
            </a:pPr>
            <a:r>
              <a:rPr lang="tr-TR" dirty="0" smtClean="0"/>
              <a:t>Bu, genellikle bir kavramın tanımı ya da bir ilkedir. </a:t>
            </a:r>
          </a:p>
          <a:p>
            <a:pPr lvl="2" algn="just">
              <a:spcBef>
                <a:spcPts val="0"/>
              </a:spcBef>
              <a:defRPr/>
            </a:pPr>
            <a:r>
              <a:rPr lang="tr-TR" dirty="0" smtClean="0"/>
              <a:t>Ön örgütleyicinin yani kavramın tanımı ve kuralları baştan verildikten ve öğrenciler tarafından anlaşıldıktan sonra, bu temel yapı, kavramla ilgili olumlu ve olumsuz örneklerin sunumuyla kavram pekiştirilir. </a:t>
            </a:r>
          </a:p>
          <a:p>
            <a:pPr lvl="2" algn="just">
              <a:spcBef>
                <a:spcPts val="0"/>
              </a:spcBef>
              <a:defRPr/>
            </a:pPr>
            <a:r>
              <a:rPr lang="tr-TR" dirty="0" smtClean="0"/>
              <a:t>Son aşamada öğrencilerin, yeni kazandıkları bilgiler arasındaki benzerlik ve farklılıkları, ilişkileri görmeleri sağlanır.</a:t>
            </a:r>
          </a:p>
          <a:p>
            <a:pPr algn="just">
              <a:spcBef>
                <a:spcPts val="0"/>
              </a:spcBef>
              <a:buFont typeface="Wingdings 2"/>
              <a:buChar char=""/>
              <a:defRPr/>
            </a:pPr>
            <a:endParaRPr lang="tr-TR" dirty="0"/>
          </a:p>
        </p:txBody>
      </p:sp>
    </p:spTree>
    <p:extLst>
      <p:ext uri="{BB962C8B-B14F-4D97-AF65-F5344CB8AC3E}">
        <p14:creationId xmlns:p14="http://schemas.microsoft.com/office/powerpoint/2010/main" val="249396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29970" y="518616"/>
            <a:ext cx="10018713" cy="5545540"/>
          </a:xfrm>
        </p:spPr>
        <p:txBody>
          <a:bodyPr>
            <a:noAutofit/>
          </a:bodyPr>
          <a:lstStyle/>
          <a:p>
            <a:pPr algn="just">
              <a:spcBef>
                <a:spcPts val="0"/>
              </a:spcBef>
              <a:defRPr/>
            </a:pPr>
            <a:r>
              <a:rPr lang="tr-TR" dirty="0" smtClean="0"/>
              <a:t>Yukarıda </a:t>
            </a:r>
            <a:r>
              <a:rPr lang="tr-TR" dirty="0"/>
              <a:t>belirtildiği gibi kavramlar somut değil soyut düşüncelerdir; dış dünyada değil insanın düşünce sisteminde yer alır. Öyleyse, kavram öğretimi, bazı kavramların öğrencinin zihninde oluşmasını sağlamak amacıyla </a:t>
            </a:r>
            <a:r>
              <a:rPr lang="tr-TR" dirty="0" smtClean="0"/>
              <a:t>yapılır.</a:t>
            </a:r>
          </a:p>
          <a:p>
            <a:pPr algn="just">
              <a:spcBef>
                <a:spcPts val="0"/>
              </a:spcBef>
              <a:defRPr/>
            </a:pPr>
            <a:r>
              <a:rPr lang="tr-TR" dirty="0" smtClean="0"/>
              <a:t>Kavram </a:t>
            </a:r>
            <a:r>
              <a:rPr lang="tr-TR" dirty="0"/>
              <a:t>öğretiminin gerekçelerini artırmak mümkündür. Fakat yukarıda bahsedilen noktalar en önemlileridir. </a:t>
            </a:r>
            <a:endParaRPr lang="tr-TR" dirty="0" smtClean="0"/>
          </a:p>
          <a:p>
            <a:pPr algn="just">
              <a:spcBef>
                <a:spcPts val="0"/>
              </a:spcBef>
              <a:defRPr/>
            </a:pPr>
            <a:r>
              <a:rPr lang="tr-TR" dirty="0" smtClean="0"/>
              <a:t>Kavram </a:t>
            </a:r>
            <a:r>
              <a:rPr lang="tr-TR" dirty="0"/>
              <a:t>öğretimindeki geleneksel yöntem öğrenciye kavramı ifade eden sözcüğü vermek, kavramın sözel bir tanımını vermek, tanımın anlaşılması için kavramın tanımlayıcı ve ayırt edici niteliklerini belirtmek, öğrencinin kavrama dahil örnekler ile dahil olmayan örnekler bulmasını sağlamak basamaklarından oluşur. </a:t>
            </a:r>
            <a:endParaRPr lang="tr-TR" dirty="0" smtClean="0"/>
          </a:p>
          <a:p>
            <a:pPr algn="just">
              <a:spcBef>
                <a:spcPts val="0"/>
              </a:spcBef>
              <a:defRPr/>
            </a:pPr>
            <a:r>
              <a:rPr lang="tr-TR" dirty="0" smtClean="0"/>
              <a:t>Bu </a:t>
            </a:r>
            <a:r>
              <a:rPr lang="tr-TR" dirty="0"/>
              <a:t>yöntem kavramları öğretmede yeterince etkili olmaz; çünkü birçok kavramda sıkıntı kesin bir sözel tanım yapılamamasından doğar. Yöntemin etkili öğrenme açısından başka güçlükleri de vardır</a:t>
            </a:r>
            <a:r>
              <a:rPr lang="tr-TR" dirty="0" smtClean="0"/>
              <a:t>.</a:t>
            </a:r>
            <a:endParaRPr lang="tr-TR" dirty="0"/>
          </a:p>
        </p:txBody>
      </p:sp>
    </p:spTree>
    <p:extLst>
      <p:ext uri="{BB962C8B-B14F-4D97-AF65-F5344CB8AC3E}">
        <p14:creationId xmlns:p14="http://schemas.microsoft.com/office/powerpoint/2010/main" val="1114295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5254" y="2121088"/>
            <a:ext cx="10018713" cy="3124201"/>
          </a:xfrm>
        </p:spPr>
        <p:txBody>
          <a:bodyPr>
            <a:normAutofit/>
          </a:bodyPr>
          <a:lstStyle/>
          <a:p>
            <a:pPr algn="just">
              <a:spcBef>
                <a:spcPts val="0"/>
              </a:spcBef>
              <a:defRPr/>
            </a:pPr>
            <a:r>
              <a:rPr lang="tr-TR" dirty="0" smtClean="0"/>
              <a:t>Daha yeni bir yöntem öğrencinin prototiplerden (kavramı en iyi anlatan örnek) hareket ederek bir genellemeye ulaşmasını sağlamaktır. </a:t>
            </a:r>
          </a:p>
          <a:p>
            <a:pPr algn="just">
              <a:spcBef>
                <a:spcPts val="0"/>
              </a:spcBef>
              <a:defRPr/>
            </a:pPr>
            <a:r>
              <a:rPr lang="tr-TR" dirty="0" smtClean="0"/>
              <a:t>Bu yöntemde öğrencinin kavrama dahil birçok örneği inceleyerek tanımlayıcı nitelikleri bulması ve bu yolla genellemeye gitmesi sağlanır. </a:t>
            </a:r>
          </a:p>
          <a:p>
            <a:pPr algn="just">
              <a:spcBef>
                <a:spcPts val="0"/>
              </a:spcBef>
              <a:defRPr/>
            </a:pPr>
            <a:r>
              <a:rPr lang="tr-TR" dirty="0" smtClean="0"/>
              <a:t>Öğrenci doğru genellemeye ulaştıktan sonra, kavrama dahil olmayan örnekler üzerinde ayırt edici nitelikleri bulması ve bu yolla gereğinden fazla genellemeyi önlemesi sağlanır.</a:t>
            </a:r>
          </a:p>
          <a:p>
            <a:pPr algn="just">
              <a:spcBef>
                <a:spcPts val="0"/>
              </a:spcBef>
              <a:buFont typeface="Wingdings 2"/>
              <a:buChar char=""/>
              <a:defRPr/>
            </a:pPr>
            <a:endParaRPr lang="tr-TR" dirty="0"/>
          </a:p>
        </p:txBody>
      </p:sp>
    </p:spTree>
    <p:extLst>
      <p:ext uri="{BB962C8B-B14F-4D97-AF65-F5344CB8AC3E}">
        <p14:creationId xmlns:p14="http://schemas.microsoft.com/office/powerpoint/2010/main" val="109025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66197" y="1146413"/>
            <a:ext cx="10018713" cy="4626591"/>
          </a:xfrm>
        </p:spPr>
        <p:txBody>
          <a:bodyPr>
            <a:noAutofit/>
          </a:bodyPr>
          <a:lstStyle/>
          <a:p>
            <a:pPr algn="just">
              <a:spcBef>
                <a:spcPts val="0"/>
              </a:spcBef>
              <a:defRPr/>
            </a:pPr>
            <a:r>
              <a:rPr lang="tr-TR" dirty="0"/>
              <a:t>Aslında bu iki yöntem birbiriyle bağdaşmaz değildir. </a:t>
            </a:r>
            <a:endParaRPr lang="tr-TR" dirty="0" smtClean="0"/>
          </a:p>
          <a:p>
            <a:pPr algn="just">
              <a:spcBef>
                <a:spcPts val="0"/>
              </a:spcBef>
              <a:defRPr/>
            </a:pPr>
            <a:r>
              <a:rPr lang="tr-TR" dirty="0" smtClean="0"/>
              <a:t>Deneyimlerden </a:t>
            </a:r>
            <a:r>
              <a:rPr lang="tr-TR" dirty="0"/>
              <a:t>genellemeye gitme süreciyle öğretim aşağı yaş düzeylerinde, tanımlarla kavram geliştirme ise yukarı eğitim düzeylerinde daha etkili olabilir. </a:t>
            </a:r>
            <a:endParaRPr lang="tr-TR" dirty="0" smtClean="0"/>
          </a:p>
          <a:p>
            <a:pPr algn="just">
              <a:spcBef>
                <a:spcPts val="0"/>
              </a:spcBef>
              <a:defRPr/>
            </a:pPr>
            <a:r>
              <a:rPr lang="tr-TR" dirty="0" smtClean="0"/>
              <a:t>Bazı </a:t>
            </a:r>
            <a:r>
              <a:rPr lang="tr-TR" dirty="0"/>
              <a:t>hallerde her iki yöntemin birlikte kullanılması etkili bir öğrenme sağlayabilir. </a:t>
            </a:r>
            <a:endParaRPr lang="tr-TR" dirty="0" smtClean="0"/>
          </a:p>
          <a:p>
            <a:pPr algn="just">
              <a:spcBef>
                <a:spcPts val="0"/>
              </a:spcBef>
              <a:defRPr/>
            </a:pPr>
            <a:r>
              <a:rPr lang="tr-TR" dirty="0" smtClean="0"/>
              <a:t>Nereden </a:t>
            </a:r>
            <a:r>
              <a:rPr lang="tr-TR" dirty="0"/>
              <a:t>bakılırsa bakılsın kavramlar soyut düşüncelerdir. Tümüyle soyut bir içeriğin öğrenilmesi özellikle aşağı eğitim düzeylerinde imkansız değilse bile zordur. Bu nedenle kavramları bir dereceye kadar somutlaştırma gayretleri olmuştur. </a:t>
            </a:r>
            <a:endParaRPr lang="tr-TR" dirty="0" smtClean="0"/>
          </a:p>
          <a:p>
            <a:pPr algn="just">
              <a:spcBef>
                <a:spcPts val="0"/>
              </a:spcBef>
              <a:defRPr/>
            </a:pPr>
            <a:r>
              <a:rPr lang="tr-TR" dirty="0" smtClean="0"/>
              <a:t>Bu </a:t>
            </a:r>
            <a:r>
              <a:rPr lang="tr-TR" dirty="0"/>
              <a:t>amaçla kavram öğretiminde kullanılabilecek grafik materyaller geliştirilmiştir. Aşağıda bunlardan Anlam Çözümleme Tabloları (AÇT), Kavram Ağları (KA) ve Kavram Haritaları (KH) üzerinde durulmaktadır. </a:t>
            </a:r>
          </a:p>
        </p:txBody>
      </p:sp>
    </p:spTree>
    <p:extLst>
      <p:ext uri="{BB962C8B-B14F-4D97-AF65-F5344CB8AC3E}">
        <p14:creationId xmlns:p14="http://schemas.microsoft.com/office/powerpoint/2010/main" val="11351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84310" y="1255595"/>
            <a:ext cx="10018713" cy="4535606"/>
          </a:xfrm>
        </p:spPr>
        <p:txBody>
          <a:bodyPr>
            <a:noAutofit/>
          </a:bodyPr>
          <a:lstStyle/>
          <a:p>
            <a:pPr algn="just">
              <a:spcBef>
                <a:spcPts val="0"/>
              </a:spcBef>
              <a:defRPr/>
            </a:pPr>
            <a:r>
              <a:rPr lang="tr-TR" dirty="0" smtClean="0"/>
              <a:t>Ancak, bir noktanın unutulmaması gerekir. Bu etkinlikler öğrencilere yaptırılmalıdır. </a:t>
            </a:r>
          </a:p>
          <a:p>
            <a:pPr algn="just">
              <a:spcBef>
                <a:spcPts val="0"/>
              </a:spcBef>
              <a:defRPr/>
            </a:pPr>
            <a:r>
              <a:rPr lang="tr-TR" dirty="0" smtClean="0"/>
              <a:t>Öğrencilerin yaptıkları, AÇT, KA ve KH önce öğrencilerden oluşturulan gruplarda tartışılmalı ve eksiklikleri giderilmelidir. Daha sonra ise öğretmen tarafından değerlendirilmelidir. </a:t>
            </a:r>
          </a:p>
          <a:p>
            <a:pPr algn="just">
              <a:spcBef>
                <a:spcPts val="0"/>
              </a:spcBef>
              <a:defRPr/>
            </a:pPr>
            <a:r>
              <a:rPr lang="tr-TR" dirty="0" smtClean="0"/>
              <a:t>Bütün bu </a:t>
            </a:r>
            <a:r>
              <a:rPr lang="tr-TR" dirty="0" err="1" smtClean="0"/>
              <a:t>metodlar</a:t>
            </a:r>
            <a:r>
              <a:rPr lang="tr-TR" dirty="0" smtClean="0"/>
              <a:t> (AÇT, KA ve KH) bir ünite veya kavram sınıfta işlenmeden önce veya işlendikten sonra kullanılabilir. Kavram sınıfta işlenmeden önce kullanılırsa öğrencilerin kavram ile ilgili ön bilgileri, onların eksiklikleri ve yanlış anlamaları tespit edilebilir. Böylece ders eksiklikleri veya kavramın sınıfta verilişi ona göre planlanır. Öte yandan bir kavram işlendikten sonra öğrencilerin o kavramı kavrama seviyeleri belirlenebilir. Yani bu grafik materyaller değerlendirilme amacıyla kullanılabilir.</a:t>
            </a:r>
            <a:endParaRPr lang="tr-TR" dirty="0"/>
          </a:p>
        </p:txBody>
      </p:sp>
    </p:spTree>
    <p:extLst>
      <p:ext uri="{BB962C8B-B14F-4D97-AF65-F5344CB8AC3E}">
        <p14:creationId xmlns:p14="http://schemas.microsoft.com/office/powerpoint/2010/main" val="1761688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b="1" dirty="0" smtClean="0">
                <a:solidFill>
                  <a:schemeClr val="tx2">
                    <a:tint val="100000"/>
                    <a:shade val="90000"/>
                    <a:satMod val="250000"/>
                    <a:alpha val="100000"/>
                  </a:schemeClr>
                </a:solidFill>
              </a:rPr>
              <a:t>1. Anlam Çözümleme Tabloları</a:t>
            </a: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2416650" y="1396536"/>
            <a:ext cx="8258175" cy="5157173"/>
          </a:xfrm>
        </p:spPr>
        <p:txBody>
          <a:bodyPr>
            <a:normAutofit fontScale="92500" lnSpcReduction="20000"/>
          </a:bodyPr>
          <a:lstStyle/>
          <a:p>
            <a:pPr algn="just">
              <a:spcBef>
                <a:spcPts val="0"/>
              </a:spcBef>
              <a:defRPr/>
            </a:pPr>
            <a:r>
              <a:rPr lang="tr-TR" dirty="0" smtClean="0"/>
              <a:t>Bu </a:t>
            </a:r>
            <a:r>
              <a:rPr lang="tr-TR" dirty="0"/>
              <a:t>araç, öğrencilerin de katıldığı bir etkinlik ile iki boyutlu bir tablo olarak geliştirilir. </a:t>
            </a:r>
            <a:endParaRPr lang="tr-TR" dirty="0" smtClean="0"/>
          </a:p>
          <a:p>
            <a:pPr algn="just">
              <a:spcBef>
                <a:spcPts val="0"/>
              </a:spcBef>
              <a:defRPr/>
            </a:pPr>
            <a:r>
              <a:rPr lang="tr-TR" dirty="0" smtClean="0"/>
              <a:t>Tablonun </a:t>
            </a:r>
            <a:r>
              <a:rPr lang="tr-TR" dirty="0"/>
              <a:t>bir boyutunda özellikleri çözümlenecek olan varlıklar veya kavramlar yer alır, diğer boyutunda özellikler sıralanır. AÇT aracının hazırlanış aşamaları aşağıdaki gibidir</a:t>
            </a:r>
            <a:r>
              <a:rPr lang="tr-TR" dirty="0" smtClean="0"/>
              <a:t>:</a:t>
            </a:r>
            <a:endParaRPr lang="tr-TR" dirty="0"/>
          </a:p>
          <a:p>
            <a:pPr lvl="1" algn="just">
              <a:spcBef>
                <a:spcPts val="0"/>
              </a:spcBef>
              <a:defRPr/>
            </a:pPr>
            <a:r>
              <a:rPr lang="tr-TR" dirty="0"/>
              <a:t>Öğretmen ders kitabından veya diğer yazılı kaynaklardan bir konu seçer</a:t>
            </a:r>
            <a:r>
              <a:rPr lang="tr-TR" dirty="0" smtClean="0"/>
              <a:t>.</a:t>
            </a:r>
            <a:endParaRPr lang="tr-TR" dirty="0"/>
          </a:p>
          <a:p>
            <a:pPr lvl="1" algn="just">
              <a:spcBef>
                <a:spcPts val="0"/>
              </a:spcBef>
              <a:defRPr/>
            </a:pPr>
            <a:r>
              <a:rPr lang="tr-TR" dirty="0"/>
              <a:t>Konu başlığı tahtaya yazılır. Örnek: Madde ve maddelerin </a:t>
            </a:r>
            <a:r>
              <a:rPr lang="tr-TR" dirty="0" smtClean="0"/>
              <a:t>özellikleri</a:t>
            </a:r>
            <a:endParaRPr lang="tr-TR" dirty="0"/>
          </a:p>
          <a:p>
            <a:pPr lvl="1" algn="just">
              <a:spcBef>
                <a:spcPts val="0"/>
              </a:spcBef>
              <a:defRPr/>
            </a:pPr>
            <a:r>
              <a:rPr lang="tr-TR" dirty="0"/>
              <a:t>Öğrenciler bulabildikleri kadar çok madde adı bulurlar. Öğretmen öğrencilerin buldukları adları tahtanın sol tarafına alt alta yazar (Taş, tahta, su, hava, vb</a:t>
            </a:r>
            <a:r>
              <a:rPr lang="tr-TR" dirty="0" smtClean="0"/>
              <a:t>.).</a:t>
            </a:r>
            <a:endParaRPr lang="tr-TR" dirty="0"/>
          </a:p>
          <a:p>
            <a:pPr lvl="1" algn="just">
              <a:spcBef>
                <a:spcPts val="0"/>
              </a:spcBef>
              <a:defRPr/>
            </a:pPr>
            <a:r>
              <a:rPr lang="tr-TR" dirty="0"/>
              <a:t>Öğrencilere adları yazılan maddelerin özellikleri sorulur; onlardan bulabildikleri kadar çok özellik bulmaları istenir. (Katı, sıvı, gaz; suda yüzer, batar, hareketlidir; taneciklerden oluşmuştur; element bileşik karışım; ağır, hafif, vb</a:t>
            </a:r>
            <a:r>
              <a:rPr lang="tr-TR" dirty="0" smtClean="0"/>
              <a:t>.)</a:t>
            </a:r>
            <a:endParaRPr lang="tr-TR" dirty="0"/>
          </a:p>
          <a:p>
            <a:pPr lvl="1" algn="just">
              <a:spcBef>
                <a:spcPts val="0"/>
              </a:spcBef>
              <a:defRPr/>
            </a:pPr>
            <a:r>
              <a:rPr lang="tr-TR" dirty="0"/>
              <a:t>Bundan sonra iki boyutlu bir maddeler/özellikleri tablosu hazırlanır. Satır ve sütun başlıkları belirlenmiş tabloyu her öğrenci defterine çizer</a:t>
            </a:r>
            <a:r>
              <a:rPr lang="tr-TR" dirty="0" smtClean="0"/>
              <a:t>.</a:t>
            </a:r>
            <a:endParaRPr lang="tr-TR" dirty="0"/>
          </a:p>
          <a:p>
            <a:pPr lvl="1" algn="just">
              <a:spcBef>
                <a:spcPts val="0"/>
              </a:spcBef>
              <a:defRPr/>
            </a:pPr>
            <a:r>
              <a:rPr lang="tr-TR" dirty="0"/>
              <a:t>Öğrencilerden, bir maddede bir özelliğin varlığını göstermek üzere, tabloyu X ile işaretlemeleri istenir.</a:t>
            </a:r>
          </a:p>
          <a:p>
            <a:pPr marL="0" indent="0" algn="just">
              <a:spcBef>
                <a:spcPts val="0"/>
              </a:spcBef>
              <a:buNone/>
              <a:defRPr/>
            </a:pPr>
            <a:endParaRPr lang="tr-TR" dirty="0"/>
          </a:p>
          <a:p>
            <a:pPr marL="0" indent="0" algn="just">
              <a:spcBef>
                <a:spcPts val="0"/>
              </a:spcBef>
              <a:buNone/>
              <a:defRPr/>
            </a:pPr>
            <a:endParaRPr lang="tr-TR" dirty="0"/>
          </a:p>
        </p:txBody>
      </p:sp>
    </p:spTree>
    <p:extLst>
      <p:ext uri="{BB962C8B-B14F-4D97-AF65-F5344CB8AC3E}">
        <p14:creationId xmlns:p14="http://schemas.microsoft.com/office/powerpoint/2010/main" val="184385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sz="4000" b="1" dirty="0">
                <a:solidFill>
                  <a:schemeClr val="tx2">
                    <a:tint val="100000"/>
                    <a:shade val="90000"/>
                    <a:satMod val="250000"/>
                    <a:alpha val="100000"/>
                  </a:schemeClr>
                </a:solidFill>
              </a:rPr>
              <a:t>Tablo-1    Madde ve maddelerin özellikleri</a:t>
            </a:r>
            <a:r>
              <a:rPr lang="tr-TR" sz="4000" dirty="0">
                <a:solidFill>
                  <a:schemeClr val="tx2">
                    <a:tint val="100000"/>
                    <a:shade val="90000"/>
                    <a:satMod val="250000"/>
                    <a:alpha val="100000"/>
                  </a:schemeClr>
                </a:solidFill>
              </a:rPr>
              <a:t/>
            </a:r>
            <a:br>
              <a:rPr lang="tr-TR" sz="4000" dirty="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40000" lnSpcReduction="20000"/>
          </a:bodyPr>
          <a:lstStyle/>
          <a:p>
            <a:pPr>
              <a:spcBef>
                <a:spcPts val="0"/>
              </a:spcBef>
              <a:buFont typeface="Wingdings 2"/>
              <a:buChar char=""/>
              <a:defRPr/>
            </a:pPr>
            <a:r>
              <a:rPr lang="tr-TR" dirty="0"/>
              <a:t> </a:t>
            </a:r>
          </a:p>
          <a:p>
            <a:pPr>
              <a:spcBef>
                <a:spcPts val="0"/>
              </a:spcBef>
              <a:buFont typeface="Wingdings 2"/>
              <a:buChar char=""/>
              <a:defRPr/>
            </a:pPr>
            <a:r>
              <a:rPr lang="tr-TR" b="1" dirty="0"/>
              <a:t> </a:t>
            </a:r>
            <a:endParaRPr lang="tr-TR" dirty="0"/>
          </a:p>
          <a:p>
            <a:pPr>
              <a:spcBef>
                <a:spcPts val="0"/>
              </a:spcBef>
              <a:buFont typeface="Wingdings 2"/>
              <a:buChar char=""/>
              <a:defRPr/>
            </a:pPr>
            <a:r>
              <a:rPr lang="tr-TR" b="1" dirty="0"/>
              <a:t> </a:t>
            </a:r>
            <a:endParaRPr lang="tr-TR" dirty="0"/>
          </a:p>
          <a:p>
            <a:pPr>
              <a:spcBef>
                <a:spcPts val="0"/>
              </a:spcBef>
              <a:buFont typeface="Wingdings 2"/>
              <a:buChar char=""/>
              <a:defRPr/>
            </a:pPr>
            <a:r>
              <a:rPr lang="tr-TR" b="1" dirty="0"/>
              <a:t>	Özellikler		</a:t>
            </a:r>
            <a:endParaRPr lang="tr-TR" dirty="0"/>
          </a:p>
          <a:p>
            <a:pPr>
              <a:spcBef>
                <a:spcPts val="0"/>
              </a:spcBef>
              <a:buFont typeface="Wingdings 2"/>
              <a:buChar char=""/>
              <a:defRPr/>
            </a:pPr>
            <a:r>
              <a:rPr lang="tr-TR" dirty="0"/>
              <a:t> </a:t>
            </a:r>
          </a:p>
          <a:p>
            <a:pPr>
              <a:spcBef>
                <a:spcPts val="0"/>
              </a:spcBef>
              <a:buFont typeface="Wingdings 2"/>
              <a:buChar char=""/>
              <a:defRPr/>
            </a:pPr>
            <a:r>
              <a:rPr lang="tr-TR" b="1" u="sng" dirty="0"/>
              <a:t>Maddeler      </a:t>
            </a:r>
            <a:r>
              <a:rPr lang="tr-TR" u="sng" dirty="0"/>
              <a:t>Katı    Sıvı    Gaz   İletken   Suda çözünür         Karışım    Element    Bileşik</a:t>
            </a:r>
            <a:endParaRPr lang="tr-TR" dirty="0"/>
          </a:p>
          <a:p>
            <a:pPr>
              <a:spcBef>
                <a:spcPts val="0"/>
              </a:spcBef>
              <a:buFont typeface="Wingdings 2"/>
              <a:buChar char=""/>
              <a:defRPr/>
            </a:pPr>
            <a:r>
              <a:rPr lang="tr-TR" dirty="0"/>
              <a:t> </a:t>
            </a:r>
          </a:p>
          <a:p>
            <a:pPr>
              <a:spcBef>
                <a:spcPts val="0"/>
              </a:spcBef>
              <a:buFont typeface="Wingdings 2"/>
              <a:buChar char=""/>
              <a:defRPr/>
            </a:pPr>
            <a:r>
              <a:rPr lang="tr-TR" dirty="0"/>
              <a:t>Taş	X							X</a:t>
            </a:r>
          </a:p>
          <a:p>
            <a:pPr>
              <a:spcBef>
                <a:spcPts val="0"/>
              </a:spcBef>
              <a:buFont typeface="Wingdings 2"/>
              <a:buChar char=""/>
              <a:defRPr/>
            </a:pPr>
            <a:r>
              <a:rPr lang="tr-TR" dirty="0"/>
              <a:t>Hava			X		X	X</a:t>
            </a:r>
          </a:p>
          <a:p>
            <a:pPr>
              <a:spcBef>
                <a:spcPts val="0"/>
              </a:spcBef>
              <a:buFont typeface="Wingdings 2"/>
              <a:buChar char=""/>
              <a:defRPr/>
            </a:pPr>
            <a:r>
              <a:rPr lang="tr-TR" dirty="0"/>
              <a:t>Su		X						X</a:t>
            </a:r>
          </a:p>
          <a:p>
            <a:pPr>
              <a:spcBef>
                <a:spcPts val="0"/>
              </a:spcBef>
              <a:buFont typeface="Wingdings 2"/>
              <a:buChar char=""/>
              <a:defRPr/>
            </a:pPr>
            <a:r>
              <a:rPr lang="tr-TR" dirty="0"/>
              <a:t>Tahta	X							X</a:t>
            </a:r>
          </a:p>
          <a:p>
            <a:pPr>
              <a:spcBef>
                <a:spcPts val="0"/>
              </a:spcBef>
              <a:buFont typeface="Wingdings 2"/>
              <a:buChar char=""/>
              <a:defRPr/>
            </a:pPr>
            <a:r>
              <a:rPr lang="tr-TR" dirty="0"/>
              <a:t>Tuz	X				X			X</a:t>
            </a:r>
          </a:p>
          <a:p>
            <a:pPr>
              <a:spcBef>
                <a:spcPts val="0"/>
              </a:spcBef>
              <a:buFont typeface="Wingdings 2"/>
              <a:buChar char=""/>
              <a:defRPr/>
            </a:pPr>
            <a:r>
              <a:rPr lang="tr-TR" dirty="0"/>
              <a:t>Demir	X			X			X</a:t>
            </a:r>
          </a:p>
          <a:p>
            <a:pPr>
              <a:spcBef>
                <a:spcPts val="0"/>
              </a:spcBef>
              <a:buFont typeface="Wingdings 2"/>
              <a:buChar char=""/>
              <a:defRPr/>
            </a:pPr>
            <a:r>
              <a:rPr lang="tr-TR" dirty="0"/>
              <a:t> </a:t>
            </a:r>
          </a:p>
          <a:p>
            <a:pPr>
              <a:spcBef>
                <a:spcPts val="0"/>
              </a:spcBef>
              <a:buFont typeface="Wingdings 2"/>
              <a:buChar char=""/>
              <a:defRPr/>
            </a:pPr>
            <a:r>
              <a:rPr lang="tr-TR" dirty="0"/>
              <a:t> </a:t>
            </a:r>
          </a:p>
          <a:p>
            <a:pPr>
              <a:spcBef>
                <a:spcPts val="0"/>
              </a:spcBef>
              <a:buFont typeface="Wingdings 2"/>
              <a:buChar char=""/>
              <a:defRPr/>
            </a:pPr>
            <a:endParaRPr lang="tr-TR" dirty="0"/>
          </a:p>
        </p:txBody>
      </p:sp>
    </p:spTree>
    <p:extLst>
      <p:ext uri="{BB962C8B-B14F-4D97-AF65-F5344CB8AC3E}">
        <p14:creationId xmlns:p14="http://schemas.microsoft.com/office/powerpoint/2010/main" val="124427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38901" y="2080145"/>
            <a:ext cx="10018713" cy="3124201"/>
          </a:xfrm>
        </p:spPr>
        <p:txBody>
          <a:bodyPr>
            <a:normAutofit lnSpcReduction="10000"/>
          </a:bodyPr>
          <a:lstStyle/>
          <a:p>
            <a:pPr algn="just">
              <a:spcBef>
                <a:spcPts val="0"/>
              </a:spcBef>
              <a:defRPr/>
            </a:pPr>
            <a:r>
              <a:rPr lang="tr-TR" dirty="0" smtClean="0"/>
              <a:t>AÇT aracı kavramların tanımlayıcı ve ayırt edici özelliklerinin öğrenilmesinde etkili biçimde kullanılabilir. Öğrenci bu araç hazırlanırken öğrendiği sözcüklerin anlamlarını daha önceden bildiği sözcüklere bağlar; böylece kavramı geliştirmiş olur. </a:t>
            </a:r>
          </a:p>
          <a:p>
            <a:pPr algn="just">
              <a:spcBef>
                <a:spcPts val="0"/>
              </a:spcBef>
              <a:defRPr/>
            </a:pPr>
            <a:r>
              <a:rPr lang="tr-TR" dirty="0" smtClean="0"/>
              <a:t>AÇT bir defa hazırlandıktan sonra kavramları pekiştirmek için de kullanılabilir. Örneğin; öğrencilere ‘</a:t>
            </a:r>
            <a:r>
              <a:rPr lang="tr-TR" b="1" dirty="0" smtClean="0"/>
              <a:t>tablodaki maddelerin hangileri iletkendir</a:t>
            </a:r>
            <a:r>
              <a:rPr lang="tr-TR" dirty="0" smtClean="0"/>
              <a:t>?’ sorusu sorulsa, onlar ‘</a:t>
            </a:r>
            <a:r>
              <a:rPr lang="tr-TR" b="1" dirty="0" smtClean="0"/>
              <a:t>iletken</a:t>
            </a:r>
            <a:r>
              <a:rPr lang="tr-TR" dirty="0" smtClean="0"/>
              <a:t>’ sütununun altındaki X işaretine giderek soruyu kolayca cevaplandırabilirler.</a:t>
            </a:r>
          </a:p>
          <a:p>
            <a:pPr>
              <a:spcBef>
                <a:spcPts val="0"/>
              </a:spcBef>
              <a:buFont typeface="Wingdings 2"/>
              <a:buChar char=""/>
              <a:defRPr/>
            </a:pPr>
            <a:endParaRPr lang="tr-TR" dirty="0"/>
          </a:p>
        </p:txBody>
      </p:sp>
    </p:spTree>
    <p:extLst>
      <p:ext uri="{BB962C8B-B14F-4D97-AF65-F5344CB8AC3E}">
        <p14:creationId xmlns:p14="http://schemas.microsoft.com/office/powerpoint/2010/main" val="4216470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b="1" dirty="0" smtClean="0">
                <a:solidFill>
                  <a:schemeClr val="tx2">
                    <a:tint val="100000"/>
                    <a:shade val="90000"/>
                    <a:satMod val="250000"/>
                    <a:alpha val="100000"/>
                  </a:schemeClr>
                </a:solidFill>
              </a:rPr>
              <a:t>2. Kavram Ağları</a:t>
            </a: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1484310" y="1924335"/>
            <a:ext cx="10018713" cy="3866866"/>
          </a:xfrm>
        </p:spPr>
        <p:txBody>
          <a:bodyPr>
            <a:noAutofit/>
          </a:bodyPr>
          <a:lstStyle/>
          <a:p>
            <a:pPr algn="just">
              <a:spcBef>
                <a:spcPts val="0"/>
              </a:spcBef>
              <a:defRPr/>
            </a:pPr>
            <a:r>
              <a:rPr lang="tr-TR" dirty="0" smtClean="0"/>
              <a:t>Kavram </a:t>
            </a:r>
            <a:r>
              <a:rPr lang="tr-TR" dirty="0"/>
              <a:t>ağı (KA) öğrencilerin izlenimlerini, düşüncelerini yazılı öğretim araçlarındaki (ders kitabı, ansiklopedi, vb.) kavram ve ilkelerle uyumlu bir biçimde sergileyen bir grafik araçtır. Semantik ağ da denilen bu araç öğrencilerin,</a:t>
            </a:r>
          </a:p>
          <a:p>
            <a:pPr lvl="2" algn="just" hangingPunct="0">
              <a:spcBef>
                <a:spcPts val="0"/>
              </a:spcBef>
              <a:defRPr/>
            </a:pPr>
            <a:r>
              <a:rPr lang="tr-TR" sz="2000" dirty="0"/>
              <a:t>Önceki bilgilerini harekete geçirmek,</a:t>
            </a:r>
          </a:p>
          <a:p>
            <a:pPr lvl="2" algn="just" hangingPunct="0">
              <a:spcBef>
                <a:spcPts val="0"/>
              </a:spcBef>
              <a:defRPr/>
            </a:pPr>
            <a:r>
              <a:rPr lang="tr-TR" sz="2000" dirty="0"/>
              <a:t>Yeni kavramları geliştirmek,</a:t>
            </a:r>
          </a:p>
          <a:p>
            <a:pPr lvl="2" algn="just" hangingPunct="0">
              <a:spcBef>
                <a:spcPts val="0"/>
              </a:spcBef>
              <a:defRPr/>
            </a:pPr>
            <a:r>
              <a:rPr lang="tr-TR" sz="2000" dirty="0" smtClean="0"/>
              <a:t>Kavramlar </a:t>
            </a:r>
            <a:r>
              <a:rPr lang="tr-TR" sz="2000" dirty="0"/>
              <a:t>arası yeni ilişkiler bulmak,</a:t>
            </a:r>
          </a:p>
          <a:p>
            <a:pPr lvl="2" algn="just" hangingPunct="0">
              <a:spcBef>
                <a:spcPts val="0"/>
              </a:spcBef>
              <a:defRPr/>
            </a:pPr>
            <a:r>
              <a:rPr lang="tr-TR" sz="2000" dirty="0"/>
              <a:t>Kavramları yeniden </a:t>
            </a:r>
            <a:r>
              <a:rPr lang="tr-TR" sz="2000" dirty="0" smtClean="0"/>
              <a:t>düzenlemek gibi </a:t>
            </a:r>
            <a:r>
              <a:rPr lang="tr-TR" sz="2000" dirty="0"/>
              <a:t>zihin etkinlikleriyle yazılı metinleri daha iyi anlamalarına yardım eder</a:t>
            </a:r>
          </a:p>
        </p:txBody>
      </p:sp>
    </p:spTree>
    <p:extLst>
      <p:ext uri="{BB962C8B-B14F-4D97-AF65-F5344CB8AC3E}">
        <p14:creationId xmlns:p14="http://schemas.microsoft.com/office/powerpoint/2010/main" val="3715994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sz="2700" dirty="0">
                <a:solidFill>
                  <a:schemeClr val="tx2">
                    <a:tint val="100000"/>
                    <a:shade val="90000"/>
                    <a:satMod val="250000"/>
                    <a:alpha val="100000"/>
                  </a:schemeClr>
                </a:solidFill>
              </a:rPr>
              <a:t>Bir kavram ağının toplu sınıf etkinlikleriyle geliştirilmesinin basamakları aşağıda örneklerle özetlenmektedir:</a:t>
            </a:r>
            <a:br>
              <a:rPr lang="tr-TR" sz="2700" dirty="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1981200" y="2462282"/>
            <a:ext cx="10018713" cy="3124201"/>
          </a:xfrm>
        </p:spPr>
        <p:txBody>
          <a:bodyPr>
            <a:noAutofit/>
          </a:bodyPr>
          <a:lstStyle/>
          <a:p>
            <a:pPr marL="0" indent="0" algn="just">
              <a:spcBef>
                <a:spcPts val="0"/>
              </a:spcBef>
              <a:buNone/>
              <a:defRPr/>
            </a:pPr>
            <a:endParaRPr lang="tr-TR" sz="2000" dirty="0"/>
          </a:p>
          <a:p>
            <a:pPr marL="0" indent="0" algn="just">
              <a:spcBef>
                <a:spcPts val="0"/>
              </a:spcBef>
              <a:buNone/>
              <a:defRPr/>
            </a:pPr>
            <a:r>
              <a:rPr lang="tr-TR" sz="2000" dirty="0"/>
              <a:t>Öğretmen derste işlenecek bir konuya merkez oluşturacak bir kavramı veya cümleyi tahtaya yazar (örnek: doğal kaynaklar).</a:t>
            </a:r>
          </a:p>
          <a:p>
            <a:pPr marL="0" indent="0" algn="just">
              <a:spcBef>
                <a:spcPts val="0"/>
              </a:spcBef>
              <a:buNone/>
              <a:defRPr/>
            </a:pPr>
            <a:r>
              <a:rPr lang="tr-TR" sz="2000" dirty="0"/>
              <a:t> </a:t>
            </a:r>
          </a:p>
          <a:p>
            <a:pPr marL="0" indent="0" algn="just">
              <a:spcBef>
                <a:spcPts val="0"/>
              </a:spcBef>
              <a:buNone/>
              <a:defRPr/>
            </a:pPr>
            <a:r>
              <a:rPr lang="tr-TR" sz="2000" dirty="0"/>
              <a:t>Öğrencilerden merkezi kavramla ilgili sözcükler bulmaları istenir. Bulunan sözcükler tahtanın bir yanında listelenir (örnek: bitkiler, ağaçlar, su, hava, kömür, petrol, madenler, doğalgaz, vb.).</a:t>
            </a:r>
          </a:p>
          <a:p>
            <a:pPr marL="0" indent="0" algn="just">
              <a:spcBef>
                <a:spcPts val="0"/>
              </a:spcBef>
              <a:buNone/>
              <a:defRPr/>
            </a:pPr>
            <a:r>
              <a:rPr lang="tr-TR" sz="2000" dirty="0"/>
              <a:t> </a:t>
            </a:r>
          </a:p>
          <a:p>
            <a:pPr marL="0" indent="0" algn="just">
              <a:spcBef>
                <a:spcPts val="0"/>
              </a:spcBef>
              <a:buNone/>
              <a:defRPr/>
            </a:pPr>
            <a:r>
              <a:rPr lang="tr-TR" sz="2000" dirty="0"/>
              <a:t>Öğrencilerden bu sözcükleri </a:t>
            </a:r>
            <a:r>
              <a:rPr lang="tr-TR" sz="2000" b="1" dirty="0"/>
              <a:t>anlamlarına veya ilişkilerine göre gruplamaları </a:t>
            </a:r>
            <a:r>
              <a:rPr lang="tr-TR" sz="2000" dirty="0"/>
              <a:t>istenir. Her grubun en az bir sözcüğü içermesi gerektiği hatırlatılır. </a:t>
            </a:r>
          </a:p>
          <a:p>
            <a:pPr marL="0" indent="0" algn="just">
              <a:spcBef>
                <a:spcPts val="0"/>
              </a:spcBef>
              <a:buNone/>
              <a:defRPr/>
            </a:pPr>
            <a:r>
              <a:rPr lang="tr-TR" sz="2000" dirty="0"/>
              <a:t> </a:t>
            </a:r>
          </a:p>
          <a:p>
            <a:pPr marL="0" indent="0" algn="just">
              <a:spcBef>
                <a:spcPts val="0"/>
              </a:spcBef>
              <a:buNone/>
              <a:defRPr/>
            </a:pPr>
            <a:r>
              <a:rPr lang="tr-TR" sz="2000" dirty="0"/>
              <a:t>Sözcük grupları belirlenip tahtaya yazıldıktan sonra öğrencilerden her gruba bir </a:t>
            </a:r>
            <a:r>
              <a:rPr lang="tr-TR" sz="2000" b="1" dirty="0"/>
              <a:t>ad </a:t>
            </a:r>
            <a:r>
              <a:rPr lang="tr-TR" sz="2000" dirty="0"/>
              <a:t>bulmaları istenir. Grup adları tartışıldıktan sonra </a:t>
            </a:r>
            <a:r>
              <a:rPr lang="tr-TR" sz="2000" b="1" dirty="0"/>
              <a:t>Tablo-2</a:t>
            </a:r>
            <a:r>
              <a:rPr lang="tr-TR" sz="2000" dirty="0"/>
              <a:t>    yapılır.</a:t>
            </a:r>
          </a:p>
          <a:p>
            <a:pPr marL="0" indent="0" algn="just">
              <a:spcBef>
                <a:spcPts val="0"/>
              </a:spcBef>
              <a:buNone/>
              <a:defRPr/>
            </a:pPr>
            <a:r>
              <a:rPr lang="tr-TR" sz="2000" dirty="0"/>
              <a:t>Öğrenciler sözcüklerin bir kısmının tablodaki üç gruptan hiçbirine tam uymadığını görebilirler. Bu sözcükler tablonun altında gruplanmadan sıralanabilir. Gruplama ve gruba ad bulma etkinliğine devam edilerek daha geniş bir tablo yapılabilir.</a:t>
            </a:r>
          </a:p>
          <a:p>
            <a:pPr marL="0" indent="0" algn="just">
              <a:spcBef>
                <a:spcPts val="0"/>
              </a:spcBef>
              <a:buNone/>
              <a:defRPr/>
            </a:pPr>
            <a:r>
              <a:rPr lang="tr-TR" sz="2000" dirty="0"/>
              <a:t> </a:t>
            </a:r>
          </a:p>
          <a:p>
            <a:pPr marL="0" indent="0" algn="just">
              <a:spcBef>
                <a:spcPts val="0"/>
              </a:spcBef>
              <a:buNone/>
              <a:defRPr/>
            </a:pPr>
            <a:endParaRPr lang="tr-TR" sz="2000" dirty="0"/>
          </a:p>
        </p:txBody>
      </p:sp>
    </p:spTree>
    <p:extLst>
      <p:ext uri="{BB962C8B-B14F-4D97-AF65-F5344CB8AC3E}">
        <p14:creationId xmlns:p14="http://schemas.microsoft.com/office/powerpoint/2010/main" val="34715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14900" y="441434"/>
            <a:ext cx="10467833" cy="5735529"/>
          </a:xfrm>
        </p:spPr>
        <p:txBody>
          <a:bodyPr>
            <a:normAutofit/>
          </a:bodyPr>
          <a:lstStyle/>
          <a:p>
            <a:pPr algn="just">
              <a:lnSpc>
                <a:spcPct val="120000"/>
              </a:lnSpc>
              <a:spcBef>
                <a:spcPts val="0"/>
              </a:spcBef>
              <a:defRPr/>
            </a:pPr>
            <a:r>
              <a:rPr lang="tr-TR" dirty="0"/>
              <a:t>Kavramlar bilgilerin yapı taşlarını, kavramlar arası ilişkiler de bilimsel ilkeleri oluşturur. </a:t>
            </a:r>
            <a:endParaRPr lang="tr-TR" dirty="0" smtClean="0"/>
          </a:p>
          <a:p>
            <a:pPr algn="just">
              <a:lnSpc>
                <a:spcPct val="120000"/>
              </a:lnSpc>
              <a:spcBef>
                <a:spcPts val="0"/>
              </a:spcBef>
              <a:defRPr/>
            </a:pPr>
            <a:r>
              <a:rPr lang="tr-TR" dirty="0" smtClean="0"/>
              <a:t>İnsanlar</a:t>
            </a:r>
            <a:r>
              <a:rPr lang="tr-TR" dirty="0"/>
              <a:t>, çocukluktan başlayarak düşüncenin birimleri olan kavramları ve onların adları olan sözcükleri öğrenirler; kavramları sınıflar, aralarındaki ilişkileri bulur, böylece bilgilerine anlam kazandırır, yeniden düzenler, hatta yeni kavramlar ve yeni bilgiler üretirler. İnsan zihnindeki bu öğrenme ve yeniden yapılanma süreci her yaşta sürüp </a:t>
            </a:r>
            <a:r>
              <a:rPr lang="tr-TR" dirty="0" smtClean="0"/>
              <a:t>gider.</a:t>
            </a:r>
          </a:p>
          <a:p>
            <a:pPr algn="just">
              <a:lnSpc>
                <a:spcPct val="120000"/>
              </a:lnSpc>
              <a:spcBef>
                <a:spcPts val="0"/>
              </a:spcBef>
              <a:defRPr/>
            </a:pPr>
            <a:r>
              <a:rPr lang="tr-TR" dirty="0" smtClean="0"/>
              <a:t>Kavramların </a:t>
            </a:r>
            <a:r>
              <a:rPr lang="tr-TR" dirty="0"/>
              <a:t>bilimdeki ve insan bilgilerindeki yerini anlamak, onları öğrenme/öğretme yollarını bilmek öğretmene çok değerli bilgi ve beceriler kazandırır</a:t>
            </a:r>
            <a:r>
              <a:rPr lang="tr-TR" dirty="0" smtClean="0"/>
              <a:t>.</a:t>
            </a:r>
            <a:endParaRPr lang="tr-TR" dirty="0"/>
          </a:p>
        </p:txBody>
      </p:sp>
    </p:spTree>
    <p:extLst>
      <p:ext uri="{BB962C8B-B14F-4D97-AF65-F5344CB8AC3E}">
        <p14:creationId xmlns:p14="http://schemas.microsoft.com/office/powerpoint/2010/main" val="1914357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43618" y="2011907"/>
            <a:ext cx="10198174" cy="3124201"/>
          </a:xfrm>
        </p:spPr>
        <p:txBody>
          <a:bodyPr>
            <a:noAutofit/>
          </a:bodyPr>
          <a:lstStyle/>
          <a:p>
            <a:pPr marL="0" indent="0" algn="just">
              <a:spcBef>
                <a:spcPts val="0"/>
              </a:spcBef>
              <a:buNone/>
              <a:defRPr/>
            </a:pPr>
            <a:r>
              <a:rPr lang="tr-TR" b="1" dirty="0"/>
              <a:t>Tablo-2   Doğal Kaynaklar</a:t>
            </a:r>
            <a:endParaRPr lang="tr-TR" dirty="0"/>
          </a:p>
          <a:p>
            <a:pPr marL="0" indent="0" algn="just">
              <a:spcBef>
                <a:spcPts val="0"/>
              </a:spcBef>
              <a:buNone/>
              <a:defRPr/>
            </a:pPr>
            <a:r>
              <a:rPr lang="tr-TR" dirty="0"/>
              <a:t>	</a:t>
            </a:r>
          </a:p>
          <a:p>
            <a:pPr marL="0" indent="0" algn="just">
              <a:spcBef>
                <a:spcPts val="0"/>
              </a:spcBef>
              <a:buNone/>
              <a:defRPr/>
            </a:pPr>
            <a:r>
              <a:rPr lang="tr-TR" dirty="0"/>
              <a:t>Doğal Kaynaklar</a:t>
            </a:r>
          </a:p>
          <a:p>
            <a:pPr marL="0" indent="0" algn="just">
              <a:spcBef>
                <a:spcPts val="0"/>
              </a:spcBef>
              <a:buNone/>
              <a:defRPr/>
            </a:pPr>
            <a:r>
              <a:rPr lang="tr-TR" dirty="0"/>
              <a:t> </a:t>
            </a:r>
          </a:p>
          <a:p>
            <a:pPr marL="0" indent="0" algn="just">
              <a:spcBef>
                <a:spcPts val="0"/>
              </a:spcBef>
              <a:buNone/>
              <a:defRPr/>
            </a:pPr>
            <a:r>
              <a:rPr lang="tr-TR" u="sng" dirty="0" smtClean="0"/>
              <a:t>Yenilenebilir</a:t>
            </a:r>
            <a:r>
              <a:rPr lang="tr-TR" dirty="0"/>
              <a:t>									</a:t>
            </a:r>
            <a:r>
              <a:rPr lang="tr-TR" u="sng" dirty="0"/>
              <a:t>Yenilenemeyen    </a:t>
            </a:r>
            <a:endParaRPr lang="tr-TR" dirty="0"/>
          </a:p>
          <a:p>
            <a:pPr marL="0" indent="0" algn="just">
              <a:spcBef>
                <a:spcPts val="0"/>
              </a:spcBef>
              <a:buNone/>
              <a:defRPr/>
            </a:pPr>
            <a:r>
              <a:rPr lang="tr-TR" dirty="0"/>
              <a:t>Bitkiler									</a:t>
            </a:r>
            <a:r>
              <a:rPr lang="tr-TR" dirty="0" smtClean="0"/>
              <a:t>	Kömür</a:t>
            </a:r>
            <a:endParaRPr lang="tr-TR" dirty="0"/>
          </a:p>
          <a:p>
            <a:pPr marL="0" indent="0" algn="just">
              <a:spcBef>
                <a:spcPts val="0"/>
              </a:spcBef>
              <a:buNone/>
              <a:defRPr/>
            </a:pPr>
            <a:r>
              <a:rPr lang="tr-TR" dirty="0"/>
              <a:t>Ağaçlar									Petrol</a:t>
            </a:r>
          </a:p>
          <a:p>
            <a:pPr marL="0" indent="0" algn="just">
              <a:spcBef>
                <a:spcPts val="0"/>
              </a:spcBef>
              <a:buNone/>
              <a:defRPr/>
            </a:pPr>
            <a:r>
              <a:rPr lang="tr-TR" dirty="0"/>
              <a:t>Su Hava									Doğalgaz</a:t>
            </a:r>
          </a:p>
          <a:p>
            <a:pPr marL="0" indent="0" algn="just">
              <a:spcBef>
                <a:spcPts val="0"/>
              </a:spcBef>
              <a:buNone/>
              <a:defRPr/>
            </a:pPr>
            <a:r>
              <a:rPr lang="tr-TR" dirty="0"/>
              <a:t>										</a:t>
            </a:r>
            <a:r>
              <a:rPr lang="tr-TR" dirty="0" smtClean="0"/>
              <a:t>	Madenler</a:t>
            </a:r>
            <a:endParaRPr lang="tr-TR" dirty="0"/>
          </a:p>
          <a:p>
            <a:pPr marL="0" indent="0" algn="just">
              <a:spcBef>
                <a:spcPts val="0"/>
              </a:spcBef>
              <a:buNone/>
              <a:defRPr/>
            </a:pPr>
            <a:endParaRPr lang="tr-TR" dirty="0" smtClean="0"/>
          </a:p>
          <a:p>
            <a:pPr marL="0" indent="0" algn="just">
              <a:spcBef>
                <a:spcPts val="0"/>
              </a:spcBef>
              <a:buNone/>
              <a:defRPr/>
            </a:pPr>
            <a:r>
              <a:rPr lang="tr-TR" dirty="0" smtClean="0"/>
              <a:t>Kavram </a:t>
            </a:r>
            <a:r>
              <a:rPr lang="tr-TR" dirty="0"/>
              <a:t>ağları bir üniteye hazırlık basamağında kullanılabileceği gibi, ünite işlenirken ve ünite sonunda kullanılabilir. Bu araç özellikle kavramları gruplamada ve bu yolla öğrencinin zihin yapılanmasını düzenleyerek daha üst kavrama ve düşünme düzeyine erişmesine yardım eder.</a:t>
            </a:r>
          </a:p>
          <a:p>
            <a:pPr marL="0" indent="0" algn="just">
              <a:spcBef>
                <a:spcPts val="0"/>
              </a:spcBef>
              <a:buNone/>
              <a:defRPr/>
            </a:pPr>
            <a:endParaRPr lang="tr-TR" dirty="0"/>
          </a:p>
        </p:txBody>
      </p:sp>
    </p:spTree>
    <p:extLst>
      <p:ext uri="{BB962C8B-B14F-4D97-AF65-F5344CB8AC3E}">
        <p14:creationId xmlns:p14="http://schemas.microsoft.com/office/powerpoint/2010/main" val="3138341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b="1" dirty="0" smtClean="0">
                <a:solidFill>
                  <a:schemeClr val="tx2">
                    <a:tint val="100000"/>
                    <a:shade val="90000"/>
                    <a:satMod val="250000"/>
                    <a:alpha val="100000"/>
                  </a:schemeClr>
                </a:solidFill>
              </a:rPr>
              <a:t>Kavram Haritaları</a:t>
            </a: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Autofit/>
          </a:bodyPr>
          <a:lstStyle/>
          <a:p>
            <a:pPr algn="just">
              <a:spcBef>
                <a:spcPts val="0"/>
              </a:spcBef>
              <a:defRPr/>
            </a:pPr>
            <a:r>
              <a:rPr lang="tr-TR" dirty="0" smtClean="0"/>
              <a:t>Bir </a:t>
            </a:r>
            <a:r>
              <a:rPr lang="tr-TR" dirty="0"/>
              <a:t>konuyla ilgili kavramların isimlerinin genelden özele doğru, birbirleriyle ilişkilerine göre şematik gösterimine “Kavram Haritası” denir. </a:t>
            </a:r>
            <a:endParaRPr lang="tr-TR" dirty="0" smtClean="0"/>
          </a:p>
          <a:p>
            <a:pPr algn="just">
              <a:spcBef>
                <a:spcPts val="0"/>
              </a:spcBef>
              <a:defRPr/>
            </a:pPr>
            <a:r>
              <a:rPr lang="tr-TR" dirty="0" smtClean="0"/>
              <a:t>Kavram </a:t>
            </a:r>
            <a:r>
              <a:rPr lang="tr-TR" dirty="0"/>
              <a:t>haritası, kavramlar arası ilişkileri anlamlı kılmayı göstermede kullanılır. Haritalar, bilişsel ağ içerisinde kavramları bireysel bağlantılar kullanarak yansıtmaya yarayan grafik materyallerdir.</a:t>
            </a:r>
          </a:p>
          <a:p>
            <a:pPr algn="just">
              <a:spcBef>
                <a:spcPts val="0"/>
              </a:spcBef>
              <a:defRPr/>
            </a:pPr>
            <a:r>
              <a:rPr lang="tr-TR" dirty="0" smtClean="0"/>
              <a:t>Çoğunlukla </a:t>
            </a:r>
            <a:r>
              <a:rPr lang="tr-TR" dirty="0"/>
              <a:t>belli bir alanla ilgili kavramlar birbirleriyle ilişkilidir. </a:t>
            </a:r>
            <a:endParaRPr lang="tr-TR" dirty="0" smtClean="0"/>
          </a:p>
          <a:p>
            <a:pPr algn="just">
              <a:spcBef>
                <a:spcPts val="0"/>
              </a:spcBef>
              <a:defRPr/>
            </a:pPr>
            <a:r>
              <a:rPr lang="tr-TR" dirty="0" smtClean="0"/>
              <a:t>Bir </a:t>
            </a:r>
            <a:r>
              <a:rPr lang="tr-TR" dirty="0"/>
              <a:t>obje, fikir ya da olay bazı durumlarda birden fazla kavram grubuna girebilir. </a:t>
            </a:r>
            <a:endParaRPr lang="tr-TR" dirty="0" smtClean="0"/>
          </a:p>
          <a:p>
            <a:pPr algn="just">
              <a:spcBef>
                <a:spcPts val="0"/>
              </a:spcBef>
              <a:defRPr/>
            </a:pPr>
            <a:r>
              <a:rPr lang="tr-TR" dirty="0" err="1" smtClean="0"/>
              <a:t>Bruner’e</a:t>
            </a:r>
            <a:r>
              <a:rPr lang="tr-TR" dirty="0" smtClean="0"/>
              <a:t> </a:t>
            </a:r>
            <a:r>
              <a:rPr lang="tr-TR" dirty="0"/>
              <a:t>göre, kavram öğrenmede öğrencilere öncelikle en geniş kavramın verilmesi gerekir. Bu kavram verildikten sonra öğrenciler bu kavramla ilgili alt kavramları öğrenebilir. Öğrencilerin kavramlar arasındaki ilişkileri daha kolay görebilmelerini sağlamak amacıyla kavram haritaları en uygun materyaller olarak karşımıza çıkar. </a:t>
            </a:r>
          </a:p>
          <a:p>
            <a:pPr marL="0" indent="0" algn="just">
              <a:spcBef>
                <a:spcPts val="0"/>
              </a:spcBef>
              <a:buNone/>
              <a:defRPr/>
            </a:pPr>
            <a:r>
              <a:rPr lang="tr-TR" dirty="0"/>
              <a:t> </a:t>
            </a:r>
          </a:p>
          <a:p>
            <a:pPr marL="0" indent="0" algn="just">
              <a:spcBef>
                <a:spcPts val="0"/>
              </a:spcBef>
              <a:buNone/>
              <a:defRPr/>
            </a:pPr>
            <a:endParaRPr lang="tr-TR" dirty="0"/>
          </a:p>
        </p:txBody>
      </p:sp>
    </p:spTree>
    <p:extLst>
      <p:ext uri="{BB962C8B-B14F-4D97-AF65-F5344CB8AC3E}">
        <p14:creationId xmlns:p14="http://schemas.microsoft.com/office/powerpoint/2010/main" val="2762984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84310" y="614149"/>
            <a:ext cx="10018713" cy="5177051"/>
          </a:xfrm>
        </p:spPr>
        <p:txBody>
          <a:bodyPr>
            <a:normAutofit/>
          </a:bodyPr>
          <a:lstStyle/>
          <a:p>
            <a:pPr algn="just">
              <a:spcBef>
                <a:spcPts val="0"/>
              </a:spcBef>
              <a:defRPr/>
            </a:pPr>
            <a:r>
              <a:rPr lang="tr-TR" dirty="0" smtClean="0"/>
              <a:t>Kavram haritaları, doğru yapılmaları halinde, öğretimin her basamağında kullanılabilir. </a:t>
            </a:r>
          </a:p>
          <a:p>
            <a:pPr algn="just">
              <a:spcBef>
                <a:spcPts val="0"/>
              </a:spcBef>
              <a:defRPr/>
            </a:pPr>
            <a:r>
              <a:rPr lang="tr-TR" dirty="0" smtClean="0"/>
              <a:t>Haritalar tüm sınıf etkinliğinde veya küçük grup etkinliklerinde öğrencilerin katılımlarıyla geliştirilebilir. </a:t>
            </a:r>
          </a:p>
          <a:p>
            <a:pPr algn="just">
              <a:spcBef>
                <a:spcPts val="0"/>
              </a:spcBef>
              <a:defRPr/>
            </a:pPr>
            <a:r>
              <a:rPr lang="tr-TR" dirty="0" smtClean="0"/>
              <a:t>Kavram haritaları dinamiktir. Çocuk yeni deneyim kazandıkça haritaya yeni kavram ve ilişkiler eklenebilir. </a:t>
            </a:r>
          </a:p>
          <a:p>
            <a:pPr algn="just">
              <a:spcBef>
                <a:spcPts val="0"/>
              </a:spcBef>
              <a:defRPr/>
            </a:pPr>
            <a:r>
              <a:rPr lang="tr-TR" dirty="0" smtClean="0"/>
              <a:t>Haritadaki ilişkiler daha derinliğine incelendikçe, yeni kavramlar ve ilişkiler ortaya çıkabilir. </a:t>
            </a:r>
          </a:p>
          <a:p>
            <a:pPr algn="just">
              <a:spcBef>
                <a:spcPts val="0"/>
              </a:spcBef>
              <a:defRPr/>
            </a:pPr>
            <a:endParaRPr lang="tr-TR" dirty="0"/>
          </a:p>
        </p:txBody>
      </p:sp>
    </p:spTree>
    <p:extLst>
      <p:ext uri="{BB962C8B-B14F-4D97-AF65-F5344CB8AC3E}">
        <p14:creationId xmlns:p14="http://schemas.microsoft.com/office/powerpoint/2010/main" val="3316181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199" y="253536"/>
            <a:ext cx="9521823" cy="1143000"/>
          </a:xfrm>
        </p:spPr>
        <p:txBody>
          <a:bodyPr>
            <a:normAutofit/>
          </a:bodyPr>
          <a:lstStyle/>
          <a:p>
            <a:pPr marL="54864">
              <a:defRPr/>
            </a:pPr>
            <a:r>
              <a:rPr lang="tr-TR" sz="3100" dirty="0">
                <a:solidFill>
                  <a:schemeClr val="tx2">
                    <a:tint val="100000"/>
                    <a:shade val="90000"/>
                    <a:satMod val="250000"/>
                    <a:alpha val="100000"/>
                  </a:schemeClr>
                </a:solidFill>
              </a:rPr>
              <a:t>Kavram Haritaları aşağıdaki durumlarda kullanılabilir</a:t>
            </a:r>
            <a:r>
              <a:rPr lang="tr-TR" sz="3100" dirty="0" smtClean="0">
                <a:solidFill>
                  <a:schemeClr val="tx2">
                    <a:tint val="100000"/>
                    <a:shade val="90000"/>
                    <a:satMod val="250000"/>
                    <a:alpha val="100000"/>
                  </a:schemeClr>
                </a:solidFill>
              </a:rPr>
              <a:t>:</a:t>
            </a:r>
            <a:endParaRPr lang="tr-TR" dirty="0">
              <a:solidFill>
                <a:schemeClr val="tx2">
                  <a:tint val="100000"/>
                  <a:shade val="90000"/>
                  <a:satMod val="250000"/>
                  <a:alpha val="100000"/>
                </a:schemeClr>
              </a:solidFill>
            </a:endParaRPr>
          </a:p>
        </p:txBody>
      </p:sp>
      <p:sp>
        <p:nvSpPr>
          <p:cNvPr id="32771" name="2 İçerik Yer Tutucusu"/>
          <p:cNvSpPr>
            <a:spLocks noGrp="1"/>
          </p:cNvSpPr>
          <p:nvPr>
            <p:ph idx="1"/>
          </p:nvPr>
        </p:nvSpPr>
        <p:spPr>
          <a:xfrm>
            <a:off x="1732753" y="2066498"/>
            <a:ext cx="10018713" cy="3124201"/>
          </a:xfrm>
        </p:spPr>
        <p:txBody>
          <a:bodyPr/>
          <a:lstStyle/>
          <a:p>
            <a:r>
              <a:rPr lang="tr-TR" dirty="0" smtClean="0"/>
              <a:t>Bilgileri organize hale getirmede,</a:t>
            </a:r>
          </a:p>
          <a:p>
            <a:r>
              <a:rPr lang="tr-TR" dirty="0" smtClean="0"/>
              <a:t>Öğrencilerle kavramların anlamlılığını tartışmada, </a:t>
            </a:r>
          </a:p>
          <a:p>
            <a:r>
              <a:rPr lang="tr-TR" dirty="0" smtClean="0"/>
              <a:t> Yanlış anlamaları gidermede</a:t>
            </a:r>
          </a:p>
          <a:p>
            <a:r>
              <a:rPr lang="tr-TR" dirty="0" smtClean="0"/>
              <a:t>Yüksek seviyeli düşünme yeteneği geliştirmede</a:t>
            </a:r>
          </a:p>
        </p:txBody>
      </p:sp>
    </p:spTree>
    <p:extLst>
      <p:ext uri="{BB962C8B-B14F-4D97-AF65-F5344CB8AC3E}">
        <p14:creationId xmlns:p14="http://schemas.microsoft.com/office/powerpoint/2010/main" val="2896384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253536"/>
            <a:ext cx="8229600" cy="1143000"/>
          </a:xfrm>
        </p:spPr>
        <p:txBody>
          <a:bodyPr>
            <a:normAutofit fontScale="90000"/>
          </a:bodyPr>
          <a:lstStyle/>
          <a:p>
            <a:pPr marL="54864">
              <a:defRPr/>
            </a:pPr>
            <a:r>
              <a:rPr lang="tr-TR" sz="3100" dirty="0">
                <a:solidFill>
                  <a:schemeClr val="tx2">
                    <a:tint val="100000"/>
                    <a:shade val="90000"/>
                    <a:satMod val="250000"/>
                    <a:alpha val="100000"/>
                  </a:schemeClr>
                </a:solidFill>
              </a:rPr>
              <a:t>Kavram haritalarının yapımında izlenmesi önerilen genel kurallar aşağıdaki gibi sıralanır:</a:t>
            </a:r>
            <a:br>
              <a:rPr lang="tr-TR" sz="3100" dirty="0">
                <a:solidFill>
                  <a:schemeClr val="tx2">
                    <a:tint val="100000"/>
                    <a:shade val="90000"/>
                    <a:satMod val="250000"/>
                    <a:alpha val="100000"/>
                  </a:schemeClr>
                </a:solidFill>
              </a:rPr>
            </a:b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1484310" y="1719619"/>
            <a:ext cx="10430186" cy="4071582"/>
          </a:xfrm>
        </p:spPr>
        <p:txBody>
          <a:bodyPr>
            <a:normAutofit fontScale="92500" lnSpcReduction="20000"/>
          </a:bodyPr>
          <a:lstStyle/>
          <a:p>
            <a:pPr algn="just">
              <a:spcBef>
                <a:spcPts val="0"/>
              </a:spcBef>
              <a:defRPr/>
            </a:pPr>
            <a:r>
              <a:rPr lang="tr-TR" dirty="0" smtClean="0"/>
              <a:t>Öğretilecek </a:t>
            </a:r>
            <a:r>
              <a:rPr lang="tr-TR" dirty="0"/>
              <a:t>konunun kavramları listelenir. </a:t>
            </a:r>
            <a:endParaRPr lang="tr-TR" dirty="0" smtClean="0"/>
          </a:p>
          <a:p>
            <a:pPr algn="just">
              <a:spcBef>
                <a:spcPts val="0"/>
              </a:spcBef>
              <a:defRPr/>
            </a:pPr>
            <a:r>
              <a:rPr lang="tr-TR" dirty="0" smtClean="0"/>
              <a:t>Kavramlarla </a:t>
            </a:r>
            <a:r>
              <a:rPr lang="tr-TR" dirty="0"/>
              <a:t>ilgili açıklama gerekmez. </a:t>
            </a:r>
            <a:endParaRPr lang="tr-TR" dirty="0" smtClean="0"/>
          </a:p>
          <a:p>
            <a:pPr algn="just">
              <a:spcBef>
                <a:spcPts val="0"/>
              </a:spcBef>
              <a:defRPr/>
            </a:pPr>
            <a:r>
              <a:rPr lang="tr-TR" dirty="0" smtClean="0"/>
              <a:t>Eşya </a:t>
            </a:r>
            <a:r>
              <a:rPr lang="tr-TR" dirty="0"/>
              <a:t>ve olayların tekil örnekleri, özel adlar kavram olmadıkları için bu listeye alınmaz. </a:t>
            </a:r>
            <a:endParaRPr lang="tr-TR" dirty="0" smtClean="0"/>
          </a:p>
          <a:p>
            <a:pPr algn="just">
              <a:spcBef>
                <a:spcPts val="0"/>
              </a:spcBef>
              <a:defRPr/>
            </a:pPr>
            <a:r>
              <a:rPr lang="tr-TR" dirty="0" smtClean="0"/>
              <a:t>İlkeler </a:t>
            </a:r>
            <a:r>
              <a:rPr lang="tr-TR" dirty="0"/>
              <a:t>ve kavramlar arası ilişkiler de bu listeye dahil değildir</a:t>
            </a:r>
            <a:r>
              <a:rPr lang="tr-TR" dirty="0" smtClean="0"/>
              <a:t>.</a:t>
            </a:r>
            <a:endParaRPr lang="tr-TR" dirty="0"/>
          </a:p>
          <a:p>
            <a:pPr algn="just">
              <a:spcBef>
                <a:spcPts val="0"/>
              </a:spcBef>
              <a:defRPr/>
            </a:pPr>
            <a:r>
              <a:rPr lang="tr-TR" dirty="0"/>
              <a:t>Kavramlar listesinden en genel veya en üst düzeyde olan sözcük ayrı bir sayfanın başına yazılır. Bu bir kavram olabileceği gibi bir</a:t>
            </a:r>
            <a:r>
              <a:rPr lang="tr-TR" b="1" dirty="0"/>
              <a:t> tema </a:t>
            </a:r>
            <a:r>
              <a:rPr lang="tr-TR" dirty="0"/>
              <a:t>da olabilir. </a:t>
            </a:r>
            <a:endParaRPr lang="tr-TR" dirty="0" smtClean="0"/>
          </a:p>
          <a:p>
            <a:pPr algn="just">
              <a:spcBef>
                <a:spcPts val="0"/>
              </a:spcBef>
              <a:defRPr/>
            </a:pPr>
            <a:r>
              <a:rPr lang="tr-TR" dirty="0" smtClean="0"/>
              <a:t>Bundan </a:t>
            </a:r>
            <a:r>
              <a:rPr lang="tr-TR" dirty="0"/>
              <a:t>sonra öğretilmek istenen ilişkili kavramlar aşamalı bir düzende sayfaya yerleştirilir. </a:t>
            </a:r>
            <a:endParaRPr lang="tr-TR" dirty="0" smtClean="0"/>
          </a:p>
          <a:p>
            <a:pPr algn="just">
              <a:spcBef>
                <a:spcPts val="0"/>
              </a:spcBef>
              <a:defRPr/>
            </a:pPr>
            <a:r>
              <a:rPr lang="tr-TR" dirty="0" smtClean="0"/>
              <a:t>Düşey </a:t>
            </a:r>
            <a:r>
              <a:rPr lang="tr-TR" dirty="0"/>
              <a:t>düzenlemede en genel kavram en üstte, eşit genellikteki kavramlar aynı satırda, diğerleri genellik derecelerine göre azalan sırada sayfanın altına doğru sıralanır. </a:t>
            </a:r>
            <a:endParaRPr lang="tr-TR" dirty="0" smtClean="0"/>
          </a:p>
          <a:p>
            <a:pPr algn="just">
              <a:spcBef>
                <a:spcPts val="0"/>
              </a:spcBef>
              <a:defRPr/>
            </a:pPr>
            <a:r>
              <a:rPr lang="tr-TR" dirty="0" smtClean="0"/>
              <a:t>KH </a:t>
            </a:r>
            <a:r>
              <a:rPr lang="tr-TR" dirty="0"/>
              <a:t>aşamalılığı öğreteceği için bu sıralama önemlidir. Her kavram haritada yalnız bir kez yer almalıdır</a:t>
            </a:r>
            <a:r>
              <a:rPr lang="tr-TR" dirty="0" smtClean="0"/>
              <a:t>.</a:t>
            </a:r>
            <a:endParaRPr lang="tr-TR" dirty="0"/>
          </a:p>
        </p:txBody>
      </p:sp>
    </p:spTree>
    <p:extLst>
      <p:ext uri="{BB962C8B-B14F-4D97-AF65-F5344CB8AC3E}">
        <p14:creationId xmlns:p14="http://schemas.microsoft.com/office/powerpoint/2010/main" val="1640585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70914" y="709684"/>
            <a:ext cx="10018713" cy="5545541"/>
          </a:xfrm>
        </p:spPr>
        <p:txBody>
          <a:bodyPr>
            <a:noAutofit/>
          </a:bodyPr>
          <a:lstStyle/>
          <a:p>
            <a:pPr algn="just">
              <a:spcBef>
                <a:spcPts val="0"/>
              </a:spcBef>
              <a:defRPr/>
            </a:pPr>
            <a:r>
              <a:rPr lang="tr-TR" dirty="0"/>
              <a:t>Kavramlar haritadaki diğer sözcüklerden kolayca ayırt edilebilmelidir; bunun için kavramlar </a:t>
            </a:r>
            <a:r>
              <a:rPr lang="tr-TR" b="1" dirty="0"/>
              <a:t>kutu</a:t>
            </a:r>
            <a:r>
              <a:rPr lang="tr-TR" dirty="0"/>
              <a:t> veya </a:t>
            </a:r>
            <a:r>
              <a:rPr lang="tr-TR" b="1" dirty="0"/>
              <a:t>yuvarlak</a:t>
            </a:r>
            <a:r>
              <a:rPr lang="tr-TR" dirty="0"/>
              <a:t> içine </a:t>
            </a:r>
            <a:r>
              <a:rPr lang="tr-TR" dirty="0" smtClean="0"/>
              <a:t>alınır.</a:t>
            </a:r>
          </a:p>
          <a:p>
            <a:pPr algn="just">
              <a:spcBef>
                <a:spcPts val="0"/>
              </a:spcBef>
              <a:defRPr/>
            </a:pPr>
            <a:r>
              <a:rPr lang="tr-TR" dirty="0" smtClean="0"/>
              <a:t>Öğretilmek </a:t>
            </a:r>
            <a:r>
              <a:rPr lang="tr-TR" dirty="0"/>
              <a:t>istenilen kavramlar arası ilişkiler, genelleme ve ilkeler ayrıca listelenir. </a:t>
            </a:r>
            <a:endParaRPr lang="tr-TR" dirty="0" smtClean="0"/>
          </a:p>
          <a:p>
            <a:pPr algn="just">
              <a:spcBef>
                <a:spcPts val="0"/>
              </a:spcBef>
              <a:defRPr/>
            </a:pPr>
            <a:r>
              <a:rPr lang="tr-TR" dirty="0" smtClean="0"/>
              <a:t>Kavram </a:t>
            </a:r>
            <a:r>
              <a:rPr lang="tr-TR" dirty="0"/>
              <a:t>haritasında iki kavram arasındaki ilişkiyi göstermek üzere iki kutu bir çizgi ile bağlanır. </a:t>
            </a:r>
            <a:endParaRPr lang="tr-TR" dirty="0" smtClean="0"/>
          </a:p>
          <a:p>
            <a:pPr algn="just">
              <a:spcBef>
                <a:spcPts val="0"/>
              </a:spcBef>
              <a:defRPr/>
            </a:pPr>
            <a:r>
              <a:rPr lang="tr-TR" dirty="0" smtClean="0"/>
              <a:t>İlişki </a:t>
            </a:r>
            <a:r>
              <a:rPr lang="tr-TR" dirty="0"/>
              <a:t>bu çizginin üzerine birkaç kelimelik bir ibareyle yazılır</a:t>
            </a:r>
            <a:r>
              <a:rPr lang="tr-TR" dirty="0" smtClean="0"/>
              <a:t>.</a:t>
            </a:r>
          </a:p>
          <a:p>
            <a:pPr algn="just">
              <a:spcBef>
                <a:spcPts val="0"/>
              </a:spcBef>
              <a:defRPr/>
            </a:pPr>
            <a:r>
              <a:rPr lang="tr-TR" dirty="0" smtClean="0"/>
              <a:t>Bu </a:t>
            </a:r>
            <a:r>
              <a:rPr lang="tr-TR" dirty="0"/>
              <a:t>ilişki haritadaki kavramlardan en az birini ilgilendiren bir önermedir. İlişkiler ve ilkeler kutulanmaz. </a:t>
            </a:r>
            <a:endParaRPr lang="tr-TR" dirty="0" smtClean="0"/>
          </a:p>
          <a:p>
            <a:pPr algn="just">
              <a:spcBef>
                <a:spcPts val="0"/>
              </a:spcBef>
              <a:defRPr/>
            </a:pPr>
            <a:r>
              <a:rPr lang="tr-TR" dirty="0" smtClean="0"/>
              <a:t>Bazı </a:t>
            </a:r>
            <a:r>
              <a:rPr lang="tr-TR" dirty="0"/>
              <a:t>hallerde ilişkinin yönü önemli olduğu için belirtilecek ilişki yönü ok ile gösterilir. </a:t>
            </a:r>
            <a:endParaRPr lang="tr-TR" dirty="0" smtClean="0"/>
          </a:p>
          <a:p>
            <a:pPr algn="just">
              <a:spcBef>
                <a:spcPts val="0"/>
              </a:spcBef>
              <a:defRPr/>
            </a:pPr>
            <a:r>
              <a:rPr lang="tr-TR" dirty="0" smtClean="0"/>
              <a:t>İlişkileri </a:t>
            </a:r>
            <a:r>
              <a:rPr lang="tr-TR" dirty="0"/>
              <a:t>içermeyen bir kavram haritası daha ziyade bir akış diyagramına benzer, öğretimde yeterince etkili olmaz</a:t>
            </a:r>
            <a:r>
              <a:rPr lang="tr-TR" dirty="0" smtClean="0"/>
              <a:t>.</a:t>
            </a:r>
            <a:endParaRPr lang="tr-TR" dirty="0"/>
          </a:p>
        </p:txBody>
      </p:sp>
    </p:spTree>
    <p:extLst>
      <p:ext uri="{BB962C8B-B14F-4D97-AF65-F5344CB8AC3E}">
        <p14:creationId xmlns:p14="http://schemas.microsoft.com/office/powerpoint/2010/main" val="3166445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84310" y="586855"/>
            <a:ext cx="10018713" cy="5204346"/>
          </a:xfrm>
        </p:spPr>
        <p:txBody>
          <a:bodyPr>
            <a:normAutofit/>
          </a:bodyPr>
          <a:lstStyle/>
          <a:p>
            <a:pPr algn="just">
              <a:spcBef>
                <a:spcPts val="0"/>
              </a:spcBef>
              <a:defRPr/>
            </a:pPr>
            <a:r>
              <a:rPr lang="tr-TR" dirty="0"/>
              <a:t>Kavram haritası gereğinden fazla şişirilmemelidir. </a:t>
            </a:r>
            <a:endParaRPr lang="tr-TR" dirty="0" smtClean="0"/>
          </a:p>
          <a:p>
            <a:pPr algn="just">
              <a:spcBef>
                <a:spcPts val="0"/>
              </a:spcBef>
              <a:defRPr/>
            </a:pPr>
            <a:r>
              <a:rPr lang="tr-TR" dirty="0" smtClean="0"/>
              <a:t>Harita </a:t>
            </a:r>
            <a:r>
              <a:rPr lang="tr-TR" dirty="0"/>
              <a:t>başlangıçta basit tutulmalıdır. Harita çok sayıda kavramı, ilişkiyi ve ilkeyi içeriyorsa önce en önemli elemanları topluca gösteren bir genel harita, sonra genel haritanın bölümlerini ayrı ayrı gösteren ayrıntılı haritalar </a:t>
            </a:r>
            <a:r>
              <a:rPr lang="tr-TR" dirty="0" smtClean="0"/>
              <a:t>yapılmalıdır</a:t>
            </a:r>
            <a:r>
              <a:rPr lang="tr-TR" dirty="0"/>
              <a:t>.</a:t>
            </a:r>
            <a:endParaRPr lang="tr-TR" dirty="0" smtClean="0"/>
          </a:p>
          <a:p>
            <a:pPr algn="just">
              <a:spcBef>
                <a:spcPts val="0"/>
              </a:spcBef>
              <a:defRPr/>
            </a:pPr>
            <a:r>
              <a:rPr lang="tr-TR" dirty="0" smtClean="0"/>
              <a:t>Kavram </a:t>
            </a:r>
            <a:r>
              <a:rPr lang="tr-TR" dirty="0"/>
              <a:t>haritaları bir olayı veya konuyu topluca gösteren, kavramları, kavramlar arası ilişkileri ve ilkeleri kısaca belirten araçlardır. </a:t>
            </a:r>
            <a:endParaRPr lang="tr-TR" dirty="0" smtClean="0"/>
          </a:p>
          <a:p>
            <a:pPr algn="just">
              <a:spcBef>
                <a:spcPts val="0"/>
              </a:spcBef>
              <a:defRPr/>
            </a:pPr>
            <a:r>
              <a:rPr lang="tr-TR" dirty="0" smtClean="0"/>
              <a:t>Doğru </a:t>
            </a:r>
            <a:r>
              <a:rPr lang="tr-TR" dirty="0"/>
              <a:t>yapılmaları halinde öğretimin her basamağında kullanılabilir. </a:t>
            </a:r>
            <a:endParaRPr lang="tr-TR" dirty="0" smtClean="0"/>
          </a:p>
          <a:p>
            <a:pPr algn="just">
              <a:spcBef>
                <a:spcPts val="0"/>
              </a:spcBef>
              <a:defRPr/>
            </a:pPr>
            <a:r>
              <a:rPr lang="tr-TR" dirty="0" smtClean="0"/>
              <a:t>Haritalar </a:t>
            </a:r>
            <a:r>
              <a:rPr lang="tr-TR" dirty="0"/>
              <a:t>tüm sınıf etkinliğinde veya küçük grup etkinliklerinde öğrencilerin katılımlarıyla geliştirilebilir. Ayrıca, KH hazırlandığı seviyeye göre kelimeler içermelidir. </a:t>
            </a:r>
          </a:p>
        </p:txBody>
      </p:sp>
    </p:spTree>
    <p:extLst>
      <p:ext uri="{BB962C8B-B14F-4D97-AF65-F5344CB8AC3E}">
        <p14:creationId xmlns:p14="http://schemas.microsoft.com/office/powerpoint/2010/main" val="318476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a:xfrm>
            <a:off x="1716322" y="2121089"/>
            <a:ext cx="10018713" cy="3124201"/>
          </a:xfrm>
        </p:spPr>
        <p:txBody>
          <a:bodyPr/>
          <a:lstStyle/>
          <a:p>
            <a:r>
              <a:rPr lang="tr-TR" dirty="0" smtClean="0">
                <a:sym typeface="Wingdings" panose="05000000000000000000" pitchFamily="2" charset="2"/>
              </a:rPr>
              <a:t></a:t>
            </a:r>
            <a:r>
              <a:rPr lang="tr-TR" dirty="0" smtClean="0"/>
              <a:t>  Bu kavram </a:t>
            </a:r>
            <a:r>
              <a:rPr lang="tr-TR" b="1" dirty="0" smtClean="0"/>
              <a:t>giriş</a:t>
            </a:r>
            <a:r>
              <a:rPr lang="tr-TR" dirty="0" smtClean="0"/>
              <a:t> düzeyinde verilecektir.</a:t>
            </a:r>
          </a:p>
          <a:p>
            <a:r>
              <a:rPr lang="tr-TR" dirty="0" smtClean="0">
                <a:sym typeface="Wingdings" panose="05000000000000000000" pitchFamily="2" charset="2"/>
              </a:rPr>
              <a:t></a:t>
            </a:r>
            <a:r>
              <a:rPr lang="tr-TR" dirty="0" smtClean="0"/>
              <a:t>  Bu kavram </a:t>
            </a:r>
            <a:r>
              <a:rPr lang="tr-TR" b="1" dirty="0" smtClean="0"/>
              <a:t>geliştirme</a:t>
            </a:r>
            <a:r>
              <a:rPr lang="tr-TR" dirty="0" smtClean="0"/>
              <a:t> düzeyinde verilecektir.</a:t>
            </a:r>
          </a:p>
          <a:p>
            <a:r>
              <a:rPr lang="tr-TR" dirty="0" smtClean="0">
                <a:sym typeface="Wingdings" panose="05000000000000000000" pitchFamily="2" charset="2"/>
              </a:rPr>
              <a:t></a:t>
            </a:r>
            <a:r>
              <a:rPr lang="tr-TR" dirty="0" smtClean="0"/>
              <a:t>  Bu kavram, </a:t>
            </a:r>
            <a:r>
              <a:rPr lang="tr-TR" b="1" dirty="0" smtClean="0"/>
              <a:t>pekiştirme</a:t>
            </a:r>
            <a:r>
              <a:rPr lang="tr-TR" dirty="0" smtClean="0"/>
              <a:t> düzeyinde verilecektir.</a:t>
            </a:r>
          </a:p>
          <a:p>
            <a:pPr>
              <a:buFont typeface="Wingdings 2" panose="05020102010507070707" pitchFamily="18" charset="2"/>
              <a:buNone/>
            </a:pPr>
            <a:r>
              <a:rPr lang="tr-TR" dirty="0" smtClean="0"/>
              <a:t/>
            </a:r>
            <a:br>
              <a:rPr lang="tr-TR" dirty="0" smtClean="0"/>
            </a:br>
            <a:r>
              <a:rPr lang="tr-TR" dirty="0" smtClean="0"/>
              <a:t> </a:t>
            </a:r>
          </a:p>
          <a:p>
            <a:pPr>
              <a:buFont typeface="Wingdings 2" panose="05020102010507070707" pitchFamily="18" charset="2"/>
              <a:buNone/>
            </a:pPr>
            <a:endParaRPr lang="tr-TR" dirty="0" smtClean="0"/>
          </a:p>
          <a:p>
            <a:endParaRPr lang="tr-TR" dirty="0" smtClean="0"/>
          </a:p>
        </p:txBody>
      </p:sp>
    </p:spTree>
    <p:extLst>
      <p:ext uri="{BB962C8B-B14F-4D97-AF65-F5344CB8AC3E}">
        <p14:creationId xmlns:p14="http://schemas.microsoft.com/office/powerpoint/2010/main" val="3081613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49230" y="2244003"/>
            <a:ext cx="7557070" cy="923330"/>
          </a:xfrm>
          <a:prstGeom prst="rect">
            <a:avLst/>
          </a:prstGeom>
          <a:noFill/>
        </p:spPr>
        <p:txBody>
          <a:bodyPr wrap="none" lIns="91440" tIns="45720" rIns="91440" bIns="45720">
            <a:spAutoFit/>
          </a:bodyPr>
          <a:lstStyle/>
          <a:p>
            <a:pPr algn="ctr"/>
            <a:r>
              <a:rPr lang="tr-TR" sz="5400" b="0" cap="none" spc="0" dirty="0" smtClean="0">
                <a:ln w="0"/>
                <a:solidFill>
                  <a:schemeClr val="accent1"/>
                </a:solidFill>
                <a:effectLst>
                  <a:outerShdw blurRad="38100" dist="25400" dir="5400000" algn="ctr" rotWithShape="0">
                    <a:srgbClr val="6E747A">
                      <a:alpha val="43000"/>
                    </a:srgbClr>
                  </a:outerShdw>
                </a:effectLst>
              </a:rPr>
              <a:t>Kavram Haritası Örnekleri</a:t>
            </a:r>
            <a:endParaRPr lang="tr-T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79063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C:\WINDOWS\Desktop\CMAP-T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125"/>
            <a:ext cx="12084018" cy="65015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68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92321" y="378372"/>
            <a:ext cx="10112991" cy="5798591"/>
          </a:xfrm>
        </p:spPr>
        <p:txBody>
          <a:bodyPr>
            <a:normAutofit/>
          </a:bodyPr>
          <a:lstStyle/>
          <a:p>
            <a:pPr algn="just">
              <a:lnSpc>
                <a:spcPct val="120000"/>
              </a:lnSpc>
              <a:spcBef>
                <a:spcPts val="0"/>
              </a:spcBef>
              <a:defRPr/>
            </a:pPr>
            <a:r>
              <a:rPr lang="tr-TR" dirty="0" smtClean="0"/>
              <a:t>Kavramlar, eşyaları, olayları, insanları ve düşünceleri benzerliklerine göre gruplandırdığımızda gruplara verdiğimiz adlardır. </a:t>
            </a:r>
          </a:p>
          <a:p>
            <a:pPr algn="just">
              <a:lnSpc>
                <a:spcPct val="120000"/>
              </a:lnSpc>
              <a:spcBef>
                <a:spcPts val="0"/>
              </a:spcBef>
              <a:defRPr/>
            </a:pPr>
            <a:r>
              <a:rPr lang="tr-TR" dirty="0" smtClean="0"/>
              <a:t>Deneyimlerimiz sonucunda iki veya daha fazla varlığı ortak özelliklerine göre bir arada gruplayıp diğer varlıklardan ayırt ederiz. </a:t>
            </a:r>
          </a:p>
          <a:p>
            <a:pPr algn="just">
              <a:lnSpc>
                <a:spcPct val="120000"/>
              </a:lnSpc>
              <a:spcBef>
                <a:spcPts val="0"/>
              </a:spcBef>
              <a:defRPr/>
            </a:pPr>
            <a:r>
              <a:rPr lang="tr-TR" dirty="0" smtClean="0"/>
              <a:t>Bu grup zihnimizde bir düşünce birimi olarak yer eder. Bu düşünce birimini ifade etmekte kullandığımız sözcük (veya sözcükler) bir kavramdır. </a:t>
            </a:r>
          </a:p>
          <a:p>
            <a:pPr algn="just">
              <a:lnSpc>
                <a:spcPct val="120000"/>
              </a:lnSpc>
              <a:spcBef>
                <a:spcPts val="0"/>
              </a:spcBef>
              <a:defRPr/>
            </a:pPr>
            <a:r>
              <a:rPr lang="tr-TR" dirty="0" smtClean="0"/>
              <a:t>Kavramlar somut eşya, olaylar veya varlıklar değil, onları belirli gruplar altında topladığımızda ulaştığımız soyut düşünce birimleridir. </a:t>
            </a:r>
          </a:p>
          <a:p>
            <a:pPr algn="just">
              <a:lnSpc>
                <a:spcPct val="120000"/>
              </a:lnSpc>
              <a:spcBef>
                <a:spcPts val="0"/>
              </a:spcBef>
              <a:defRPr/>
            </a:pPr>
            <a:r>
              <a:rPr lang="tr-TR" dirty="0" smtClean="0"/>
              <a:t>Kavramlar gerçek dünyada değil, düşüncelerimizde vardır. Gerçek dünyada kavramların ancak örnekleri bulunabilir. </a:t>
            </a:r>
          </a:p>
          <a:p>
            <a:pPr>
              <a:spcBef>
                <a:spcPts val="0"/>
              </a:spcBef>
              <a:buNone/>
              <a:defRPr/>
            </a:pPr>
            <a:endParaRPr lang="tr-TR" dirty="0" smtClean="0"/>
          </a:p>
        </p:txBody>
      </p:sp>
    </p:spTree>
    <p:extLst>
      <p:ext uri="{BB962C8B-B14F-4D97-AF65-F5344CB8AC3E}">
        <p14:creationId xmlns:p14="http://schemas.microsoft.com/office/powerpoint/2010/main" val="2810946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My Documents\Ashley Work\Design &amp; Planning Site\ashley\conceptmapping\inspiration_c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812" y="383404"/>
            <a:ext cx="7590430" cy="6174002"/>
          </a:xfrm>
          <a:prstGeom prst="rect">
            <a:avLst/>
          </a:prstGeom>
          <a:solidFill>
            <a:schemeClr val="accent1"/>
          </a:solidFill>
          <a:ln w="22225">
            <a:solidFill>
              <a:schemeClr val="accent1"/>
            </a:solidFill>
            <a:miter lim="800000"/>
            <a:headEnd/>
            <a:tailEnd/>
          </a:ln>
        </p:spPr>
      </p:pic>
    </p:spTree>
    <p:extLst>
      <p:ext uri="{BB962C8B-B14F-4D97-AF65-F5344CB8AC3E}">
        <p14:creationId xmlns:p14="http://schemas.microsoft.com/office/powerpoint/2010/main" val="3472099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C:\WINDOWS\Desktop\si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02" y="459546"/>
            <a:ext cx="7696200" cy="581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0899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027" descr="C:\WINDOWS\Desktop\sil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567" y="877437"/>
            <a:ext cx="8153400"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196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C:\WINDOWS\Desktop\si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902" y="750627"/>
            <a:ext cx="8229600" cy="529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85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My Pictures\elwood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131" y="233150"/>
            <a:ext cx="7848600" cy="62277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178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WINDOWS\Desktop\si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311" y="101116"/>
            <a:ext cx="6396203" cy="662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372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My Pictures\2nd-degree-reduce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61" y="752453"/>
            <a:ext cx="9144000" cy="548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67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C:\WINDOWS\Desktop\s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968" y="461750"/>
            <a:ext cx="7239000" cy="56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420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Rectangle 9"/>
          <p:cNvSpPr>
            <a:spLocks noGrp="1" noChangeArrowheads="1"/>
          </p:cNvSpPr>
          <p:nvPr>
            <p:ph type="title"/>
          </p:nvPr>
        </p:nvSpPr>
        <p:spPr>
          <a:xfrm>
            <a:off x="1648085" y="0"/>
            <a:ext cx="10018713" cy="1752599"/>
          </a:xfrm>
        </p:spPr>
        <p:txBody>
          <a:bodyPr/>
          <a:lstStyle/>
          <a:p>
            <a:r>
              <a:rPr lang="tr-TR" dirty="0"/>
              <a:t>YANLIŞ Kavram Haritası</a:t>
            </a:r>
            <a:r>
              <a:rPr lang="en-US" dirty="0"/>
              <a:t>…</a:t>
            </a:r>
          </a:p>
        </p:txBody>
      </p:sp>
      <p:pic>
        <p:nvPicPr>
          <p:cNvPr id="19463" name="Picture 7" descr="C:\My Documents\Ashley Work\Design &amp; Planning Site\ashley\graphics\miscpics\flowc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1502" y="1450075"/>
            <a:ext cx="4343400" cy="4640263"/>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8"/>
          <p:cNvSpPr txBox="1">
            <a:spLocks noChangeArrowheads="1"/>
          </p:cNvSpPr>
          <p:nvPr/>
        </p:nvSpPr>
        <p:spPr bwMode="auto">
          <a:xfrm>
            <a:off x="4896109" y="6221105"/>
            <a:ext cx="3522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latin typeface="Tahoma" panose="020B0604030504040204" pitchFamily="34" charset="0"/>
              </a:rPr>
              <a:t>Life-Cycle Analysis Flow Chart</a:t>
            </a:r>
          </a:p>
        </p:txBody>
      </p:sp>
    </p:spTree>
    <p:extLst>
      <p:ext uri="{BB962C8B-B14F-4D97-AF65-F5344CB8AC3E}">
        <p14:creationId xmlns:p14="http://schemas.microsoft.com/office/powerpoint/2010/main" val="3103930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tr-TR"/>
              <a:t>Kavram Haritası Kullanımı</a:t>
            </a:r>
            <a:endParaRPr lang="en-US"/>
          </a:p>
        </p:txBody>
      </p:sp>
      <p:sp>
        <p:nvSpPr>
          <p:cNvPr id="21509" name="Rectangle 5"/>
          <p:cNvSpPr>
            <a:spLocks noGrp="1" noChangeArrowheads="1"/>
          </p:cNvSpPr>
          <p:nvPr>
            <p:ph idx="1"/>
          </p:nvPr>
        </p:nvSpPr>
        <p:spPr/>
        <p:txBody>
          <a:bodyPr>
            <a:normAutofit fontScale="85000" lnSpcReduction="20000"/>
          </a:bodyPr>
          <a:lstStyle/>
          <a:p>
            <a:pPr>
              <a:lnSpc>
                <a:spcPct val="90000"/>
              </a:lnSpc>
            </a:pPr>
            <a:r>
              <a:rPr lang="en-US" sz="2400" b="1">
                <a:solidFill>
                  <a:schemeClr val="accent2"/>
                </a:solidFill>
              </a:rPr>
              <a:t>B</a:t>
            </a:r>
            <a:r>
              <a:rPr lang="tr-TR" sz="2400" b="1">
                <a:solidFill>
                  <a:schemeClr val="accent2"/>
                </a:solidFill>
              </a:rPr>
              <a:t>eyin Fırtınası Desteği</a:t>
            </a:r>
          </a:p>
          <a:p>
            <a:pPr>
              <a:lnSpc>
                <a:spcPct val="90000"/>
              </a:lnSpc>
              <a:buFont typeface="Wingdings" panose="05000000000000000000" pitchFamily="2" charset="2"/>
              <a:buNone/>
            </a:pPr>
            <a:r>
              <a:rPr lang="tr-TR"/>
              <a:t>	</a:t>
            </a:r>
            <a:r>
              <a:rPr lang="tr-TR" sz="2400"/>
              <a:t>Yeni fikirlerin oluşturulması ve planlaması aşamasında yol gösterir.</a:t>
            </a:r>
            <a:endParaRPr lang="en-US" sz="2400"/>
          </a:p>
          <a:p>
            <a:pPr>
              <a:lnSpc>
                <a:spcPct val="90000"/>
              </a:lnSpc>
            </a:pPr>
            <a:endParaRPr lang="en-US" sz="1200"/>
          </a:p>
          <a:p>
            <a:pPr>
              <a:lnSpc>
                <a:spcPct val="90000"/>
              </a:lnSpc>
            </a:pPr>
            <a:r>
              <a:rPr lang="tr-TR" sz="2400" b="1">
                <a:solidFill>
                  <a:schemeClr val="accent2"/>
                </a:solidFill>
              </a:rPr>
              <a:t>Çalışma Yardımcısı</a:t>
            </a:r>
          </a:p>
          <a:p>
            <a:pPr>
              <a:lnSpc>
                <a:spcPct val="90000"/>
              </a:lnSpc>
              <a:buFont typeface="Wingdings" panose="05000000000000000000" pitchFamily="2" charset="2"/>
              <a:buNone/>
            </a:pPr>
            <a:r>
              <a:rPr lang="tr-TR"/>
              <a:t>	</a:t>
            </a:r>
            <a:r>
              <a:rPr lang="tr-TR" sz="2400"/>
              <a:t>Etkili not almayı yönlendirir, yeni öğrenilen kavramları özetler, yansıtıcı düşünmeye biçim veya etkinlik katar.</a:t>
            </a:r>
            <a:endParaRPr lang="en-US" sz="2400"/>
          </a:p>
          <a:p>
            <a:pPr>
              <a:lnSpc>
                <a:spcPct val="90000"/>
              </a:lnSpc>
            </a:pPr>
            <a:endParaRPr lang="en-US" sz="1200"/>
          </a:p>
          <a:p>
            <a:pPr>
              <a:lnSpc>
                <a:spcPct val="90000"/>
              </a:lnSpc>
            </a:pPr>
            <a:r>
              <a:rPr lang="tr-TR" sz="2400" b="1">
                <a:solidFill>
                  <a:schemeClr val="accent2"/>
                </a:solidFill>
              </a:rPr>
              <a:t>Öğretim Aracı</a:t>
            </a:r>
          </a:p>
          <a:p>
            <a:pPr>
              <a:lnSpc>
                <a:spcPct val="90000"/>
              </a:lnSpc>
              <a:buFont typeface="Wingdings" panose="05000000000000000000" pitchFamily="2" charset="2"/>
              <a:buNone/>
            </a:pPr>
            <a:r>
              <a:rPr lang="tr-TR"/>
              <a:t>	</a:t>
            </a:r>
            <a:r>
              <a:rPr lang="tr-TR" sz="2400"/>
              <a:t>Görsel ve şematik bir özet sunar, karmaşık ilişkileri gösterir, algı yanlışlarının belirlenmesini ve giderilmesini sağlar.</a:t>
            </a:r>
            <a:endParaRPr lang="en-US" sz="2400"/>
          </a:p>
        </p:txBody>
      </p:sp>
    </p:spTree>
    <p:extLst>
      <p:ext uri="{BB962C8B-B14F-4D97-AF65-F5344CB8AC3E}">
        <p14:creationId xmlns:p14="http://schemas.microsoft.com/office/powerpoint/2010/main" val="152408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1705969" y="457200"/>
            <a:ext cx="10126639" cy="5719763"/>
          </a:xfrm>
        </p:spPr>
        <p:txBody>
          <a:bodyPr>
            <a:normAutofit/>
          </a:bodyPr>
          <a:lstStyle/>
          <a:p>
            <a:pPr algn="just">
              <a:lnSpc>
                <a:spcPct val="120000"/>
              </a:lnSpc>
              <a:spcBef>
                <a:spcPts val="0"/>
              </a:spcBef>
              <a:defRPr/>
            </a:pPr>
            <a:r>
              <a:rPr lang="tr-TR" dirty="0" smtClean="0"/>
              <a:t>Deneyler sonucunda varlıklar ortak özelliklerine göre gruplanmış olmasaydı, birbirinden ayırt edilmemiş ve birbiriyle ilişkileri kurulmamış binlerce izlenim karşısında kalınırdı. Bu durum zihinsel bir karmaşa oluşturur, sistemli bir  bilgi olmazdı. Kavramlar, temsil ettikleri en iyi örneklerle (prototip) öğrenilir.	</a:t>
            </a:r>
          </a:p>
          <a:p>
            <a:pPr algn="just">
              <a:lnSpc>
                <a:spcPct val="120000"/>
              </a:lnSpc>
              <a:spcBef>
                <a:spcPts val="0"/>
              </a:spcBef>
              <a:defRPr/>
            </a:pPr>
            <a:r>
              <a:rPr lang="tr-TR" dirty="0" smtClean="0"/>
              <a:t>Kavramların geliştirilmesinde kişinin kullandığı önemli zihin süreçlerinden biri genelleme sürecidir. Kişi, kavramlarını çoğu halde sınırlı sayıda gözlem ve deneyimlerden genellemelere giderek geliştirir. Aynı şekilde önceden tasarlanmış deneylerden bir takım sonuçlar çıkararak bir genel ilkeye varmak da genellemedir. </a:t>
            </a:r>
          </a:p>
        </p:txBody>
      </p:sp>
    </p:spTree>
    <p:extLst>
      <p:ext uri="{BB962C8B-B14F-4D97-AF65-F5344CB8AC3E}">
        <p14:creationId xmlns:p14="http://schemas.microsoft.com/office/powerpoint/2010/main" val="31377575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tr-TR"/>
              <a:t>Ders Öncesi ve Sonrası Değerlendirmeler</a:t>
            </a:r>
            <a:endParaRPr lang="en-US"/>
          </a:p>
        </p:txBody>
      </p:sp>
      <p:sp>
        <p:nvSpPr>
          <p:cNvPr id="22533" name="Rectangle 5"/>
          <p:cNvSpPr>
            <a:spLocks noGrp="1" noChangeArrowheads="1"/>
          </p:cNvSpPr>
          <p:nvPr>
            <p:ph idx="1"/>
          </p:nvPr>
        </p:nvSpPr>
        <p:spPr/>
        <p:txBody>
          <a:bodyPr/>
          <a:lstStyle/>
          <a:p>
            <a:pPr>
              <a:lnSpc>
                <a:spcPct val="90000"/>
              </a:lnSpc>
            </a:pPr>
            <a:r>
              <a:rPr lang="tr-TR"/>
              <a:t>Öğretmenlere, öğrencilerin ön bilgilerini anlamalarında yardımcı olur. </a:t>
            </a:r>
            <a:endParaRPr lang="en-US"/>
          </a:p>
          <a:p>
            <a:pPr>
              <a:lnSpc>
                <a:spcPct val="90000"/>
              </a:lnSpc>
            </a:pPr>
            <a:endParaRPr lang="en-US"/>
          </a:p>
          <a:p>
            <a:pPr>
              <a:lnSpc>
                <a:spcPct val="90000"/>
              </a:lnSpc>
            </a:pPr>
            <a:r>
              <a:rPr lang="tr-TR"/>
              <a:t>Öğrencilerin kendi öğrenme kapsamlarını oluşturmasına ve konuya odaklanmalarına yardımcı olur</a:t>
            </a:r>
            <a:r>
              <a:rPr lang="en-US"/>
              <a:t>.</a:t>
            </a:r>
          </a:p>
          <a:p>
            <a:pPr>
              <a:lnSpc>
                <a:spcPct val="90000"/>
              </a:lnSpc>
            </a:pPr>
            <a:endParaRPr lang="en-US"/>
          </a:p>
          <a:p>
            <a:pPr>
              <a:lnSpc>
                <a:spcPct val="90000"/>
              </a:lnSpc>
            </a:pPr>
            <a:r>
              <a:rPr lang="tr-TR"/>
              <a:t>Öğretmenlerin, kavram yanlışlarını bir an önce belirlemelerini sağlar.</a:t>
            </a:r>
            <a:endParaRPr lang="en-US"/>
          </a:p>
        </p:txBody>
      </p:sp>
    </p:spTree>
    <p:extLst>
      <p:ext uri="{BB962C8B-B14F-4D97-AF65-F5344CB8AC3E}">
        <p14:creationId xmlns:p14="http://schemas.microsoft.com/office/powerpoint/2010/main" val="3993468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1028"/>
          <p:cNvSpPr>
            <a:spLocks noGrp="1" noChangeArrowheads="1"/>
          </p:cNvSpPr>
          <p:nvPr>
            <p:ph type="title"/>
          </p:nvPr>
        </p:nvSpPr>
        <p:spPr>
          <a:xfrm>
            <a:off x="2057400" y="609600"/>
            <a:ext cx="8229600" cy="1143000"/>
          </a:xfrm>
        </p:spPr>
        <p:txBody>
          <a:bodyPr/>
          <a:lstStyle/>
          <a:p>
            <a:r>
              <a:rPr lang="tr-TR"/>
              <a:t>Kavramsal Değişim ile Öğrenme</a:t>
            </a:r>
            <a:endParaRPr lang="en-US"/>
          </a:p>
        </p:txBody>
      </p:sp>
      <p:sp>
        <p:nvSpPr>
          <p:cNvPr id="2053" name="Rectangle 1029"/>
          <p:cNvSpPr>
            <a:spLocks noGrp="1" noChangeArrowheads="1"/>
          </p:cNvSpPr>
          <p:nvPr>
            <p:ph idx="1"/>
          </p:nvPr>
        </p:nvSpPr>
        <p:spPr/>
        <p:txBody>
          <a:bodyPr/>
          <a:lstStyle/>
          <a:p>
            <a:pPr>
              <a:lnSpc>
                <a:spcPct val="90000"/>
              </a:lnSpc>
            </a:pPr>
            <a:r>
              <a:rPr lang="tr-TR"/>
              <a:t>Öğrencilerin kendilerine ait fikirleri, zihinsel modelleri, kelime dağarcıkları vb. (doğru veya yanlış) vardır.</a:t>
            </a:r>
          </a:p>
          <a:p>
            <a:pPr>
              <a:lnSpc>
                <a:spcPct val="90000"/>
              </a:lnSpc>
            </a:pPr>
            <a:endParaRPr lang="en-US"/>
          </a:p>
          <a:p>
            <a:pPr>
              <a:lnSpc>
                <a:spcPct val="90000"/>
              </a:lnSpc>
            </a:pPr>
            <a:r>
              <a:rPr lang="tr-TR"/>
              <a:t>Öğrencilerin varolan bilgileri ile yeni öğrenilen bilgileri arasında ilişki kurması, içselleştirme açısından önemlidir.</a:t>
            </a:r>
            <a:endParaRPr lang="en-US"/>
          </a:p>
          <a:p>
            <a:pPr>
              <a:lnSpc>
                <a:spcPct val="90000"/>
              </a:lnSpc>
            </a:pPr>
            <a:endParaRPr lang="en-US"/>
          </a:p>
          <a:p>
            <a:pPr lvl="1">
              <a:lnSpc>
                <a:spcPct val="90000"/>
              </a:lnSpc>
            </a:pPr>
            <a:r>
              <a:rPr lang="tr-TR"/>
              <a:t>İkinci dil öğrenimi</a:t>
            </a:r>
            <a:endParaRPr lang="en-US"/>
          </a:p>
        </p:txBody>
      </p:sp>
    </p:spTree>
    <p:extLst>
      <p:ext uri="{BB962C8B-B14F-4D97-AF65-F5344CB8AC3E}">
        <p14:creationId xmlns:p14="http://schemas.microsoft.com/office/powerpoint/2010/main" val="2236773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tr-TR"/>
              <a:t>Çevre için Bilim ve Teknolojiden Örnekler</a:t>
            </a:r>
            <a:endParaRPr lang="en-US"/>
          </a:p>
        </p:txBody>
      </p:sp>
      <p:sp>
        <p:nvSpPr>
          <p:cNvPr id="24581" name="Rectangle 5"/>
          <p:cNvSpPr>
            <a:spLocks noGrp="1" noChangeArrowheads="1"/>
          </p:cNvSpPr>
          <p:nvPr>
            <p:ph idx="1"/>
          </p:nvPr>
        </p:nvSpPr>
        <p:spPr/>
        <p:txBody>
          <a:bodyPr>
            <a:normAutofit lnSpcReduction="10000"/>
          </a:bodyPr>
          <a:lstStyle/>
          <a:p>
            <a:pPr>
              <a:lnSpc>
                <a:spcPct val="90000"/>
              </a:lnSpc>
            </a:pPr>
            <a:r>
              <a:rPr lang="tr-TR"/>
              <a:t>Verilen okuma parçasındaki önemli fikirlerin kavram haritasını yapın.</a:t>
            </a:r>
            <a:endParaRPr lang="en-US"/>
          </a:p>
          <a:p>
            <a:pPr>
              <a:lnSpc>
                <a:spcPct val="90000"/>
              </a:lnSpc>
            </a:pPr>
            <a:r>
              <a:rPr lang="tr-TR"/>
              <a:t>Basit kavram haritaları oluşturun, yeni eklenen bilgiler doğrultusunda güncelleyin.</a:t>
            </a:r>
            <a:endParaRPr lang="en-US"/>
          </a:p>
          <a:p>
            <a:pPr lvl="1">
              <a:lnSpc>
                <a:spcPct val="90000"/>
              </a:lnSpc>
            </a:pPr>
            <a:r>
              <a:rPr lang="en-US"/>
              <a:t>Atmos</a:t>
            </a:r>
            <a:r>
              <a:rPr lang="tr-TR"/>
              <a:t>fer sistemi</a:t>
            </a:r>
            <a:endParaRPr lang="en-US"/>
          </a:p>
          <a:p>
            <a:pPr>
              <a:lnSpc>
                <a:spcPct val="90000"/>
              </a:lnSpc>
            </a:pPr>
            <a:r>
              <a:rPr lang="tr-TR"/>
              <a:t>Çevreye ilişkin kavramları karşılaştıran ve farklılıklarını gösteren iki kavram haritası yapın.</a:t>
            </a:r>
            <a:endParaRPr lang="en-US"/>
          </a:p>
          <a:p>
            <a:pPr lvl="1">
              <a:lnSpc>
                <a:spcPct val="90000"/>
              </a:lnSpc>
            </a:pPr>
            <a:r>
              <a:rPr lang="tr-TR"/>
              <a:t>Küresel Isınma – Ozon Tabakasındaki delik</a:t>
            </a:r>
            <a:endParaRPr lang="en-US"/>
          </a:p>
          <a:p>
            <a:pPr lvl="1">
              <a:lnSpc>
                <a:spcPct val="90000"/>
              </a:lnSpc>
            </a:pPr>
            <a:r>
              <a:rPr lang="tr-TR"/>
              <a:t>Kurbağaların neslinin tükenmesinin nedenleri</a:t>
            </a:r>
            <a:endParaRPr lang="en-US"/>
          </a:p>
        </p:txBody>
      </p:sp>
    </p:spTree>
    <p:extLst>
      <p:ext uri="{BB962C8B-B14F-4D97-AF65-F5344CB8AC3E}">
        <p14:creationId xmlns:p14="http://schemas.microsoft.com/office/powerpoint/2010/main" val="2849859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tr-TR"/>
              <a:t>Uygulama</a:t>
            </a:r>
            <a:endParaRPr lang="en-US"/>
          </a:p>
        </p:txBody>
      </p:sp>
      <p:sp>
        <p:nvSpPr>
          <p:cNvPr id="25605" name="Rectangle 5"/>
          <p:cNvSpPr>
            <a:spLocks noGrp="1" noChangeArrowheads="1"/>
          </p:cNvSpPr>
          <p:nvPr>
            <p:ph idx="1"/>
          </p:nvPr>
        </p:nvSpPr>
        <p:spPr/>
        <p:txBody>
          <a:bodyPr/>
          <a:lstStyle/>
          <a:p>
            <a:r>
              <a:rPr lang="tr-TR"/>
              <a:t>Bu tür uygulamaların öğrencilere sağladığı yararlar nelerdir? Öğretmenlere sağladığı yararlar nelerdir?</a:t>
            </a:r>
            <a:endParaRPr lang="en-US"/>
          </a:p>
          <a:p>
            <a:endParaRPr lang="en-US"/>
          </a:p>
          <a:p>
            <a:r>
              <a:rPr lang="tr-TR"/>
              <a:t>Kavram haritalarının güçlü yanları ve sınırlılıkları nelerdir?</a:t>
            </a:r>
            <a:endParaRPr lang="en-US"/>
          </a:p>
        </p:txBody>
      </p:sp>
    </p:spTree>
    <p:extLst>
      <p:ext uri="{BB962C8B-B14F-4D97-AF65-F5344CB8AC3E}">
        <p14:creationId xmlns:p14="http://schemas.microsoft.com/office/powerpoint/2010/main" val="2120083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r>
              <a:rPr lang="tr-TR">
                <a:latin typeface="Verdana" panose="020B0604030504040204" pitchFamily="34" charset="0"/>
              </a:rPr>
              <a:t>Tartışma</a:t>
            </a:r>
            <a:endParaRPr lang="en-US">
              <a:latin typeface="Verdana" panose="020B0604030504040204" pitchFamily="34" charset="0"/>
            </a:endParaRPr>
          </a:p>
        </p:txBody>
      </p:sp>
      <p:sp>
        <p:nvSpPr>
          <p:cNvPr id="26627" name="Rectangle 3"/>
          <p:cNvSpPr>
            <a:spLocks noGrp="1" noChangeArrowheads="1"/>
          </p:cNvSpPr>
          <p:nvPr>
            <p:ph type="subTitle" idx="1"/>
          </p:nvPr>
        </p:nvSpPr>
        <p:spPr>
          <a:xfrm>
            <a:off x="2438400" y="3886200"/>
            <a:ext cx="7543800" cy="685800"/>
          </a:xfrm>
        </p:spPr>
        <p:txBody>
          <a:bodyPr/>
          <a:lstStyle/>
          <a:p>
            <a:r>
              <a:rPr lang="tr-TR" sz="3100">
                <a:latin typeface="Verdana" panose="020B0604030504040204" pitchFamily="34" charset="0"/>
              </a:rPr>
              <a:t>Sorular</a:t>
            </a:r>
            <a:r>
              <a:rPr lang="en-US" sz="3100">
                <a:latin typeface="Verdana" panose="020B0604030504040204" pitchFamily="34" charset="0"/>
              </a:rPr>
              <a:t>?  </a:t>
            </a:r>
            <a:r>
              <a:rPr lang="tr-TR" sz="3100">
                <a:latin typeface="Verdana" panose="020B0604030504040204" pitchFamily="34" charset="0"/>
              </a:rPr>
              <a:t>Yorumlar</a:t>
            </a:r>
            <a:r>
              <a:rPr lang="en-US" sz="3100">
                <a:latin typeface="Verdana" panose="020B0604030504040204" pitchFamily="34" charset="0"/>
              </a:rPr>
              <a:t>? </a:t>
            </a:r>
          </a:p>
        </p:txBody>
      </p:sp>
    </p:spTree>
    <p:extLst>
      <p:ext uri="{BB962C8B-B14F-4D97-AF65-F5344CB8AC3E}">
        <p14:creationId xmlns:p14="http://schemas.microsoft.com/office/powerpoint/2010/main" val="329974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noGrp="1" noChangeArrowheads="1"/>
          </p:cNvSpPr>
          <p:nvPr>
            <p:ph type="title"/>
          </p:nvPr>
        </p:nvSpPr>
        <p:spPr/>
        <p:txBody>
          <a:bodyPr/>
          <a:lstStyle/>
          <a:p>
            <a:r>
              <a:rPr lang="tr-TR"/>
              <a:t>Kaynaklar</a:t>
            </a:r>
            <a:endParaRPr lang="en-US"/>
          </a:p>
        </p:txBody>
      </p:sp>
      <p:sp>
        <p:nvSpPr>
          <p:cNvPr id="27655" name="Rectangle 7"/>
          <p:cNvSpPr>
            <a:spLocks noGrp="1" noChangeArrowheads="1"/>
          </p:cNvSpPr>
          <p:nvPr>
            <p:ph idx="1"/>
          </p:nvPr>
        </p:nvSpPr>
        <p:spPr>
          <a:xfrm>
            <a:off x="2057400" y="2133600"/>
            <a:ext cx="8229600" cy="4114800"/>
          </a:xfrm>
        </p:spPr>
        <p:txBody>
          <a:bodyPr>
            <a:normAutofit fontScale="92500" lnSpcReduction="10000"/>
          </a:bodyPr>
          <a:lstStyle/>
          <a:p>
            <a:pPr>
              <a:lnSpc>
                <a:spcPct val="140000"/>
              </a:lnSpc>
            </a:pPr>
            <a:r>
              <a:rPr lang="en-US" sz="1800">
                <a:latin typeface="Verdana" panose="020B0604030504040204" pitchFamily="34" charset="0"/>
              </a:rPr>
              <a:t>http://classes.aces.uiuc.edu/ACES100/Mind/CMap.html</a:t>
            </a:r>
            <a:endParaRPr lang="tr-TR" sz="1800">
              <a:latin typeface="Verdana" panose="020B0604030504040204" pitchFamily="34" charset="0"/>
            </a:endParaRPr>
          </a:p>
          <a:p>
            <a:pPr>
              <a:lnSpc>
                <a:spcPct val="140000"/>
              </a:lnSpc>
            </a:pPr>
            <a:r>
              <a:rPr lang="en-US" sz="1800">
                <a:latin typeface="Verdana" panose="020B0604030504040204" pitchFamily="34" charset="0"/>
              </a:rPr>
              <a:t>http://www.ed.gov/databases/ERIC_Digests/ed407938.html</a:t>
            </a:r>
            <a:endParaRPr lang="tr-TR" sz="1800">
              <a:latin typeface="Verdana" panose="020B0604030504040204" pitchFamily="34" charset="0"/>
            </a:endParaRPr>
          </a:p>
          <a:p>
            <a:pPr>
              <a:lnSpc>
                <a:spcPct val="140000"/>
              </a:lnSpc>
            </a:pPr>
            <a:r>
              <a:rPr lang="en-US" sz="1800">
                <a:latin typeface="Verdana" panose="020B0604030504040204" pitchFamily="34" charset="0"/>
              </a:rPr>
              <a:t>http://www.coun.uvic.ca/learn/program/hndouts/map_ho.html</a:t>
            </a:r>
            <a:endParaRPr lang="tr-TR" sz="1800">
              <a:latin typeface="Verdana" panose="020B0604030504040204" pitchFamily="34" charset="0"/>
            </a:endParaRPr>
          </a:p>
          <a:p>
            <a:pPr>
              <a:lnSpc>
                <a:spcPct val="140000"/>
              </a:lnSpc>
            </a:pPr>
            <a:r>
              <a:rPr lang="en-US" sz="1800">
                <a:latin typeface="Verdana" panose="020B0604030504040204" pitchFamily="34" charset="0"/>
              </a:rPr>
              <a:t>http://www.inov8.engr.psu.edu/faculty/cmap.htm</a:t>
            </a:r>
            <a:endParaRPr lang="tr-TR" sz="1800">
              <a:latin typeface="Verdana" panose="020B0604030504040204" pitchFamily="34" charset="0"/>
            </a:endParaRPr>
          </a:p>
          <a:p>
            <a:pPr>
              <a:lnSpc>
                <a:spcPct val="140000"/>
              </a:lnSpc>
            </a:pPr>
            <a:r>
              <a:rPr lang="en-US" sz="1800">
                <a:latin typeface="Verdana" panose="020B0604030504040204" pitchFamily="34" charset="0"/>
              </a:rPr>
              <a:t>http://www.inspiration.com</a:t>
            </a:r>
            <a:endParaRPr lang="tr-TR" sz="1800">
              <a:latin typeface="Verdana" panose="020B0604030504040204" pitchFamily="34" charset="0"/>
            </a:endParaRPr>
          </a:p>
          <a:p>
            <a:pPr>
              <a:lnSpc>
                <a:spcPct val="140000"/>
              </a:lnSpc>
            </a:pPr>
            <a:r>
              <a:rPr lang="en-US" sz="1800">
                <a:latin typeface="Verdana" panose="020B0604030504040204" pitchFamily="34" charset="0"/>
              </a:rPr>
              <a:t>http://www.inspiration.com/inspclass.html</a:t>
            </a:r>
            <a:endParaRPr lang="tr-TR" sz="1800">
              <a:latin typeface="Verdana" panose="020B0604030504040204" pitchFamily="34" charset="0"/>
            </a:endParaRPr>
          </a:p>
          <a:p>
            <a:pPr>
              <a:lnSpc>
                <a:spcPct val="140000"/>
              </a:lnSpc>
            </a:pPr>
            <a:r>
              <a:rPr lang="en-US" sz="1800">
                <a:latin typeface="Verdana" panose="020B0604030504040204" pitchFamily="34" charset="0"/>
              </a:rPr>
              <a:t>Novak</a:t>
            </a:r>
            <a:r>
              <a:rPr lang="tr-TR" sz="1800">
                <a:latin typeface="Verdana" panose="020B0604030504040204" pitchFamily="34" charset="0"/>
              </a:rPr>
              <a:t>, J. D. </a:t>
            </a:r>
            <a:r>
              <a:rPr lang="en-US" sz="1800">
                <a:latin typeface="Verdana" panose="020B0604030504040204" pitchFamily="34" charset="0"/>
              </a:rPr>
              <a:t>The Theory Underlying Concept Maps and How To Construct Them</a:t>
            </a:r>
            <a:r>
              <a:rPr lang="tr-TR" sz="1800">
                <a:latin typeface="Verdana" panose="020B0604030504040204" pitchFamily="34" charset="0"/>
              </a:rPr>
              <a:t>. URL: </a:t>
            </a:r>
            <a:r>
              <a:rPr lang="en-US" sz="1800">
                <a:latin typeface="Verdana" panose="020B0604030504040204" pitchFamily="34" charset="0"/>
              </a:rPr>
              <a:t>http://wwwcmap.coginst.uwf.edu/info/</a:t>
            </a:r>
            <a:endParaRPr lang="tr-TR" sz="1800">
              <a:latin typeface="Verdana" panose="020B0604030504040204" pitchFamily="34" charset="0"/>
            </a:endParaRPr>
          </a:p>
          <a:p>
            <a:pPr>
              <a:lnSpc>
                <a:spcPct val="140000"/>
              </a:lnSpc>
            </a:pPr>
            <a:r>
              <a:rPr lang="en-US" sz="1800" u="sng">
                <a:latin typeface="Verdana" panose="020B0604030504040204" pitchFamily="34" charset="0"/>
              </a:rPr>
              <a:t>http://www.inspiration.com/diagrams/ed/conceptmap2.html</a:t>
            </a:r>
            <a:endParaRPr lang="tr-TR" sz="1800" u="sng">
              <a:latin typeface="Verdana" panose="020B0604030504040204" pitchFamily="34" charset="0"/>
            </a:endParaRPr>
          </a:p>
        </p:txBody>
      </p:sp>
    </p:spTree>
    <p:extLst>
      <p:ext uri="{BB962C8B-B14F-4D97-AF65-F5344CB8AC3E}">
        <p14:creationId xmlns:p14="http://schemas.microsoft.com/office/powerpoint/2010/main" val="1453319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64519" y="2746612"/>
            <a:ext cx="8062976" cy="923330"/>
          </a:xfrm>
          <a:prstGeom prst="rect">
            <a:avLst/>
          </a:prstGeom>
          <a:noFill/>
        </p:spPr>
        <p:txBody>
          <a:bodyPr wrap="none" lIns="91440" tIns="45720" rIns="91440" bIns="45720">
            <a:spAutoFit/>
          </a:bodyPr>
          <a:lstStyle/>
          <a:p>
            <a:pPr algn="ctr"/>
            <a:r>
              <a:rPr lang="tr-T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Kavram Haritaları Örnekleri</a:t>
            </a:r>
            <a:endParaRPr lang="tr-T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58209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3 İçerik Yer Tutucusu" descr="http://www.smallstock.info/images/cmap_eg1.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3346260" y="1064526"/>
            <a:ext cx="6807674" cy="4802473"/>
          </a:xfrm>
        </p:spPr>
      </p:pic>
    </p:spTree>
    <p:extLst>
      <p:ext uri="{BB962C8B-B14F-4D97-AF65-F5344CB8AC3E}">
        <p14:creationId xmlns:p14="http://schemas.microsoft.com/office/powerpoint/2010/main" val="2702193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3 İçerik Yer Tutucusu" descr="http://library-resources.cqu.edu.au/learning-objects/images/concept-m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738439" y="696036"/>
            <a:ext cx="8493668" cy="5192003"/>
          </a:xfrm>
        </p:spPr>
      </p:pic>
    </p:spTree>
    <p:extLst>
      <p:ext uri="{BB962C8B-B14F-4D97-AF65-F5344CB8AC3E}">
        <p14:creationId xmlns:p14="http://schemas.microsoft.com/office/powerpoint/2010/main" val="1479131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3 İçerik Yer Tutucusu" descr="http://www.uq.edu.au/student-services/myimages/website/Concept_map.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52739" y="545910"/>
            <a:ext cx="8379368" cy="5154803"/>
          </a:xfrm>
        </p:spPr>
      </p:pic>
    </p:spTree>
    <p:extLst>
      <p:ext uri="{BB962C8B-B14F-4D97-AF65-F5344CB8AC3E}">
        <p14:creationId xmlns:p14="http://schemas.microsoft.com/office/powerpoint/2010/main" val="344442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84310" y="450377"/>
            <a:ext cx="10018713" cy="5340824"/>
          </a:xfrm>
        </p:spPr>
        <p:txBody>
          <a:bodyPr>
            <a:normAutofit/>
          </a:bodyPr>
          <a:lstStyle/>
          <a:p>
            <a:pPr algn="just">
              <a:spcBef>
                <a:spcPts val="0"/>
              </a:spcBef>
              <a:defRPr/>
            </a:pPr>
            <a:r>
              <a:rPr lang="tr-TR" dirty="0"/>
              <a:t>Genelleme süreci aslında burada açıklandığı kadar basit değildir. Bir insanın genellemelerine etki eden birçok etken vardır. Ancak, genellemelerin hatalı olabileceği de unutulmamalıdır. </a:t>
            </a:r>
            <a:endParaRPr lang="tr-TR" dirty="0" smtClean="0"/>
          </a:p>
          <a:p>
            <a:pPr algn="just">
              <a:spcBef>
                <a:spcPts val="0"/>
              </a:spcBef>
              <a:defRPr/>
            </a:pPr>
            <a:r>
              <a:rPr lang="tr-TR" dirty="0" smtClean="0"/>
              <a:t>Kavram </a:t>
            </a:r>
            <a:r>
              <a:rPr lang="tr-TR" dirty="0"/>
              <a:t>gelişiminde genelleme, ilgilendiğimiz varlıkları ortak özelliklerine göre bir kategoride (grupta, sınıfta) toplama ve kategoriye ad verme sürecidir. Bu süreçte ilgilendiğimiz varlıkların hepsine ulaşmamız mümkün değildir. </a:t>
            </a:r>
            <a:endParaRPr lang="tr-TR" dirty="0" smtClean="0"/>
          </a:p>
          <a:p>
            <a:pPr algn="just">
              <a:spcBef>
                <a:spcPts val="0"/>
              </a:spcBef>
              <a:defRPr/>
            </a:pPr>
            <a:r>
              <a:rPr lang="tr-TR" dirty="0" smtClean="0"/>
              <a:t>Bir </a:t>
            </a:r>
            <a:r>
              <a:rPr lang="tr-TR" dirty="0"/>
              <a:t>kategoriye dahil varlıkların ancak bir kısmı gözlenebilir, fakat kategorinin tümüne ilişkin bir genelleme yapılamaz. </a:t>
            </a:r>
          </a:p>
          <a:p>
            <a:pPr>
              <a:spcBef>
                <a:spcPts val="0"/>
              </a:spcBef>
              <a:buFont typeface="Wingdings 2"/>
              <a:buChar char=""/>
              <a:defRPr/>
            </a:pPr>
            <a:endParaRPr lang="tr-TR" dirty="0"/>
          </a:p>
        </p:txBody>
      </p:sp>
    </p:spTree>
    <p:extLst>
      <p:ext uri="{BB962C8B-B14F-4D97-AF65-F5344CB8AC3E}">
        <p14:creationId xmlns:p14="http://schemas.microsoft.com/office/powerpoint/2010/main" val="38055096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3 İçerik Yer Tutucusu" descr="http://www.iansyst.co.uk/wp-content/images/insp_tree.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285999" y="750627"/>
            <a:ext cx="9082585" cy="5200911"/>
          </a:xfrm>
        </p:spPr>
      </p:pic>
    </p:spTree>
    <p:extLst>
      <p:ext uri="{BB962C8B-B14F-4D97-AF65-F5344CB8AC3E}">
        <p14:creationId xmlns:p14="http://schemas.microsoft.com/office/powerpoint/2010/main" val="2782314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3 İçerik Yer Tutucusu" descr="http://www.dubberly.com/wp-content/uploads/2008/05/ddo-concept-map-baseball.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926615" y="259308"/>
            <a:ext cx="8319139" cy="6027643"/>
          </a:xfrm>
        </p:spPr>
      </p:pic>
    </p:spTree>
    <p:extLst>
      <p:ext uri="{BB962C8B-B14F-4D97-AF65-F5344CB8AC3E}">
        <p14:creationId xmlns:p14="http://schemas.microsoft.com/office/powerpoint/2010/main" val="2669758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3 İçerik Yer Tutucusu" descr="http://arc.caut.hku.hk/images/ConceptMapA.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986868" y="791570"/>
            <a:ext cx="8122409" cy="5050075"/>
          </a:xfrm>
        </p:spPr>
      </p:pic>
    </p:spTree>
    <p:extLst>
      <p:ext uri="{BB962C8B-B14F-4D97-AF65-F5344CB8AC3E}">
        <p14:creationId xmlns:p14="http://schemas.microsoft.com/office/powerpoint/2010/main" val="2311932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5 İçerik Yer Tutucusu" descr="http://www.u.arizona.edu/~JCOMRIE/Concept%20map.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413025" y="586854"/>
            <a:ext cx="8969208" cy="5730379"/>
          </a:xfrm>
        </p:spPr>
      </p:pic>
    </p:spTree>
    <p:extLst>
      <p:ext uri="{BB962C8B-B14F-4D97-AF65-F5344CB8AC3E}">
        <p14:creationId xmlns:p14="http://schemas.microsoft.com/office/powerpoint/2010/main" val="2981390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3 İçerik Yer Tutucusu" descr="http://thinman.com/studies/middle_school_science/earth_sys_diagra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424114" y="477672"/>
            <a:ext cx="8903528" cy="5759617"/>
          </a:xfrm>
        </p:spPr>
      </p:pic>
    </p:spTree>
    <p:extLst>
      <p:ext uri="{BB962C8B-B14F-4D97-AF65-F5344CB8AC3E}">
        <p14:creationId xmlns:p14="http://schemas.microsoft.com/office/powerpoint/2010/main" val="18211063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3 İçerik Yer Tutucusu" descr="http://ed.fnal.gov/lincon/w01/projects/nmsuwet/conceptmap_files/image001.gif"/>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405536" y="559558"/>
            <a:ext cx="8785627" cy="5577267"/>
          </a:xfrm>
        </p:spPr>
      </p:pic>
      <p:sp>
        <p:nvSpPr>
          <p:cNvPr id="2" name="Slayt Numarası Yer Tutucusu 1"/>
          <p:cNvSpPr>
            <a:spLocks noGrp="1"/>
          </p:cNvSpPr>
          <p:nvPr>
            <p:ph type="sldNum" sz="quarter" idx="12"/>
          </p:nvPr>
        </p:nvSpPr>
        <p:spPr/>
        <p:txBody>
          <a:bodyPr/>
          <a:lstStyle/>
          <a:p>
            <a:fld id="{ED2FE1F6-2710-4632-BFE6-04289CA7410A}" type="slidenum">
              <a:rPr lang="tr-TR" smtClean="0"/>
              <a:t>55</a:t>
            </a:fld>
            <a:endParaRPr lang="tr-TR"/>
          </a:p>
        </p:txBody>
      </p:sp>
    </p:spTree>
    <p:extLst>
      <p:ext uri="{BB962C8B-B14F-4D97-AF65-F5344CB8AC3E}">
        <p14:creationId xmlns:p14="http://schemas.microsoft.com/office/powerpoint/2010/main" val="137598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84310" y="682389"/>
            <a:ext cx="10430186" cy="5445456"/>
          </a:xfrm>
        </p:spPr>
        <p:txBody>
          <a:bodyPr>
            <a:normAutofit/>
          </a:bodyPr>
          <a:lstStyle/>
          <a:p>
            <a:pPr algn="just">
              <a:spcBef>
                <a:spcPts val="0"/>
              </a:spcBef>
              <a:defRPr/>
            </a:pPr>
            <a:r>
              <a:rPr lang="tr-TR" dirty="0"/>
              <a:t>Kavramların geliştirilmesinde önemli olan zihin süreçlerinden bir diğeri </a:t>
            </a:r>
            <a:r>
              <a:rPr lang="tr-TR" b="1" dirty="0"/>
              <a:t>ayırım </a:t>
            </a:r>
            <a:r>
              <a:rPr lang="tr-TR" dirty="0"/>
              <a:t>sürecidir. </a:t>
            </a:r>
            <a:endParaRPr lang="tr-TR" dirty="0" smtClean="0"/>
          </a:p>
          <a:p>
            <a:pPr algn="just">
              <a:spcBef>
                <a:spcPts val="0"/>
              </a:spcBef>
              <a:defRPr/>
            </a:pPr>
            <a:r>
              <a:rPr lang="tr-TR" dirty="0" smtClean="0"/>
              <a:t>Psikologlar </a:t>
            </a:r>
            <a:r>
              <a:rPr lang="tr-TR" dirty="0"/>
              <a:t>bu süreci </a:t>
            </a:r>
            <a:r>
              <a:rPr lang="tr-TR" b="1" dirty="0"/>
              <a:t>birbirine benzer iki uyarıcıyı ayırt edip her birine farklı tepkide bulunma</a:t>
            </a:r>
            <a:r>
              <a:rPr lang="tr-TR" dirty="0"/>
              <a:t> diye tanımlarlar. </a:t>
            </a:r>
            <a:endParaRPr lang="tr-TR" dirty="0" smtClean="0"/>
          </a:p>
          <a:p>
            <a:pPr algn="just">
              <a:spcBef>
                <a:spcPts val="0"/>
              </a:spcBef>
              <a:defRPr/>
            </a:pPr>
            <a:r>
              <a:rPr lang="tr-TR" dirty="0" smtClean="0"/>
              <a:t>Bu </a:t>
            </a:r>
            <a:r>
              <a:rPr lang="tr-TR" dirty="0"/>
              <a:t>süreç genellemenin aksine, varlıkların ve olayların birbirine benzemeyen özelliklerini görebilmeye dayanır. </a:t>
            </a:r>
            <a:endParaRPr lang="tr-TR" dirty="0" smtClean="0"/>
          </a:p>
          <a:p>
            <a:pPr algn="just">
              <a:spcBef>
                <a:spcPts val="0"/>
              </a:spcBef>
              <a:defRPr/>
            </a:pPr>
            <a:r>
              <a:rPr lang="tr-TR" dirty="0" smtClean="0"/>
              <a:t>Kavram </a:t>
            </a:r>
            <a:r>
              <a:rPr lang="tr-TR" dirty="0"/>
              <a:t>geliştirmede ayırım süreci genelleme süreci kadar önemlidir. Ayırımları yapabilmek genelleme yapmak kadar kolay değildir. </a:t>
            </a:r>
            <a:endParaRPr lang="tr-TR" dirty="0" smtClean="0"/>
          </a:p>
          <a:p>
            <a:pPr algn="just">
              <a:spcBef>
                <a:spcPts val="0"/>
              </a:spcBef>
              <a:defRPr/>
            </a:pPr>
            <a:r>
              <a:rPr lang="tr-TR" dirty="0" smtClean="0"/>
              <a:t>Ayırımlar </a:t>
            </a:r>
            <a:r>
              <a:rPr lang="tr-TR" dirty="0"/>
              <a:t>kavramlarımızda netleşmeye ve bilgilerimizde kesinleşmeye götürür. Ayırımlara ulaşılmayan hallerde kavramlarımızın anlamı genel kalır, bazen de hatalı olur.</a:t>
            </a:r>
          </a:p>
          <a:p>
            <a:pPr algn="just">
              <a:spcBef>
                <a:spcPts val="0"/>
              </a:spcBef>
              <a:buFont typeface="Wingdings 2"/>
              <a:buChar char=""/>
              <a:defRPr/>
            </a:pPr>
            <a:endParaRPr lang="tr-TR" dirty="0"/>
          </a:p>
        </p:txBody>
      </p:sp>
    </p:spTree>
    <p:extLst>
      <p:ext uri="{BB962C8B-B14F-4D97-AF65-F5344CB8AC3E}">
        <p14:creationId xmlns:p14="http://schemas.microsoft.com/office/powerpoint/2010/main" val="2901519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93493" y="1561530"/>
            <a:ext cx="10018713" cy="3124201"/>
          </a:xfrm>
        </p:spPr>
        <p:txBody>
          <a:bodyPr>
            <a:normAutofit lnSpcReduction="10000"/>
          </a:bodyPr>
          <a:lstStyle/>
          <a:p>
            <a:pPr algn="just">
              <a:spcBef>
                <a:spcPts val="0"/>
              </a:spcBef>
              <a:defRPr/>
            </a:pPr>
            <a:r>
              <a:rPr lang="tr-TR" dirty="0"/>
              <a:t>Özel halleri inceleyerek onlardan genel hale gitme veya sınırlı sayıda deneyimden genelleme yoluyla sonuç çıkarma sürecine </a:t>
            </a:r>
            <a:r>
              <a:rPr lang="tr-TR" b="1" dirty="0"/>
              <a:t>tümevarım </a:t>
            </a:r>
            <a:r>
              <a:rPr lang="tr-TR" dirty="0"/>
              <a:t>denir. </a:t>
            </a:r>
            <a:endParaRPr lang="tr-TR" dirty="0" smtClean="0"/>
          </a:p>
          <a:p>
            <a:pPr algn="just">
              <a:spcBef>
                <a:spcPts val="0"/>
              </a:spcBef>
              <a:defRPr/>
            </a:pPr>
            <a:r>
              <a:rPr lang="tr-TR" dirty="0" smtClean="0"/>
              <a:t>Deneyimlerden </a:t>
            </a:r>
            <a:r>
              <a:rPr lang="tr-TR" dirty="0"/>
              <a:t>tümevarım bir ilkenin öğrenilmesinde kullanıldığı gibi kavram geliştirmede de kullanılır. </a:t>
            </a:r>
            <a:endParaRPr lang="tr-TR" dirty="0" smtClean="0"/>
          </a:p>
          <a:p>
            <a:pPr algn="just">
              <a:spcBef>
                <a:spcPts val="0"/>
              </a:spcBef>
              <a:defRPr/>
            </a:pPr>
            <a:r>
              <a:rPr lang="tr-TR" dirty="0" smtClean="0"/>
              <a:t>Burada </a:t>
            </a:r>
            <a:r>
              <a:rPr lang="tr-TR" dirty="0"/>
              <a:t>tümevarım süreci kavram öğretiminde şu şekilde </a:t>
            </a:r>
            <a:r>
              <a:rPr lang="tr-TR" dirty="0" smtClean="0"/>
              <a:t>kullanılır:</a:t>
            </a:r>
          </a:p>
          <a:p>
            <a:pPr lvl="1" algn="just">
              <a:spcBef>
                <a:spcPts val="0"/>
              </a:spcBef>
              <a:defRPr/>
            </a:pPr>
            <a:r>
              <a:rPr lang="tr-TR" dirty="0" smtClean="0"/>
              <a:t>Önce </a:t>
            </a:r>
            <a:r>
              <a:rPr lang="tr-TR" dirty="0"/>
              <a:t>kavramla ilgili olumlu ve olumsuz örnekler sunulup, bu örneklerden olumlu olanlarının üzerinde durularak, neticede öğrencinin örnekler yardımıyla kavramı bulması sağlanır. Kavramın nihaî tanımı bu sürecin en sonunda verilir. </a:t>
            </a:r>
          </a:p>
          <a:p>
            <a:pPr marL="0" indent="0">
              <a:spcBef>
                <a:spcPts val="0"/>
              </a:spcBef>
              <a:buNone/>
              <a:defRPr/>
            </a:pPr>
            <a:endParaRPr lang="tr-TR" dirty="0"/>
          </a:p>
        </p:txBody>
      </p:sp>
    </p:spTree>
    <p:extLst>
      <p:ext uri="{BB962C8B-B14F-4D97-AF65-F5344CB8AC3E}">
        <p14:creationId xmlns:p14="http://schemas.microsoft.com/office/powerpoint/2010/main" val="2333808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75378" y="1889077"/>
            <a:ext cx="10018713" cy="3124201"/>
          </a:xfrm>
        </p:spPr>
        <p:txBody>
          <a:bodyPr>
            <a:noAutofit/>
          </a:bodyPr>
          <a:lstStyle/>
          <a:p>
            <a:pPr algn="just">
              <a:spcBef>
                <a:spcPts val="0"/>
              </a:spcBef>
              <a:defRPr/>
            </a:pPr>
            <a:r>
              <a:rPr lang="tr-TR" dirty="0" smtClean="0"/>
              <a:t>Kavram geliştirmede kullanılan diğer bir zihin işlemi </a:t>
            </a:r>
            <a:r>
              <a:rPr lang="tr-TR" b="1" dirty="0" smtClean="0"/>
              <a:t>tanımlamadır</a:t>
            </a:r>
            <a:r>
              <a:rPr lang="tr-TR" dirty="0" smtClean="0"/>
              <a:t>. </a:t>
            </a:r>
          </a:p>
          <a:p>
            <a:pPr algn="just">
              <a:spcBef>
                <a:spcPts val="0"/>
              </a:spcBef>
              <a:defRPr/>
            </a:pPr>
            <a:r>
              <a:rPr lang="tr-TR" dirty="0" smtClean="0"/>
              <a:t>Kavramlar zihnimizde var olan düşüncelerdir; </a:t>
            </a:r>
            <a:r>
              <a:rPr lang="tr-TR" b="1" dirty="0" smtClean="0"/>
              <a:t>terimler </a:t>
            </a:r>
            <a:r>
              <a:rPr lang="tr-TR" dirty="0" smtClean="0"/>
              <a:t>veya benzer sözcükler kavramlarımızın adlarıdır. </a:t>
            </a:r>
          </a:p>
          <a:p>
            <a:pPr algn="just">
              <a:spcBef>
                <a:spcPts val="0"/>
              </a:spcBef>
              <a:defRPr/>
            </a:pPr>
            <a:r>
              <a:rPr lang="tr-TR" dirty="0" smtClean="0"/>
              <a:t>Bir kavramı sözcüklerle anlatan önermeye o kavramın  tanımı deriz. </a:t>
            </a:r>
          </a:p>
          <a:p>
            <a:pPr algn="just">
              <a:spcBef>
                <a:spcPts val="0"/>
              </a:spcBef>
              <a:defRPr/>
            </a:pPr>
            <a:r>
              <a:rPr lang="tr-TR" dirty="0" smtClean="0"/>
              <a:t>Aslında bilinmeyen bir kavramı tanımlama, onu bilinen diğer kavramlarla anlatma demektir. </a:t>
            </a:r>
          </a:p>
          <a:p>
            <a:pPr algn="just">
              <a:spcBef>
                <a:spcPts val="0"/>
              </a:spcBef>
              <a:defRPr/>
            </a:pPr>
            <a:r>
              <a:rPr lang="tr-TR" dirty="0" smtClean="0"/>
              <a:t>Tanımlar da hatalı olabilir. Bir tanım bir kavramı oluşturan kategorinin gerçek elemanlarından birini dışarıya bırakıyorsa kavramın anlamını daraltır. </a:t>
            </a:r>
          </a:p>
          <a:p>
            <a:pPr algn="just">
              <a:spcBef>
                <a:spcPts val="0"/>
              </a:spcBef>
              <a:defRPr/>
            </a:pPr>
            <a:r>
              <a:rPr lang="tr-TR" dirty="0" smtClean="0"/>
              <a:t>Bazı kavramların tanımlamayla geliştirilmesi kolaydır.</a:t>
            </a:r>
          </a:p>
          <a:p>
            <a:pPr algn="just">
              <a:spcBef>
                <a:spcPts val="0"/>
              </a:spcBef>
              <a:buFont typeface="Wingdings 2"/>
              <a:buChar char=""/>
              <a:defRPr/>
            </a:pPr>
            <a:endParaRPr lang="tr-TR" dirty="0"/>
          </a:p>
        </p:txBody>
      </p:sp>
    </p:spTree>
    <p:extLst>
      <p:ext uri="{BB962C8B-B14F-4D97-AF65-F5344CB8AC3E}">
        <p14:creationId xmlns:p14="http://schemas.microsoft.com/office/powerpoint/2010/main" val="184223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34435" y="1152098"/>
            <a:ext cx="10018713" cy="4074995"/>
          </a:xfrm>
        </p:spPr>
        <p:txBody>
          <a:bodyPr>
            <a:noAutofit/>
          </a:bodyPr>
          <a:lstStyle/>
          <a:p>
            <a:pPr algn="just">
              <a:spcBef>
                <a:spcPts val="0"/>
              </a:spcBef>
              <a:defRPr/>
            </a:pPr>
            <a:r>
              <a:rPr lang="tr-TR" dirty="0" smtClean="0"/>
              <a:t>Örneğin, </a:t>
            </a:r>
            <a:r>
              <a:rPr lang="tr-TR" b="1" dirty="0" smtClean="0"/>
              <a:t>dik üçgen</a:t>
            </a:r>
            <a:r>
              <a:rPr lang="tr-TR" dirty="0" smtClean="0"/>
              <a:t> kavramı kolayca tanımlanabilir. Çünkü bir üçgeni dik üçgen yapan nitelikler (</a:t>
            </a:r>
            <a:r>
              <a:rPr lang="tr-TR" b="1" dirty="0" smtClean="0"/>
              <a:t>tanımlayıcı nitelikler</a:t>
            </a:r>
            <a:r>
              <a:rPr lang="tr-TR" dirty="0" smtClean="0"/>
              <a:t>) ve dik üçgeni diğer üçgenden ayıran nitelikler (</a:t>
            </a:r>
            <a:r>
              <a:rPr lang="tr-TR" b="1" dirty="0" smtClean="0"/>
              <a:t>ayırıcı nitelikler</a:t>
            </a:r>
            <a:r>
              <a:rPr lang="tr-TR" dirty="0" smtClean="0"/>
              <a:t>) kesinlikle bellidir. </a:t>
            </a:r>
          </a:p>
          <a:p>
            <a:pPr algn="just">
              <a:spcBef>
                <a:spcPts val="0"/>
              </a:spcBef>
              <a:defRPr/>
            </a:pPr>
            <a:r>
              <a:rPr lang="tr-TR" dirty="0" smtClean="0"/>
              <a:t>Ne yazık ki birçok kavramda tanımlayıcı nitelikler ve ayırt edici nitelikler açıkça belirlenemez. </a:t>
            </a:r>
          </a:p>
          <a:p>
            <a:pPr algn="just">
              <a:spcBef>
                <a:spcPts val="0"/>
              </a:spcBef>
              <a:defRPr/>
            </a:pPr>
            <a:r>
              <a:rPr lang="tr-TR" dirty="0" smtClean="0"/>
              <a:t>Böyle hallerde tanımın kapsadığı kategorinin tüm elemanlarını değil, kavrama en çok uyan eleman tanımlanmaya çalışılır. </a:t>
            </a:r>
          </a:p>
          <a:p>
            <a:pPr algn="just">
              <a:spcBef>
                <a:spcPts val="0"/>
              </a:spcBef>
              <a:defRPr/>
            </a:pPr>
            <a:r>
              <a:rPr lang="tr-TR" dirty="0" smtClean="0"/>
              <a:t>Yukarıdaki kesimde belirtildiği gibi, kavramlar temsil ettikleri tipik veya en iyi (</a:t>
            </a:r>
            <a:r>
              <a:rPr lang="tr-TR" b="1" dirty="0" smtClean="0"/>
              <a:t>prototip</a:t>
            </a:r>
            <a:r>
              <a:rPr lang="tr-TR" dirty="0" smtClean="0"/>
              <a:t>) örneklerle tanımlanır. </a:t>
            </a:r>
            <a:endParaRPr lang="tr-TR" dirty="0"/>
          </a:p>
        </p:txBody>
      </p:sp>
    </p:spTree>
    <p:extLst>
      <p:ext uri="{BB962C8B-B14F-4D97-AF65-F5344CB8AC3E}">
        <p14:creationId xmlns:p14="http://schemas.microsoft.com/office/powerpoint/2010/main" val="1795224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TC103457496[[fn=Paralaks]]</Template>
  <TotalTime>131</TotalTime>
  <Words>2167</Words>
  <Application>Microsoft Office PowerPoint</Application>
  <PresentationFormat>Geniş ekran</PresentationFormat>
  <Paragraphs>200</Paragraphs>
  <Slides>55</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55</vt:i4>
      </vt:variant>
    </vt:vector>
  </HeadingPairs>
  <TitlesOfParts>
    <vt:vector size="63" baseType="lpstr">
      <vt:lpstr>Arial</vt:lpstr>
      <vt:lpstr>Calibri</vt:lpstr>
      <vt:lpstr>Corbel</vt:lpstr>
      <vt:lpstr>Tahoma</vt:lpstr>
      <vt:lpstr>Verdana</vt:lpstr>
      <vt:lpstr>Wingdings</vt:lpstr>
      <vt:lpstr>Wingdings 2</vt:lpstr>
      <vt:lpstr>Paralaks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Anlam Çözümleme Tabloları </vt:lpstr>
      <vt:lpstr>Tablo-1    Madde ve maddelerin özellikleri </vt:lpstr>
      <vt:lpstr>PowerPoint Sunusu</vt:lpstr>
      <vt:lpstr>2. Kavram Ağları </vt:lpstr>
      <vt:lpstr>Bir kavram ağının toplu sınıf etkinlikleriyle geliştirilmesinin basamakları aşağıda örneklerle özetlenmektedir: </vt:lpstr>
      <vt:lpstr>PowerPoint Sunusu</vt:lpstr>
      <vt:lpstr>Kavram Haritaları </vt:lpstr>
      <vt:lpstr>PowerPoint Sunusu</vt:lpstr>
      <vt:lpstr>Kavram Haritaları aşağıdaki durumlarda kullanılabilir:</vt:lpstr>
      <vt:lpstr>Kavram haritalarının yapımında izlenmesi önerilen genel kurallar aşağıdaki gibi sıralanır: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YANLIŞ Kavram Haritası…</vt:lpstr>
      <vt:lpstr>Kavram Haritası Kullanımı</vt:lpstr>
      <vt:lpstr>Ders Öncesi ve Sonrası Değerlendirmeler</vt:lpstr>
      <vt:lpstr>Kavramsal Değişim ile Öğrenme</vt:lpstr>
      <vt:lpstr>Çevre için Bilim ve Teknolojiden Örnekler</vt:lpstr>
      <vt:lpstr>Uygulama</vt:lpstr>
      <vt:lpstr>Tartışma</vt:lpstr>
      <vt:lpstr>Kaynaklar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serkan kelesoglu</dc:creator>
  <cp:lastModifiedBy>serkan kelesoglu</cp:lastModifiedBy>
  <cp:revision>19</cp:revision>
  <dcterms:created xsi:type="dcterms:W3CDTF">2013-03-14T16:28:44Z</dcterms:created>
  <dcterms:modified xsi:type="dcterms:W3CDTF">2016-04-28T07:15:56Z</dcterms:modified>
</cp:coreProperties>
</file>