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 id="259" r:id="rId3"/>
    <p:sldId id="261" r:id="rId4"/>
    <p:sldId id="263" r:id="rId5"/>
    <p:sldId id="264" r:id="rId6"/>
    <p:sldId id="267" r:id="rId7"/>
    <p:sldId id="269" r:id="rId8"/>
    <p:sldId id="270" r:id="rId9"/>
    <p:sldId id="271" r:id="rId10"/>
    <p:sldId id="273" r:id="rId11"/>
    <p:sldId id="274" r:id="rId12"/>
    <p:sldId id="275" r:id="rId13"/>
    <p:sldId id="276" r:id="rId14"/>
    <p:sldId id="277" r:id="rId15"/>
    <p:sldId id="278" r:id="rId16"/>
    <p:sldId id="279" r:id="rId17"/>
    <p:sldId id="284" r:id="rId18"/>
    <p:sldId id="297" r:id="rId19"/>
    <p:sldId id="298" r:id="rId20"/>
    <p:sldId id="299"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E36DAEB-D47F-4E32-AA14-9CDFECBA54F6}" type="datetimeFigureOut">
              <a:rPr lang="tr-TR" smtClean="0"/>
              <a:t>15.2.2018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1D095F6B-BFE3-4FB9-9E39-B42A54833B13}"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378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E36DAEB-D47F-4E32-AA14-9CDFECBA54F6}" type="datetimeFigureOut">
              <a:rPr lang="tr-TR" smtClean="0"/>
              <a:t>15.2.2018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D095F6B-BFE3-4FB9-9E39-B42A54833B13}" type="slidenum">
              <a:rPr lang="tr-TR" smtClean="0"/>
              <a:t>‹#›</a:t>
            </a:fld>
            <a:endParaRPr lang="tr-TR"/>
          </a:p>
        </p:txBody>
      </p:sp>
    </p:spTree>
    <p:extLst>
      <p:ext uri="{BB962C8B-B14F-4D97-AF65-F5344CB8AC3E}">
        <p14:creationId xmlns:p14="http://schemas.microsoft.com/office/powerpoint/2010/main" val="3620948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E36DAEB-D47F-4E32-AA14-9CDFECBA54F6}" type="datetimeFigureOut">
              <a:rPr lang="tr-TR" smtClean="0"/>
              <a:t>15.2.2018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095F6B-BFE3-4FB9-9E39-B42A54833B13}"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1375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E36DAEB-D47F-4E32-AA14-9CDFECBA54F6}" type="datetimeFigureOut">
              <a:rPr lang="tr-TR" smtClean="0"/>
              <a:t>15.2.2018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095F6B-BFE3-4FB9-9E39-B42A54833B13}"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2585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E36DAEB-D47F-4E32-AA14-9CDFECBA54F6}" type="datetimeFigureOut">
              <a:rPr lang="tr-TR" smtClean="0"/>
              <a:t>15.2.2018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095F6B-BFE3-4FB9-9E39-B42A54833B13}" type="slidenum">
              <a:rPr lang="tr-TR" smtClean="0"/>
              <a:t>‹#›</a:t>
            </a:fld>
            <a:endParaRPr lang="tr-TR"/>
          </a:p>
        </p:txBody>
      </p:sp>
    </p:spTree>
    <p:extLst>
      <p:ext uri="{BB962C8B-B14F-4D97-AF65-F5344CB8AC3E}">
        <p14:creationId xmlns:p14="http://schemas.microsoft.com/office/powerpoint/2010/main" val="2449131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E36DAEB-D47F-4E32-AA14-9CDFECBA54F6}" type="datetimeFigureOut">
              <a:rPr lang="tr-TR" smtClean="0"/>
              <a:t>15.2.2018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095F6B-BFE3-4FB9-9E39-B42A54833B13}"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076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E36DAEB-D47F-4E32-AA14-9CDFECBA54F6}" type="datetimeFigureOut">
              <a:rPr lang="tr-TR" smtClean="0"/>
              <a:t>15.2.2018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095F6B-BFE3-4FB9-9E39-B42A54833B13}"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0482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E36DAEB-D47F-4E32-AA14-9CDFECBA54F6}" type="datetimeFigureOut">
              <a:rPr lang="tr-TR" smtClean="0"/>
              <a:t>15.2.2018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095F6B-BFE3-4FB9-9E39-B42A54833B13}"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547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E36DAEB-D47F-4E32-AA14-9CDFECBA54F6}" type="datetimeFigureOut">
              <a:rPr lang="tr-TR" smtClean="0"/>
              <a:t>15.2.2018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095F6B-BFE3-4FB9-9E39-B42A54833B13}"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4961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Başlık 1"/>
          <p:cNvSpPr>
            <a:spLocks noGrp="1"/>
          </p:cNvSpPr>
          <p:nvPr>
            <p:ph type="title"/>
          </p:nvPr>
        </p:nvSpPr>
        <p:spPr>
          <a:xfrm>
            <a:off x="1826684" y="301625"/>
            <a:ext cx="9751483"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826684" y="1827213"/>
            <a:ext cx="4773083"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Küçük Resim Yer Tutucusu 3"/>
          <p:cNvSpPr>
            <a:spLocks noGrp="1"/>
          </p:cNvSpPr>
          <p:nvPr>
            <p:ph type="clipArt" sz="half" idx="2"/>
          </p:nvPr>
        </p:nvSpPr>
        <p:spPr>
          <a:xfrm>
            <a:off x="6802967" y="1827213"/>
            <a:ext cx="4775200" cy="4114800"/>
          </a:xfrm>
        </p:spPr>
        <p:txBody>
          <a:bodyPr/>
          <a:lstStyle/>
          <a:p>
            <a:pPr lvl="0"/>
            <a:endParaRPr lang="tr-TR" noProof="0" smtClean="0"/>
          </a:p>
        </p:txBody>
      </p:sp>
      <p:sp>
        <p:nvSpPr>
          <p:cNvPr id="5" name="Rectangle 8"/>
          <p:cNvSpPr>
            <a:spLocks noGrp="1" noChangeArrowheads="1"/>
          </p:cNvSpPr>
          <p:nvPr>
            <p:ph type="dt" sz="half" idx="10"/>
          </p:nvPr>
        </p:nvSpPr>
        <p:spPr>
          <a:ln/>
        </p:spPr>
        <p:txBody>
          <a:bodyPr/>
          <a:lstStyle>
            <a:lvl1pPr>
              <a:defRPr/>
            </a:lvl1pPr>
          </a:lstStyle>
          <a:p>
            <a:pPr>
              <a:defRPr/>
            </a:pPr>
            <a:fld id="{00EFEB8F-FB3F-4A29-B597-3ACA39166F41}" type="datetime1">
              <a:rPr lang="tr-TR"/>
              <a:pPr>
                <a:defRPr/>
              </a:pPr>
              <a:t>15.2.2018</a:t>
            </a:fld>
            <a:endParaRPr lang="tr-TR"/>
          </a:p>
        </p:txBody>
      </p:sp>
      <p:sp>
        <p:nvSpPr>
          <p:cNvPr id="6" name="Rectangle 9"/>
          <p:cNvSpPr>
            <a:spLocks noGrp="1" noChangeArrowheads="1"/>
          </p:cNvSpPr>
          <p:nvPr>
            <p:ph type="ftr" sz="quarter" idx="11"/>
          </p:nvPr>
        </p:nvSpPr>
        <p:spPr>
          <a:ln/>
        </p:spPr>
        <p:txBody>
          <a:bodyPr/>
          <a:lstStyle>
            <a:lvl1pPr>
              <a:defRPr/>
            </a:lvl1pPr>
          </a:lstStyle>
          <a:p>
            <a:pPr>
              <a:defRPr/>
            </a:pPr>
            <a:r>
              <a:rPr lang="tr-TR"/>
              <a:t>Özel Öğretim Yöntemleri                                  Öğr. Gör. Pınar KIZILHAN</a:t>
            </a:r>
          </a:p>
        </p:txBody>
      </p:sp>
      <p:sp>
        <p:nvSpPr>
          <p:cNvPr id="7" name="Rectangle 10"/>
          <p:cNvSpPr>
            <a:spLocks noGrp="1" noChangeArrowheads="1"/>
          </p:cNvSpPr>
          <p:nvPr>
            <p:ph type="sldNum" sz="quarter" idx="12"/>
          </p:nvPr>
        </p:nvSpPr>
        <p:spPr>
          <a:ln/>
        </p:spPr>
        <p:txBody>
          <a:bodyPr/>
          <a:lstStyle>
            <a:lvl1pPr>
              <a:defRPr/>
            </a:lvl1pPr>
          </a:lstStyle>
          <a:p>
            <a:fld id="{AF65EA93-9055-43A6-8D87-2E1EE9FA126F}" type="slidenum">
              <a:rPr lang="tr-TR" altLang="tr-TR"/>
              <a:pPr/>
              <a:t>‹#›</a:t>
            </a:fld>
            <a:endParaRPr lang="tr-TR" altLang="tr-TR"/>
          </a:p>
        </p:txBody>
      </p:sp>
    </p:spTree>
    <p:extLst>
      <p:ext uri="{BB962C8B-B14F-4D97-AF65-F5344CB8AC3E}">
        <p14:creationId xmlns:p14="http://schemas.microsoft.com/office/powerpoint/2010/main" val="7752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826684" y="301625"/>
            <a:ext cx="9751483" cy="56403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8"/>
          <p:cNvSpPr>
            <a:spLocks noGrp="1" noChangeArrowheads="1"/>
          </p:cNvSpPr>
          <p:nvPr>
            <p:ph type="dt" sz="half" idx="10"/>
          </p:nvPr>
        </p:nvSpPr>
        <p:spPr>
          <a:ln/>
        </p:spPr>
        <p:txBody>
          <a:bodyPr/>
          <a:lstStyle>
            <a:lvl1pPr>
              <a:defRPr/>
            </a:lvl1pPr>
          </a:lstStyle>
          <a:p>
            <a:pPr>
              <a:defRPr/>
            </a:pPr>
            <a:fld id="{16708678-681E-42BC-B31E-72CD6FA0AD72}" type="datetime1">
              <a:rPr lang="tr-TR"/>
              <a:pPr>
                <a:defRPr/>
              </a:pPr>
              <a:t>15.2.2018</a:t>
            </a:fld>
            <a:endParaRPr lang="tr-TR"/>
          </a:p>
        </p:txBody>
      </p:sp>
      <p:sp>
        <p:nvSpPr>
          <p:cNvPr id="4" name="Rectangle 9"/>
          <p:cNvSpPr>
            <a:spLocks noGrp="1" noChangeArrowheads="1"/>
          </p:cNvSpPr>
          <p:nvPr>
            <p:ph type="ftr" sz="quarter" idx="11"/>
          </p:nvPr>
        </p:nvSpPr>
        <p:spPr>
          <a:ln/>
        </p:spPr>
        <p:txBody>
          <a:bodyPr/>
          <a:lstStyle>
            <a:lvl1pPr>
              <a:defRPr/>
            </a:lvl1pPr>
          </a:lstStyle>
          <a:p>
            <a:pPr>
              <a:defRPr/>
            </a:pPr>
            <a:r>
              <a:rPr lang="tr-TR"/>
              <a:t>Özel Öğretim Yöntemleri                                  Öğr. Gör. Pınar KIZILHAN</a:t>
            </a:r>
          </a:p>
        </p:txBody>
      </p:sp>
      <p:sp>
        <p:nvSpPr>
          <p:cNvPr id="5" name="Rectangle 10"/>
          <p:cNvSpPr>
            <a:spLocks noGrp="1" noChangeArrowheads="1"/>
          </p:cNvSpPr>
          <p:nvPr>
            <p:ph type="sldNum" sz="quarter" idx="12"/>
          </p:nvPr>
        </p:nvSpPr>
        <p:spPr>
          <a:ln/>
        </p:spPr>
        <p:txBody>
          <a:bodyPr/>
          <a:lstStyle>
            <a:lvl1pPr>
              <a:defRPr/>
            </a:lvl1pPr>
          </a:lstStyle>
          <a:p>
            <a:fld id="{DE8D7A0B-324D-45AD-A608-1D9D7FC17DD0}" type="slidenum">
              <a:rPr lang="tr-TR" altLang="tr-TR"/>
              <a:pPr/>
              <a:t>‹#›</a:t>
            </a:fld>
            <a:endParaRPr lang="tr-TR" altLang="tr-TR"/>
          </a:p>
        </p:txBody>
      </p:sp>
    </p:spTree>
    <p:extLst>
      <p:ext uri="{BB962C8B-B14F-4D97-AF65-F5344CB8AC3E}">
        <p14:creationId xmlns:p14="http://schemas.microsoft.com/office/powerpoint/2010/main" val="372194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E36DAEB-D47F-4E32-AA14-9CDFECBA54F6}" type="datetimeFigureOut">
              <a:rPr lang="tr-TR" smtClean="0"/>
              <a:t>15.2.2018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095F6B-BFE3-4FB9-9E39-B42A54833B13}" type="slidenum">
              <a:rPr lang="tr-TR" smtClean="0"/>
              <a:t>‹#›</a:t>
            </a:fld>
            <a:endParaRPr lang="tr-TR"/>
          </a:p>
        </p:txBody>
      </p:sp>
    </p:spTree>
    <p:extLst>
      <p:ext uri="{BB962C8B-B14F-4D97-AF65-F5344CB8AC3E}">
        <p14:creationId xmlns:p14="http://schemas.microsoft.com/office/powerpoint/2010/main" val="133633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E36DAEB-D47F-4E32-AA14-9CDFECBA54F6}" type="datetimeFigureOut">
              <a:rPr lang="tr-TR" smtClean="0"/>
              <a:t>15.2.2018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095F6B-BFE3-4FB9-9E39-B42A54833B13}"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32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E36DAEB-D47F-4E32-AA14-9CDFECBA54F6}" type="datetimeFigureOut">
              <a:rPr lang="tr-TR" smtClean="0"/>
              <a:t>15.2.2018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D095F6B-BFE3-4FB9-9E39-B42A54833B13}" type="slidenum">
              <a:rPr lang="tr-TR" smtClean="0"/>
              <a:t>‹#›</a:t>
            </a:fld>
            <a:endParaRPr lang="tr-TR"/>
          </a:p>
        </p:txBody>
      </p:sp>
    </p:spTree>
    <p:extLst>
      <p:ext uri="{BB962C8B-B14F-4D97-AF65-F5344CB8AC3E}">
        <p14:creationId xmlns:p14="http://schemas.microsoft.com/office/powerpoint/2010/main" val="349025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E36DAEB-D47F-4E32-AA14-9CDFECBA54F6}" type="datetimeFigureOut">
              <a:rPr lang="tr-TR" smtClean="0"/>
              <a:t>15.2.2018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D095F6B-BFE3-4FB9-9E39-B42A54833B13}"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094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E36DAEB-D47F-4E32-AA14-9CDFECBA54F6}" type="datetimeFigureOut">
              <a:rPr lang="tr-TR" smtClean="0"/>
              <a:t>15.2.2018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D095F6B-BFE3-4FB9-9E39-B42A54833B13}"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7228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6DAEB-D47F-4E32-AA14-9CDFECBA54F6}" type="datetimeFigureOut">
              <a:rPr lang="tr-TR" smtClean="0"/>
              <a:t>15.2.2018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D095F6B-BFE3-4FB9-9E39-B42A54833B13}" type="slidenum">
              <a:rPr lang="tr-TR" smtClean="0"/>
              <a:t>‹#›</a:t>
            </a:fld>
            <a:endParaRPr lang="tr-TR"/>
          </a:p>
        </p:txBody>
      </p:sp>
    </p:spTree>
    <p:extLst>
      <p:ext uri="{BB962C8B-B14F-4D97-AF65-F5344CB8AC3E}">
        <p14:creationId xmlns:p14="http://schemas.microsoft.com/office/powerpoint/2010/main" val="311995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E36DAEB-D47F-4E32-AA14-9CDFECBA54F6}" type="datetimeFigureOut">
              <a:rPr lang="tr-TR" smtClean="0"/>
              <a:t>15.2.2018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D095F6B-BFE3-4FB9-9E39-B42A54833B13}"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584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E36DAEB-D47F-4E32-AA14-9CDFECBA54F6}" type="datetimeFigureOut">
              <a:rPr lang="tr-TR" smtClean="0"/>
              <a:t>15.2.2018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D095F6B-BFE3-4FB9-9E39-B42A54833B13}" type="slidenum">
              <a:rPr lang="tr-TR" smtClean="0"/>
              <a:t>‹#›</a:t>
            </a:fld>
            <a:endParaRPr lang="tr-TR"/>
          </a:p>
        </p:txBody>
      </p:sp>
    </p:spTree>
    <p:extLst>
      <p:ext uri="{BB962C8B-B14F-4D97-AF65-F5344CB8AC3E}">
        <p14:creationId xmlns:p14="http://schemas.microsoft.com/office/powerpoint/2010/main" val="141613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36DAEB-D47F-4E32-AA14-9CDFECBA54F6}" type="datetimeFigureOut">
              <a:rPr lang="tr-TR" smtClean="0"/>
              <a:t>15.2.2018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095F6B-BFE3-4FB9-9E39-B42A54833B13}" type="slidenum">
              <a:rPr lang="tr-TR" smtClean="0"/>
              <a:t>‹#›</a:t>
            </a:fld>
            <a:endParaRPr lang="tr-TR"/>
          </a:p>
        </p:txBody>
      </p:sp>
    </p:spTree>
    <p:extLst>
      <p:ext uri="{BB962C8B-B14F-4D97-AF65-F5344CB8AC3E}">
        <p14:creationId xmlns:p14="http://schemas.microsoft.com/office/powerpoint/2010/main" val="282082490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EĞİTİMDE ETKİNÖĞRENME</a:t>
            </a:r>
            <a:endParaRPr lang="tr-TR" dirty="0"/>
          </a:p>
        </p:txBody>
      </p:sp>
      <p:sp>
        <p:nvSpPr>
          <p:cNvPr id="3" name="Alt Başlık 2"/>
          <p:cNvSpPr>
            <a:spLocks noGrp="1"/>
          </p:cNvSpPr>
          <p:nvPr>
            <p:ph type="subTitle" idx="1"/>
          </p:nvPr>
        </p:nvSpPr>
        <p:spPr/>
        <p:txBody>
          <a:bodyPr/>
          <a:lstStyle/>
          <a:p>
            <a:endParaRPr lang="tr-TR" dirty="0" smtClean="0"/>
          </a:p>
          <a:p>
            <a:r>
              <a:rPr lang="tr-TR" dirty="0" smtClean="0"/>
              <a:t>ETKİN ÖĞRENMEYİ DESTEKLEYEN ÖĞRETİM TEKNİKLERİ</a:t>
            </a:r>
            <a:endParaRPr lang="tr-TR" dirty="0"/>
          </a:p>
        </p:txBody>
      </p:sp>
    </p:spTree>
    <p:extLst>
      <p:ext uri="{BB962C8B-B14F-4D97-AF65-F5344CB8AC3E}">
        <p14:creationId xmlns:p14="http://schemas.microsoft.com/office/powerpoint/2010/main" val="1838776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4" name="Rectangle 4"/>
          <p:cNvSpPr>
            <a:spLocks noChangeArrowheads="1"/>
          </p:cNvSpPr>
          <p:nvPr/>
        </p:nvSpPr>
        <p:spPr bwMode="auto">
          <a:xfrm>
            <a:off x="2063751" y="1700213"/>
            <a:ext cx="7648961"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9875" indent="-269875"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eaLnBrk="1" hangingPunct="1">
              <a:buClr>
                <a:srgbClr val="FF3399"/>
              </a:buClr>
              <a:buSzPct val="70000"/>
              <a:buFont typeface="Wingdings" panose="05000000000000000000" pitchFamily="2" charset="2"/>
              <a:buChar char="ü"/>
            </a:pPr>
            <a:r>
              <a:rPr lang="tr-TR" altLang="tr-TR" sz="2400" dirty="0">
                <a:latin typeface="Franklin Gothic Book" panose="020B0503020102020204" pitchFamily="34" charset="0"/>
              </a:rPr>
              <a:t>Rol oynama, öğrencilerin duygu ve düşüncelerini başka bir kimliğe bürünerek ifade etmelerini sağlar.</a:t>
            </a:r>
          </a:p>
          <a:p>
            <a:pPr algn="just" eaLnBrk="1" hangingPunct="1">
              <a:spcBef>
                <a:spcPct val="20000"/>
              </a:spcBef>
              <a:buClr>
                <a:srgbClr val="FF3399"/>
              </a:buClr>
              <a:buSzPct val="70000"/>
              <a:buFont typeface="Wingdings" panose="05000000000000000000" pitchFamily="2" charset="2"/>
              <a:buChar char="ü"/>
            </a:pPr>
            <a:endParaRPr lang="tr-TR" altLang="tr-TR" sz="2400" dirty="0">
              <a:latin typeface="Franklin Gothic Book" panose="020B0503020102020204" pitchFamily="34" charset="0"/>
            </a:endParaRPr>
          </a:p>
          <a:p>
            <a:pPr algn="just" eaLnBrk="1" hangingPunct="1">
              <a:spcBef>
                <a:spcPct val="20000"/>
              </a:spcBef>
              <a:buClr>
                <a:srgbClr val="FF3399"/>
              </a:buClr>
              <a:buSzPct val="70000"/>
              <a:buFont typeface="Wingdings" panose="05000000000000000000" pitchFamily="2" charset="2"/>
              <a:buChar char="ü"/>
            </a:pPr>
            <a:r>
              <a:rPr lang="tr-TR" altLang="tr-TR" sz="2400" dirty="0">
                <a:latin typeface="Franklin Gothic Book" panose="020B0503020102020204" pitchFamily="34" charset="0"/>
              </a:rPr>
              <a:t>Rol oynama, öğrencinin düşünme becerisini ve düşündüklerini topluluk karşısında söyleme alışkanlığı kazanması açısından yararlıdır.	</a:t>
            </a:r>
          </a:p>
        </p:txBody>
      </p:sp>
      <p:sp>
        <p:nvSpPr>
          <p:cNvPr id="998405" name="Rectangle 5"/>
          <p:cNvSpPr>
            <a:spLocks noChangeArrowheads="1"/>
          </p:cNvSpPr>
          <p:nvPr/>
        </p:nvSpPr>
        <p:spPr bwMode="auto">
          <a:xfrm>
            <a:off x="1774825" y="53975"/>
            <a:ext cx="8642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tr-TR" sz="2800" b="1">
                <a:effectLst>
                  <a:outerShdw blurRad="38100" dist="38100" dir="2700000" algn="tl">
                    <a:srgbClr val="C0C0C0"/>
                  </a:outerShdw>
                </a:effectLst>
                <a:latin typeface="Arial" pitchFamily="34" charset="0"/>
              </a:rPr>
              <a:t>ROL OYNAMA </a:t>
            </a:r>
          </a:p>
        </p:txBody>
      </p:sp>
    </p:spTree>
    <p:extLst>
      <p:ext uri="{BB962C8B-B14F-4D97-AF65-F5344CB8AC3E}">
        <p14:creationId xmlns:p14="http://schemas.microsoft.com/office/powerpoint/2010/main" val="85499060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98404"/>
                                        </p:tgtEl>
                                        <p:attrNameLst>
                                          <p:attrName>style.visibility</p:attrName>
                                        </p:attrNameLst>
                                      </p:cBhvr>
                                      <p:to>
                                        <p:strVal val="visible"/>
                                      </p:to>
                                    </p:set>
                                    <p:animEffect transition="in" filter="dissolve">
                                      <p:cBhvr>
                                        <p:cTn id="7" dur="500"/>
                                        <p:tgtEl>
                                          <p:spTgt spid="998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4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8" name="Rectangle 4"/>
          <p:cNvSpPr>
            <a:spLocks noChangeArrowheads="1"/>
          </p:cNvSpPr>
          <p:nvPr/>
        </p:nvSpPr>
        <p:spPr bwMode="auto">
          <a:xfrm>
            <a:off x="2386361" y="1700213"/>
            <a:ext cx="7348654"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9875" indent="-269875"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eaLnBrk="1" hangingPunct="1">
              <a:spcBef>
                <a:spcPct val="20000"/>
              </a:spcBef>
              <a:buClr>
                <a:srgbClr val="FF3399"/>
              </a:buClr>
              <a:buSzPct val="70000"/>
              <a:buFont typeface="Wingdings" panose="05000000000000000000" pitchFamily="2" charset="2"/>
              <a:buChar char="ü"/>
            </a:pPr>
            <a:r>
              <a:rPr lang="tr-TR" altLang="tr-TR" sz="2100" dirty="0">
                <a:latin typeface="Franklin Gothic Book" panose="020B0503020102020204" pitchFamily="34" charset="0"/>
              </a:rPr>
              <a:t>Örnek olay, gerçek yaşamda karşılaşılan problemin sınıf ortamında çözülmesi yoluyla öğrenmenin sağlanmasıdır.</a:t>
            </a:r>
          </a:p>
          <a:p>
            <a:pPr algn="just" eaLnBrk="1" hangingPunct="1">
              <a:spcBef>
                <a:spcPct val="20000"/>
              </a:spcBef>
              <a:buClr>
                <a:srgbClr val="FF3399"/>
              </a:buClr>
              <a:buSzPct val="70000"/>
              <a:buFont typeface="Wingdings" panose="05000000000000000000" pitchFamily="2" charset="2"/>
              <a:buChar char="ü"/>
            </a:pPr>
            <a:endParaRPr lang="tr-TR" altLang="tr-TR" sz="2100" dirty="0">
              <a:latin typeface="Franklin Gothic Book" panose="020B0503020102020204" pitchFamily="34" charset="0"/>
            </a:endParaRPr>
          </a:p>
          <a:p>
            <a:pPr algn="just" eaLnBrk="1" hangingPunct="1">
              <a:spcBef>
                <a:spcPct val="20000"/>
              </a:spcBef>
              <a:buClr>
                <a:srgbClr val="FF3399"/>
              </a:buClr>
              <a:buSzPct val="70000"/>
              <a:buFont typeface="Wingdings" panose="05000000000000000000" pitchFamily="2" charset="2"/>
              <a:buChar char="ü"/>
            </a:pPr>
            <a:r>
              <a:rPr lang="tr-TR" altLang="tr-TR" sz="2100" dirty="0">
                <a:latin typeface="Franklin Gothic Book" panose="020B0503020102020204" pitchFamily="34" charset="0"/>
              </a:rPr>
              <a:t>Örnek olay üzerinde çalışan öğrenciler olayın içeriğini öğrendikten sonra, verileri analiz ederek değerlendirirler ve sonunda çözüme ulaşırlar. Bazen de konuya ilişkin örnek olayı öğrencilerin kurgulamaları istenebilir.</a:t>
            </a:r>
          </a:p>
        </p:txBody>
      </p:sp>
      <p:sp>
        <p:nvSpPr>
          <p:cNvPr id="999429" name="Rectangle 5"/>
          <p:cNvSpPr>
            <a:spLocks noChangeArrowheads="1"/>
          </p:cNvSpPr>
          <p:nvPr/>
        </p:nvSpPr>
        <p:spPr bwMode="auto">
          <a:xfrm>
            <a:off x="1774825" y="0"/>
            <a:ext cx="8642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3200" b="1">
                <a:effectLst>
                  <a:outerShdw blurRad="38100" dist="38100" dir="2700000" algn="tl">
                    <a:srgbClr val="C0C0C0"/>
                  </a:outerShdw>
                </a:effectLst>
                <a:latin typeface="Arial" pitchFamily="34" charset="0"/>
              </a:rPr>
              <a:t>ÖRNEK OLAY İNCELEMESİ</a:t>
            </a:r>
          </a:p>
        </p:txBody>
      </p:sp>
    </p:spTree>
    <p:extLst>
      <p:ext uri="{BB962C8B-B14F-4D97-AF65-F5344CB8AC3E}">
        <p14:creationId xmlns:p14="http://schemas.microsoft.com/office/powerpoint/2010/main" val="399738382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99428"/>
                                        </p:tgtEl>
                                        <p:attrNameLst>
                                          <p:attrName>style.visibility</p:attrName>
                                        </p:attrNameLst>
                                      </p:cBhvr>
                                      <p:to>
                                        <p:strVal val="visible"/>
                                      </p:to>
                                    </p:set>
                                    <p:animEffect transition="in" filter="dissolve">
                                      <p:cBhvr>
                                        <p:cTn id="7" dur="500"/>
                                        <p:tgtEl>
                                          <p:spTgt spid="999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2" name="Rectangle 4"/>
          <p:cNvSpPr>
            <a:spLocks noChangeArrowheads="1"/>
          </p:cNvSpPr>
          <p:nvPr/>
        </p:nvSpPr>
        <p:spPr bwMode="auto">
          <a:xfrm>
            <a:off x="2098676" y="1700213"/>
            <a:ext cx="8029575"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9875" indent="-269875"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20000"/>
              </a:spcBef>
              <a:buClr>
                <a:srgbClr val="FF3399"/>
              </a:buClr>
              <a:buSzPct val="70000"/>
              <a:buFont typeface="Wingdings" panose="05000000000000000000" pitchFamily="2" charset="2"/>
              <a:buNone/>
            </a:pPr>
            <a:endParaRPr lang="tr-TR" altLang="tr-TR" sz="2100">
              <a:latin typeface="Franklin Gothic Book" panose="020B0503020102020204" pitchFamily="34" charset="0"/>
            </a:endParaRPr>
          </a:p>
          <a:p>
            <a:pPr eaLnBrk="1" hangingPunct="1">
              <a:spcBef>
                <a:spcPct val="20000"/>
              </a:spcBef>
              <a:buClr>
                <a:srgbClr val="FF3399"/>
              </a:buClr>
              <a:buSzPct val="70000"/>
              <a:buFont typeface="Wingdings" panose="05000000000000000000" pitchFamily="2" charset="2"/>
              <a:buChar char="ü"/>
            </a:pPr>
            <a:r>
              <a:rPr lang="tr-TR" altLang="tr-TR" sz="2100">
                <a:latin typeface="Franklin Gothic Book" panose="020B0503020102020204" pitchFamily="34" charset="0"/>
              </a:rPr>
              <a:t>Öğrenciyi gerçek ortamlarda yetiştirmenin güç, tehlikeli ve masraflı olduğu durumlarda gerçeğin bir benzeri üzerinde çalışma ve yetişme olanağı sunduğu için etkili yöntemdir.</a:t>
            </a:r>
          </a:p>
          <a:p>
            <a:pPr eaLnBrk="1" hangingPunct="1">
              <a:spcBef>
                <a:spcPct val="20000"/>
              </a:spcBef>
              <a:buClr>
                <a:srgbClr val="FF3399"/>
              </a:buClr>
              <a:buSzPct val="70000"/>
              <a:buFont typeface="Wingdings" panose="05000000000000000000" pitchFamily="2" charset="2"/>
              <a:buChar char="ü"/>
            </a:pPr>
            <a:endParaRPr lang="tr-TR" altLang="tr-TR" sz="2100">
              <a:latin typeface="Franklin Gothic Book" panose="020B0503020102020204" pitchFamily="34" charset="0"/>
            </a:endParaRPr>
          </a:p>
          <a:p>
            <a:pPr eaLnBrk="1" hangingPunct="1">
              <a:spcBef>
                <a:spcPct val="20000"/>
              </a:spcBef>
              <a:buClr>
                <a:srgbClr val="FF3399"/>
              </a:buClr>
              <a:buSzPct val="70000"/>
              <a:buFont typeface="Wingdings" panose="05000000000000000000" pitchFamily="2" charset="2"/>
              <a:buChar char="ü"/>
            </a:pPr>
            <a:r>
              <a:rPr lang="tr-TR" altLang="tr-TR" sz="2100">
                <a:latin typeface="Franklin Gothic Book" panose="020B0503020102020204" pitchFamily="34" charset="0"/>
              </a:rPr>
              <a:t>Benzetim ile öğrenciler gerçek durumun bir benzeri üzerinde eğitilirler. Örneğin; belediye başkanının görev ve yetkilerinden yararlanarak valinin görev ve yetkilerini yordayabilme.</a:t>
            </a:r>
          </a:p>
        </p:txBody>
      </p:sp>
      <p:sp>
        <p:nvSpPr>
          <p:cNvPr id="1000453" name="Rectangle 5"/>
          <p:cNvSpPr>
            <a:spLocks noChangeArrowheads="1"/>
          </p:cNvSpPr>
          <p:nvPr/>
        </p:nvSpPr>
        <p:spPr bwMode="auto">
          <a:xfrm>
            <a:off x="1774825" y="333375"/>
            <a:ext cx="86423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3200" b="1">
                <a:effectLst>
                  <a:outerShdw blurRad="38100" dist="38100" dir="2700000" algn="tl">
                    <a:srgbClr val="C0C0C0"/>
                  </a:outerShdw>
                </a:effectLst>
                <a:latin typeface="Arial" pitchFamily="34" charset="0"/>
              </a:rPr>
              <a:t>BENZETİM </a:t>
            </a:r>
            <a:endParaRPr lang="tr-TR" sz="3200">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289582299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00452"/>
                                        </p:tgtEl>
                                        <p:attrNameLst>
                                          <p:attrName>style.visibility</p:attrName>
                                        </p:attrNameLst>
                                      </p:cBhvr>
                                      <p:to>
                                        <p:strVal val="visible"/>
                                      </p:to>
                                    </p:set>
                                    <p:animEffect transition="in" filter="dissolve">
                                      <p:cBhvr>
                                        <p:cTn id="7" dur="500"/>
                                        <p:tgtEl>
                                          <p:spTgt spid="1000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6" name="Rectangle 4"/>
          <p:cNvSpPr>
            <a:spLocks noChangeArrowheads="1"/>
          </p:cNvSpPr>
          <p:nvPr/>
        </p:nvSpPr>
        <p:spPr bwMode="auto">
          <a:xfrm>
            <a:off x="2063751" y="1700213"/>
            <a:ext cx="8029575"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9875" indent="-269875"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20000"/>
              </a:spcBef>
              <a:buClr>
                <a:srgbClr val="FF3399"/>
              </a:buClr>
              <a:buSzPct val="70000"/>
              <a:buFont typeface="Wingdings" panose="05000000000000000000" pitchFamily="2" charset="2"/>
              <a:buChar char="ü"/>
            </a:pPr>
            <a:r>
              <a:rPr lang="tr-TR" altLang="tr-TR" sz="2100">
                <a:latin typeface="Franklin Gothic Book" panose="020B0503020102020204" pitchFamily="34" charset="0"/>
              </a:rPr>
              <a:t>Beyin fırtınası bir probleme çözüm getirmek ve çeşitli konularda görüş üretmek için kullanılan bir öğretim tekniğidir.</a:t>
            </a:r>
          </a:p>
          <a:p>
            <a:pPr eaLnBrk="1" hangingPunct="1">
              <a:spcBef>
                <a:spcPct val="20000"/>
              </a:spcBef>
              <a:buClr>
                <a:srgbClr val="FF3399"/>
              </a:buClr>
              <a:buSzPct val="70000"/>
              <a:buFont typeface="Wingdings" panose="05000000000000000000" pitchFamily="2" charset="2"/>
              <a:buChar char="ü"/>
            </a:pPr>
            <a:endParaRPr lang="tr-TR" altLang="tr-TR" sz="2100">
              <a:latin typeface="Franklin Gothic Book" panose="020B0503020102020204" pitchFamily="34" charset="0"/>
            </a:endParaRPr>
          </a:p>
          <a:p>
            <a:pPr eaLnBrk="1" hangingPunct="1">
              <a:spcBef>
                <a:spcPct val="20000"/>
              </a:spcBef>
              <a:buClr>
                <a:srgbClr val="FF3399"/>
              </a:buClr>
              <a:buSzPct val="70000"/>
              <a:buFont typeface="Wingdings" panose="05000000000000000000" pitchFamily="2" charset="2"/>
              <a:buChar char="ü"/>
            </a:pPr>
            <a:r>
              <a:rPr lang="tr-TR" altLang="tr-TR" sz="2100">
                <a:latin typeface="Franklin Gothic Book" panose="020B0503020102020204" pitchFamily="34" charset="0"/>
              </a:rPr>
              <a:t>Bir öğrencinin görüşünün diğer öğrencide başka düşünceler hatırlatacağı varsayılarak çok sayıda fikrin ortaya atılması esastır.</a:t>
            </a:r>
          </a:p>
          <a:p>
            <a:pPr eaLnBrk="1" hangingPunct="1">
              <a:spcBef>
                <a:spcPct val="20000"/>
              </a:spcBef>
              <a:buClr>
                <a:srgbClr val="FF3399"/>
              </a:buClr>
              <a:buSzPct val="70000"/>
              <a:buFont typeface="Wingdings" panose="05000000000000000000" pitchFamily="2" charset="2"/>
              <a:buChar char="ü"/>
            </a:pPr>
            <a:endParaRPr lang="tr-TR" altLang="tr-TR" sz="2100">
              <a:latin typeface="Franklin Gothic Book" panose="020B0503020102020204" pitchFamily="34" charset="0"/>
            </a:endParaRPr>
          </a:p>
          <a:p>
            <a:pPr eaLnBrk="1" hangingPunct="1">
              <a:spcBef>
                <a:spcPct val="20000"/>
              </a:spcBef>
              <a:buClr>
                <a:srgbClr val="FF3399"/>
              </a:buClr>
              <a:buSzPct val="70000"/>
              <a:buFont typeface="Wingdings" panose="05000000000000000000" pitchFamily="2" charset="2"/>
              <a:buChar char="ü"/>
            </a:pPr>
            <a:r>
              <a:rPr lang="tr-TR" altLang="tr-TR" sz="2100">
                <a:latin typeface="Franklin Gothic Book" panose="020B0503020102020204" pitchFamily="34" charset="0"/>
              </a:rPr>
              <a:t>Bir problem, konu ya da soru hakkında ilk akla gelen söylenmelidir. Burada önemli olan herkesin fikirlerini açıkça ve istediği kadar söyleyebilmesidir. Fikirlerin niteliği değil niceliği önemlidir. Her fikir kabul edilebilir.</a:t>
            </a:r>
          </a:p>
        </p:txBody>
      </p:sp>
      <p:sp>
        <p:nvSpPr>
          <p:cNvPr id="1001477" name="Rectangle 5"/>
          <p:cNvSpPr>
            <a:spLocks noChangeArrowheads="1"/>
          </p:cNvSpPr>
          <p:nvPr/>
        </p:nvSpPr>
        <p:spPr bwMode="auto">
          <a:xfrm>
            <a:off x="1774825" y="53975"/>
            <a:ext cx="8642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3200" b="1">
                <a:effectLst>
                  <a:outerShdw blurRad="38100" dist="38100" dir="2700000" algn="tl">
                    <a:srgbClr val="C0C0C0"/>
                  </a:outerShdw>
                </a:effectLst>
                <a:latin typeface="Arial" pitchFamily="34" charset="0"/>
              </a:rPr>
              <a:t>BEYİN FIRTINASI</a:t>
            </a:r>
          </a:p>
        </p:txBody>
      </p:sp>
    </p:spTree>
    <p:extLst>
      <p:ext uri="{BB962C8B-B14F-4D97-AF65-F5344CB8AC3E}">
        <p14:creationId xmlns:p14="http://schemas.microsoft.com/office/powerpoint/2010/main" val="2489657325"/>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01476"/>
                                        </p:tgtEl>
                                        <p:attrNameLst>
                                          <p:attrName>style.visibility</p:attrName>
                                        </p:attrNameLst>
                                      </p:cBhvr>
                                      <p:to>
                                        <p:strVal val="visible"/>
                                      </p:to>
                                    </p:set>
                                    <p:animEffect transition="in" filter="dissolve">
                                      <p:cBhvr>
                                        <p:cTn id="7" dur="500"/>
                                        <p:tgtEl>
                                          <p:spTgt spid="1001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500" name="Rectangle 4"/>
          <p:cNvSpPr>
            <a:spLocks noChangeArrowheads="1"/>
          </p:cNvSpPr>
          <p:nvPr/>
        </p:nvSpPr>
        <p:spPr bwMode="auto">
          <a:xfrm>
            <a:off x="1524000" y="1700214"/>
            <a:ext cx="91440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9875" indent="-269875"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20000"/>
              </a:spcBef>
              <a:buClr>
                <a:srgbClr val="FF3399"/>
              </a:buClr>
              <a:buSzPct val="70000"/>
              <a:buFont typeface="Wingdings" panose="05000000000000000000" pitchFamily="2" charset="2"/>
              <a:buChar char="ü"/>
            </a:pPr>
            <a:r>
              <a:rPr lang="tr-TR" altLang="tr-TR" sz="2000">
                <a:latin typeface="Franklin Gothic Book" panose="020B0503020102020204" pitchFamily="34" charset="0"/>
              </a:rPr>
              <a:t>Tartışma yöntemi, dinleme, sorgulama ve bir konuyu değerlendirme gibi etkinlikler içerir.</a:t>
            </a:r>
          </a:p>
          <a:p>
            <a:pPr eaLnBrk="1" hangingPunct="1">
              <a:spcBef>
                <a:spcPct val="20000"/>
              </a:spcBef>
              <a:buClr>
                <a:srgbClr val="FF3399"/>
              </a:buClr>
              <a:buSzPct val="70000"/>
              <a:buFont typeface="Wingdings" panose="05000000000000000000" pitchFamily="2" charset="2"/>
              <a:buChar char="ü"/>
            </a:pPr>
            <a:endParaRPr lang="tr-TR" altLang="tr-TR" sz="2000">
              <a:latin typeface="Franklin Gothic Book" panose="020B0503020102020204" pitchFamily="34" charset="0"/>
            </a:endParaRPr>
          </a:p>
          <a:p>
            <a:pPr eaLnBrk="1" hangingPunct="1">
              <a:spcBef>
                <a:spcPct val="20000"/>
              </a:spcBef>
              <a:buClr>
                <a:srgbClr val="FF3399"/>
              </a:buClr>
              <a:buSzPct val="70000"/>
              <a:buFont typeface="Wingdings" panose="05000000000000000000" pitchFamily="2" charset="2"/>
              <a:buChar char="ü"/>
            </a:pPr>
            <a:r>
              <a:rPr lang="tr-TR" altLang="tr-TR" sz="2000">
                <a:latin typeface="Franklin Gothic Book" panose="020B0503020102020204" pitchFamily="34" charset="0"/>
              </a:rPr>
              <a:t>Tartışma yöntemi, öğretmenin konunun öğrenciler tarafından nasıl kavrandığının saptanması, bilgilerin harekete geçirilmesi ve hayatla ilişkilendirilmesine  fırsat tanır.</a:t>
            </a:r>
          </a:p>
          <a:p>
            <a:pPr eaLnBrk="1" hangingPunct="1">
              <a:spcBef>
                <a:spcPct val="20000"/>
              </a:spcBef>
              <a:buClr>
                <a:srgbClr val="FF3399"/>
              </a:buClr>
              <a:buSzPct val="70000"/>
              <a:buFont typeface="Wingdings" panose="05000000000000000000" pitchFamily="2" charset="2"/>
              <a:buChar char="ü"/>
            </a:pPr>
            <a:endParaRPr lang="tr-TR" altLang="tr-TR" sz="2000">
              <a:latin typeface="Franklin Gothic Book" panose="020B0503020102020204" pitchFamily="34" charset="0"/>
            </a:endParaRPr>
          </a:p>
          <a:p>
            <a:pPr eaLnBrk="1" hangingPunct="1">
              <a:spcBef>
                <a:spcPct val="20000"/>
              </a:spcBef>
              <a:buClr>
                <a:srgbClr val="FF3399"/>
              </a:buClr>
              <a:buSzPct val="70000"/>
              <a:buFont typeface="Wingdings" panose="05000000000000000000" pitchFamily="2" charset="2"/>
              <a:buChar char="ü"/>
            </a:pPr>
            <a:r>
              <a:rPr lang="tr-TR" altLang="tr-TR" sz="2000">
                <a:latin typeface="Franklin Gothic Book" panose="020B0503020102020204" pitchFamily="34" charset="0"/>
              </a:rPr>
              <a:t>Tartışma yöntemi; öğrencilerin bir konunun kavranması amacıyla karşılıklı görüşler, düşünceler üreterek o konuyu kapsamlı ve detaylı olarak irdelemeleridir. </a:t>
            </a:r>
          </a:p>
          <a:p>
            <a:pPr eaLnBrk="1" hangingPunct="1">
              <a:spcBef>
                <a:spcPct val="20000"/>
              </a:spcBef>
              <a:buClr>
                <a:srgbClr val="FF3399"/>
              </a:buClr>
              <a:buSzPct val="70000"/>
              <a:buFont typeface="Wingdings" panose="05000000000000000000" pitchFamily="2" charset="2"/>
              <a:buChar char="ü"/>
            </a:pPr>
            <a:endParaRPr lang="tr-TR" altLang="tr-TR" sz="2000">
              <a:latin typeface="Franklin Gothic Book" panose="020B0503020102020204" pitchFamily="34" charset="0"/>
            </a:endParaRPr>
          </a:p>
          <a:p>
            <a:pPr eaLnBrk="1" hangingPunct="1">
              <a:spcBef>
                <a:spcPct val="20000"/>
              </a:spcBef>
              <a:buClr>
                <a:srgbClr val="FF3399"/>
              </a:buClr>
              <a:buSzPct val="70000"/>
              <a:buFont typeface="Wingdings" panose="05000000000000000000" pitchFamily="2" charset="2"/>
              <a:buChar char="ü"/>
            </a:pPr>
            <a:r>
              <a:rPr lang="tr-TR" altLang="tr-TR" sz="2000">
                <a:latin typeface="Franklin Gothic Book" panose="020B0503020102020204" pitchFamily="34" charset="0"/>
              </a:rPr>
              <a:t>Bu yöntem öğrencilerin etkili konuşma, dinleme, sorgulama, düşünme, fikir alışverişinde bulunma, gibi yetilerini geliştirir. Planlı yapılması gerekir.</a:t>
            </a:r>
          </a:p>
        </p:txBody>
      </p:sp>
      <p:sp>
        <p:nvSpPr>
          <p:cNvPr id="1002501" name="Rectangle 5"/>
          <p:cNvSpPr>
            <a:spLocks noChangeArrowheads="1"/>
          </p:cNvSpPr>
          <p:nvPr/>
        </p:nvSpPr>
        <p:spPr bwMode="auto">
          <a:xfrm>
            <a:off x="1774825" y="0"/>
            <a:ext cx="8642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3600" b="1">
                <a:effectLst>
                  <a:outerShdw blurRad="38100" dist="38100" dir="2700000" algn="tl">
                    <a:srgbClr val="C0C0C0"/>
                  </a:outerShdw>
                </a:effectLst>
                <a:latin typeface="Arial" pitchFamily="34" charset="0"/>
              </a:rPr>
              <a:t>TARTIŞMA</a:t>
            </a:r>
          </a:p>
        </p:txBody>
      </p:sp>
    </p:spTree>
    <p:extLst>
      <p:ext uri="{BB962C8B-B14F-4D97-AF65-F5344CB8AC3E}">
        <p14:creationId xmlns:p14="http://schemas.microsoft.com/office/powerpoint/2010/main" val="62476724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02500"/>
                                        </p:tgtEl>
                                        <p:attrNameLst>
                                          <p:attrName>style.visibility</p:attrName>
                                        </p:attrNameLst>
                                      </p:cBhvr>
                                      <p:to>
                                        <p:strVal val="visible"/>
                                      </p:to>
                                    </p:set>
                                    <p:animEffect transition="in" filter="dissolve">
                                      <p:cBhvr>
                                        <p:cTn id="7" dur="500"/>
                                        <p:tgtEl>
                                          <p:spTgt spid="1002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5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p:txBody>
          <a:bodyPr/>
          <a:lstStyle/>
          <a:p>
            <a:pPr algn="ctr" eaLnBrk="1" hangingPunct="1"/>
            <a:r>
              <a:rPr lang="tr-TR" altLang="tr-TR" b="1" smtClean="0">
                <a:solidFill>
                  <a:srgbClr val="00FF00"/>
                </a:solidFill>
                <a:latin typeface="Comic Sans MS" panose="030F0702030302020204" pitchFamily="66" charset="0"/>
              </a:rPr>
              <a:t>Tartışma Türleri</a:t>
            </a:r>
          </a:p>
        </p:txBody>
      </p:sp>
      <p:sp>
        <p:nvSpPr>
          <p:cNvPr id="28678" name="Rectangle 3"/>
          <p:cNvSpPr>
            <a:spLocks noGrp="1" noChangeArrowheads="1"/>
          </p:cNvSpPr>
          <p:nvPr>
            <p:ph type="body" sz="half" idx="1"/>
          </p:nvPr>
        </p:nvSpPr>
        <p:spPr>
          <a:xfrm>
            <a:off x="1826684" y="1827213"/>
            <a:ext cx="8153657" cy="4114800"/>
          </a:xfrm>
        </p:spPr>
        <p:txBody>
          <a:bodyPr/>
          <a:lstStyle/>
          <a:p>
            <a:pPr eaLnBrk="1" hangingPunct="1">
              <a:lnSpc>
                <a:spcPct val="90000"/>
              </a:lnSpc>
            </a:pPr>
            <a:r>
              <a:rPr lang="tr-TR" altLang="tr-TR" b="1" dirty="0">
                <a:latin typeface="Comic Sans MS" panose="030F0702030302020204" pitchFamily="66" charset="0"/>
              </a:rPr>
              <a:t>MÜNAZARA</a:t>
            </a:r>
          </a:p>
          <a:p>
            <a:pPr eaLnBrk="1" hangingPunct="1">
              <a:lnSpc>
                <a:spcPct val="90000"/>
              </a:lnSpc>
            </a:pPr>
            <a:endParaRPr lang="tr-TR" altLang="tr-TR" b="1" dirty="0">
              <a:latin typeface="Comic Sans MS" panose="030F0702030302020204" pitchFamily="66" charset="0"/>
            </a:endParaRPr>
          </a:p>
          <a:p>
            <a:pPr eaLnBrk="1" hangingPunct="1">
              <a:lnSpc>
                <a:spcPct val="90000"/>
              </a:lnSpc>
            </a:pPr>
            <a:r>
              <a:rPr lang="tr-TR" altLang="tr-TR" b="1" dirty="0">
                <a:latin typeface="Comic Sans MS" panose="030F0702030302020204" pitchFamily="66" charset="0"/>
              </a:rPr>
              <a:t>PANEL</a:t>
            </a:r>
          </a:p>
          <a:p>
            <a:pPr eaLnBrk="1" hangingPunct="1">
              <a:lnSpc>
                <a:spcPct val="90000"/>
              </a:lnSpc>
            </a:pPr>
            <a:endParaRPr lang="tr-TR" altLang="tr-TR" b="1" dirty="0">
              <a:latin typeface="Comic Sans MS" panose="030F0702030302020204" pitchFamily="66" charset="0"/>
            </a:endParaRPr>
          </a:p>
          <a:p>
            <a:pPr eaLnBrk="1" hangingPunct="1">
              <a:lnSpc>
                <a:spcPct val="90000"/>
              </a:lnSpc>
            </a:pPr>
            <a:r>
              <a:rPr lang="tr-TR" altLang="tr-TR" b="1" dirty="0">
                <a:latin typeface="Comic Sans MS" panose="030F0702030302020204" pitchFamily="66" charset="0"/>
              </a:rPr>
              <a:t>SEMİNER</a:t>
            </a:r>
          </a:p>
          <a:p>
            <a:pPr eaLnBrk="1" hangingPunct="1">
              <a:lnSpc>
                <a:spcPct val="90000"/>
              </a:lnSpc>
            </a:pPr>
            <a:endParaRPr lang="tr-TR" altLang="tr-TR" dirty="0">
              <a:latin typeface="Comic Sans MS" panose="030F0702030302020204" pitchFamily="66" charset="0"/>
            </a:endParaRPr>
          </a:p>
        </p:txBody>
      </p:sp>
      <p:sp>
        <p:nvSpPr>
          <p:cNvPr id="28674" name="Veri Yer Tutucusu 4"/>
          <p:cNvSpPr>
            <a:spLocks noGrp="1"/>
          </p:cNvSpPr>
          <p:nvPr>
            <p:ph type="dt" sz="half" idx="10"/>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F754AA9-5281-4E10-AC91-F4B63828237C}" type="datetime1">
              <a:rPr lang="tr-TR" altLang="tr-TR" smtClean="0"/>
              <a:pPr eaLnBrk="1" hangingPunct="1"/>
              <a:t>15.2.2018</a:t>
            </a:fld>
            <a:endParaRPr lang="tr-TR" altLang="tr-TR" smtClean="0"/>
          </a:p>
        </p:txBody>
      </p:sp>
      <p:sp>
        <p:nvSpPr>
          <p:cNvPr id="28675" name="Altbilgi Yer Tutucusu 5"/>
          <p:cNvSpPr>
            <a:spLocks noGrp="1"/>
          </p:cNvSpPr>
          <p:nvPr>
            <p:ph type="ftr" sz="quarter" idx="11"/>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mtClean="0"/>
              <a:t>Özel Öğretim Yöntemleri                                  Öğr. Gör. Pınar KIZILHAN</a:t>
            </a:r>
          </a:p>
        </p:txBody>
      </p:sp>
      <p:sp>
        <p:nvSpPr>
          <p:cNvPr id="28676" name="Slayt Numarası Yer Tutucusu 6"/>
          <p:cNvSpPr>
            <a:spLocks noGrp="1"/>
          </p:cNvSpPr>
          <p:nvPr>
            <p:ph type="sldNum" sz="quarter" idx="12"/>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EAD044D-EF16-4985-AFB5-84DBE5BCE167}" type="slidenum">
              <a:rPr lang="tr-TR" altLang="tr-TR"/>
              <a:pPr eaLnBrk="1" hangingPunct="1"/>
              <a:t>15</a:t>
            </a:fld>
            <a:endParaRPr lang="tr-TR" altLang="tr-TR"/>
          </a:p>
        </p:txBody>
      </p:sp>
    </p:spTree>
    <p:extLst>
      <p:ext uri="{BB962C8B-B14F-4D97-AF65-F5344CB8AC3E}">
        <p14:creationId xmlns:p14="http://schemas.microsoft.com/office/powerpoint/2010/main" val="4146694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p:txBody>
          <a:bodyPr/>
          <a:lstStyle/>
          <a:p>
            <a:pPr eaLnBrk="1" hangingPunct="1"/>
            <a:r>
              <a:rPr lang="tr-TR" altLang="tr-TR" b="1" smtClean="0"/>
              <a:t>Münazara</a:t>
            </a:r>
          </a:p>
        </p:txBody>
      </p:sp>
      <p:sp>
        <p:nvSpPr>
          <p:cNvPr id="29702" name="Rectangle 3"/>
          <p:cNvSpPr>
            <a:spLocks noGrp="1" noChangeArrowheads="1"/>
          </p:cNvSpPr>
          <p:nvPr>
            <p:ph idx="1"/>
          </p:nvPr>
        </p:nvSpPr>
        <p:spPr>
          <a:xfrm>
            <a:off x="2497873" y="2620537"/>
            <a:ext cx="7709753" cy="3321476"/>
          </a:xfrm>
        </p:spPr>
        <p:txBody>
          <a:bodyPr/>
          <a:lstStyle/>
          <a:p>
            <a:pPr algn="just" eaLnBrk="1" hangingPunct="1"/>
            <a:r>
              <a:rPr lang="tr-TR" altLang="tr-TR" sz="2400" dirty="0">
                <a:latin typeface="Century Gothic" panose="020B0502020202020204" pitchFamily="34" charset="0"/>
              </a:rPr>
              <a:t>Münazara; birer cümle halinde ifade edilen bir tezle antitezin, iki ekip, yani iki taraf arasında ve bir hakem kurulu huzurunda tartışılmasıdır. Tartışmalarda yarışma kaygısı olmadığı halde, münazaralar birer fikir ve söz yarışmasıdır.</a:t>
            </a:r>
          </a:p>
        </p:txBody>
      </p:sp>
      <p:sp>
        <p:nvSpPr>
          <p:cNvPr id="29698" name="Veri Yer Tutucusu 3"/>
          <p:cNvSpPr>
            <a:spLocks noGrp="1"/>
          </p:cNvSpPr>
          <p:nvPr>
            <p:ph type="dt" sz="half" idx="10"/>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D0A1D3B-DFDC-4AA6-80B6-C11C6B75D35C}" type="datetime1">
              <a:rPr lang="tr-TR" altLang="tr-TR" smtClean="0"/>
              <a:pPr eaLnBrk="1" hangingPunct="1"/>
              <a:t>15.2.2018</a:t>
            </a:fld>
            <a:endParaRPr lang="tr-TR" altLang="tr-TR" smtClean="0"/>
          </a:p>
        </p:txBody>
      </p:sp>
      <p:sp>
        <p:nvSpPr>
          <p:cNvPr id="29699" name="Altbilgi Yer Tutucusu 4"/>
          <p:cNvSpPr>
            <a:spLocks noGrp="1"/>
          </p:cNvSpPr>
          <p:nvPr>
            <p:ph type="ftr" sz="quarter" idx="11"/>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mtClean="0"/>
              <a:t>Özel Öğretim Yöntemleri                                  Öğr. Gör. Pınar KIZILHAN</a:t>
            </a:r>
          </a:p>
        </p:txBody>
      </p:sp>
      <p:sp>
        <p:nvSpPr>
          <p:cNvPr id="29700" name="Slayt Numarası Yer Tutucusu 5"/>
          <p:cNvSpPr>
            <a:spLocks noGrp="1"/>
          </p:cNvSpPr>
          <p:nvPr>
            <p:ph type="sldNum" sz="quarter" idx="12"/>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5EC357D-5F9D-429C-AD5F-46AAAEF588CF}" type="slidenum">
              <a:rPr lang="tr-TR" altLang="tr-TR"/>
              <a:pPr eaLnBrk="1" hangingPunct="1"/>
              <a:t>16</a:t>
            </a:fld>
            <a:endParaRPr lang="tr-TR" altLang="tr-TR"/>
          </a:p>
        </p:txBody>
      </p:sp>
    </p:spTree>
    <p:extLst>
      <p:ext uri="{BB962C8B-B14F-4D97-AF65-F5344CB8AC3E}">
        <p14:creationId xmlns:p14="http://schemas.microsoft.com/office/powerpoint/2010/main" val="1447774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p:txBody>
          <a:bodyPr/>
          <a:lstStyle/>
          <a:p>
            <a:pPr eaLnBrk="1" hangingPunct="1"/>
            <a:r>
              <a:rPr lang="tr-TR" altLang="tr-TR" b="1" smtClean="0"/>
              <a:t>Seminer</a:t>
            </a:r>
          </a:p>
        </p:txBody>
      </p:sp>
      <p:sp>
        <p:nvSpPr>
          <p:cNvPr id="34822" name="Rectangle 3"/>
          <p:cNvSpPr>
            <a:spLocks noGrp="1" noChangeArrowheads="1"/>
          </p:cNvSpPr>
          <p:nvPr>
            <p:ph idx="1"/>
          </p:nvPr>
        </p:nvSpPr>
        <p:spPr/>
        <p:txBody>
          <a:bodyPr/>
          <a:lstStyle/>
          <a:p>
            <a:pPr eaLnBrk="1" hangingPunct="1">
              <a:buFont typeface="Wingdings" panose="05000000000000000000" pitchFamily="2" charset="2"/>
              <a:buNone/>
            </a:pPr>
            <a:r>
              <a:rPr lang="tr-TR" altLang="tr-TR" smtClean="0"/>
              <a:t>	</a:t>
            </a:r>
          </a:p>
          <a:p>
            <a:pPr algn="just" eaLnBrk="1" hangingPunct="1">
              <a:buFont typeface="Wingdings" panose="05000000000000000000" pitchFamily="2" charset="2"/>
              <a:buNone/>
            </a:pPr>
            <a:r>
              <a:rPr lang="tr-TR" altLang="tr-TR" smtClean="0"/>
              <a:t>   Alanında uzman bir kişi tarafından konu sunulur, dinleyicilerin olduğu bir toplantıdır. Seminerin amacı, bir soruna çözüm getirmek veya çözüm yollarını gösterip son kararı dinleyicilere bırakmaktır.</a:t>
            </a:r>
          </a:p>
          <a:p>
            <a:pPr eaLnBrk="1" hangingPunct="1">
              <a:buFont typeface="Wingdings" panose="05000000000000000000" pitchFamily="2" charset="2"/>
              <a:buNone/>
            </a:pPr>
            <a:endParaRPr lang="tr-TR" altLang="tr-TR" smtClean="0"/>
          </a:p>
        </p:txBody>
      </p:sp>
      <p:sp>
        <p:nvSpPr>
          <p:cNvPr id="34818" name="Veri Yer Tutucusu 3"/>
          <p:cNvSpPr>
            <a:spLocks noGrp="1"/>
          </p:cNvSpPr>
          <p:nvPr>
            <p:ph type="dt" sz="half" idx="10"/>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CAFC20D-A5A9-4579-8880-7274FFE9AAE9}" type="datetime1">
              <a:rPr lang="tr-TR" altLang="tr-TR" smtClean="0"/>
              <a:pPr eaLnBrk="1" hangingPunct="1"/>
              <a:t>15.2.2018</a:t>
            </a:fld>
            <a:endParaRPr lang="tr-TR" altLang="tr-TR" smtClean="0"/>
          </a:p>
        </p:txBody>
      </p:sp>
      <p:sp>
        <p:nvSpPr>
          <p:cNvPr id="34819" name="Altbilgi Yer Tutucusu 4"/>
          <p:cNvSpPr>
            <a:spLocks noGrp="1"/>
          </p:cNvSpPr>
          <p:nvPr>
            <p:ph type="ftr" sz="quarter" idx="11"/>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mtClean="0"/>
              <a:t>Özel Öğretim Yöntemleri                                  Öğr. Gör. Pınar KIZILHAN</a:t>
            </a:r>
          </a:p>
        </p:txBody>
      </p:sp>
      <p:sp>
        <p:nvSpPr>
          <p:cNvPr id="34820" name="Slayt Numarası Yer Tutucusu 5"/>
          <p:cNvSpPr>
            <a:spLocks noGrp="1"/>
          </p:cNvSpPr>
          <p:nvPr>
            <p:ph type="sldNum" sz="quarter" idx="12"/>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3BFABAF-A656-414A-95B7-D2C113672D75}" type="slidenum">
              <a:rPr lang="tr-TR" altLang="tr-TR"/>
              <a:pPr eaLnBrk="1" hangingPunct="1"/>
              <a:t>17</a:t>
            </a:fld>
            <a:endParaRPr lang="tr-TR" altLang="tr-TR"/>
          </a:p>
        </p:txBody>
      </p:sp>
    </p:spTree>
    <p:extLst>
      <p:ext uri="{BB962C8B-B14F-4D97-AF65-F5344CB8AC3E}">
        <p14:creationId xmlns:p14="http://schemas.microsoft.com/office/powerpoint/2010/main" val="1954950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p:txBody>
          <a:bodyPr/>
          <a:lstStyle/>
          <a:p>
            <a:pPr algn="ctr" eaLnBrk="1" hangingPunct="1"/>
            <a:r>
              <a:rPr lang="tr-TR" altLang="tr-TR" sz="2400">
                <a:solidFill>
                  <a:srgbClr val="CC3300"/>
                </a:solidFill>
              </a:rPr>
              <a:t>BELİRTKE TABLOSU</a:t>
            </a:r>
            <a:br>
              <a:rPr lang="tr-TR" altLang="tr-TR" sz="2400">
                <a:solidFill>
                  <a:srgbClr val="CC3300"/>
                </a:solidFill>
              </a:rPr>
            </a:br>
            <a:r>
              <a:rPr lang="tr-TR" altLang="tr-TR" sz="2400">
                <a:solidFill>
                  <a:srgbClr val="CC3300"/>
                </a:solidFill>
              </a:rPr>
              <a:t>(Hedef –İçerik Tablosu)</a:t>
            </a:r>
          </a:p>
        </p:txBody>
      </p:sp>
      <p:sp>
        <p:nvSpPr>
          <p:cNvPr id="926723" name="Rectangle 3"/>
          <p:cNvSpPr>
            <a:spLocks noGrp="1" noChangeArrowheads="1"/>
          </p:cNvSpPr>
          <p:nvPr>
            <p:ph sz="half" idx="1"/>
          </p:nvPr>
        </p:nvSpPr>
        <p:spPr>
          <a:xfrm>
            <a:off x="2424113" y="1827213"/>
            <a:ext cx="4049712" cy="4114800"/>
          </a:xfrm>
        </p:spPr>
        <p:txBody>
          <a:bodyPr/>
          <a:lstStyle/>
          <a:p>
            <a:pPr eaLnBrk="1" hangingPunct="1">
              <a:buFont typeface="Wingdings" panose="05000000000000000000" pitchFamily="2" charset="2"/>
              <a:buNone/>
            </a:pPr>
            <a:endParaRPr lang="tr-TR" altLang="tr-TR" sz="2500"/>
          </a:p>
          <a:p>
            <a:pPr eaLnBrk="1" hangingPunct="1">
              <a:buFont typeface="Wingdings" panose="05000000000000000000" pitchFamily="2" charset="2"/>
              <a:buNone/>
            </a:pPr>
            <a:r>
              <a:rPr lang="tr-TR" altLang="tr-TR" sz="2500"/>
              <a:t>   </a:t>
            </a:r>
            <a:r>
              <a:rPr lang="tr-TR" altLang="tr-TR" sz="1900"/>
              <a:t>Belirtke tablosu, bir boyutunda hedef ve hedef davranışların, diğer boyutunda program içeriğinin yer aldığı iki boyutlu bir çizelgedir.</a:t>
            </a:r>
          </a:p>
        </p:txBody>
      </p:sp>
      <p:sp>
        <p:nvSpPr>
          <p:cNvPr id="48130" name="Veri Yer Tutucusu 4"/>
          <p:cNvSpPr>
            <a:spLocks noGrp="1"/>
          </p:cNvSpPr>
          <p:nvPr>
            <p:ph type="dt" sz="half" idx="10"/>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BDE36B3-A149-4587-83B6-EBD598985A24}" type="datetime1">
              <a:rPr lang="tr-TR" altLang="tr-TR" smtClean="0"/>
              <a:pPr eaLnBrk="1" hangingPunct="1"/>
              <a:t>15.2.2018</a:t>
            </a:fld>
            <a:endParaRPr lang="tr-TR" altLang="tr-TR" smtClean="0"/>
          </a:p>
        </p:txBody>
      </p:sp>
      <p:sp>
        <p:nvSpPr>
          <p:cNvPr id="48131" name="Altbilgi Yer Tutucusu 5"/>
          <p:cNvSpPr>
            <a:spLocks noGrp="1"/>
          </p:cNvSpPr>
          <p:nvPr>
            <p:ph type="ftr" sz="quarter" idx="11"/>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mtClean="0"/>
              <a:t>Özel Öğretim Yöntemleri                                  Öğr. Gör. Pınar KIZILHAN</a:t>
            </a:r>
          </a:p>
        </p:txBody>
      </p:sp>
      <p:sp>
        <p:nvSpPr>
          <p:cNvPr id="48132" name="Slayt Numarası Yer Tutucusu 6"/>
          <p:cNvSpPr>
            <a:spLocks noGrp="1"/>
          </p:cNvSpPr>
          <p:nvPr>
            <p:ph type="sldNum" sz="quarter" idx="12"/>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46D784E-3CE4-4E71-891E-1C3B2E8424BC}" type="slidenum">
              <a:rPr lang="tr-TR" altLang="tr-TR"/>
              <a:pPr eaLnBrk="1" hangingPunct="1"/>
              <a:t>18</a:t>
            </a:fld>
            <a:endParaRPr lang="tr-TR" altLang="tr-TR"/>
          </a:p>
        </p:txBody>
      </p:sp>
    </p:spTree>
    <p:extLst>
      <p:ext uri="{BB962C8B-B14F-4D97-AF65-F5344CB8AC3E}">
        <p14:creationId xmlns:p14="http://schemas.microsoft.com/office/powerpoint/2010/main" val="6313864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926723">
                                            <p:txEl>
                                              <p:pRg st="1" end="1"/>
                                            </p:txEl>
                                          </p:spTgt>
                                        </p:tgtEl>
                                        <p:attrNameLst>
                                          <p:attrName>style.visibility</p:attrName>
                                        </p:attrNameLst>
                                      </p:cBhvr>
                                      <p:to>
                                        <p:strVal val="visible"/>
                                      </p:to>
                                    </p:set>
                                    <p:animEffect transition="in" filter="randombar(vertical)">
                                      <p:cBhvr>
                                        <p:cTn id="7" dur="500"/>
                                        <p:tgtEl>
                                          <p:spTgt spid="926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2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7746" name="Rectangle 2"/>
          <p:cNvSpPr>
            <a:spLocks noGrp="1" noChangeArrowheads="1"/>
          </p:cNvSpPr>
          <p:nvPr>
            <p:ph/>
          </p:nvPr>
        </p:nvSpPr>
        <p:spPr/>
        <p:txBody>
          <a:bodyPr/>
          <a:lstStyle/>
          <a:p>
            <a:pPr eaLnBrk="1" hangingPunct="1">
              <a:buFont typeface="Wingdings" panose="05000000000000000000" pitchFamily="2" charset="2"/>
              <a:buNone/>
            </a:pPr>
            <a:endParaRPr lang="tr-TR" altLang="tr-TR" smtClean="0"/>
          </a:p>
          <a:p>
            <a:pPr eaLnBrk="1" hangingPunct="1">
              <a:buFont typeface="Wingdings" panose="05000000000000000000" pitchFamily="2" charset="2"/>
              <a:buNone/>
            </a:pPr>
            <a:r>
              <a:rPr lang="tr-TR" altLang="tr-TR" smtClean="0"/>
              <a:t>         </a:t>
            </a:r>
            <a:r>
              <a:rPr lang="tr-TR" altLang="tr-TR" smtClean="0">
                <a:solidFill>
                  <a:srgbClr val="FF9900"/>
                </a:solidFill>
              </a:rPr>
              <a:t>Belirtke tablosu;</a:t>
            </a:r>
          </a:p>
          <a:p>
            <a:pPr eaLnBrk="1" hangingPunct="1">
              <a:buFont typeface="Wingdings" panose="05000000000000000000" pitchFamily="2" charset="2"/>
              <a:buNone/>
            </a:pPr>
            <a:endParaRPr lang="tr-TR" altLang="tr-TR" smtClean="0">
              <a:solidFill>
                <a:srgbClr val="FF9900"/>
              </a:solidFill>
            </a:endParaRPr>
          </a:p>
          <a:p>
            <a:pPr eaLnBrk="1" hangingPunct="1">
              <a:buFont typeface="Wingdings" panose="05000000000000000000" pitchFamily="2" charset="2"/>
              <a:buNone/>
            </a:pPr>
            <a:r>
              <a:rPr lang="tr-TR" altLang="tr-TR" smtClean="0"/>
              <a:t>       </a:t>
            </a:r>
            <a:r>
              <a:rPr lang="tr-TR" altLang="tr-TR" sz="2000"/>
              <a:t>-hedeflerin hangi içeriklerle ne yoğunlukta gerçekleştirilebileceğini belirler,</a:t>
            </a:r>
          </a:p>
          <a:p>
            <a:pPr eaLnBrk="1" hangingPunct="1">
              <a:buFont typeface="Wingdings" panose="05000000000000000000" pitchFamily="2" charset="2"/>
              <a:buNone/>
            </a:pPr>
            <a:endParaRPr lang="tr-TR" altLang="tr-TR" sz="2000"/>
          </a:p>
          <a:p>
            <a:pPr eaLnBrk="1" hangingPunct="1">
              <a:buFont typeface="Wingdings" panose="05000000000000000000" pitchFamily="2" charset="2"/>
              <a:buNone/>
            </a:pPr>
            <a:r>
              <a:rPr lang="tr-TR" altLang="tr-TR" sz="2000"/>
              <a:t>           -soru sayısını içerikle bağlantısına dikkat ederek belirlemeyi kolaylaştırır.</a:t>
            </a:r>
          </a:p>
        </p:txBody>
      </p:sp>
      <p:sp>
        <p:nvSpPr>
          <p:cNvPr id="49154" name="Veri Yer Tutucusu 2"/>
          <p:cNvSpPr>
            <a:spLocks noGrp="1"/>
          </p:cNvSpPr>
          <p:nvPr>
            <p:ph type="dt" sz="half" idx="10"/>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D08BC87-BA04-436A-A011-C29B410D5700}" type="datetime1">
              <a:rPr lang="tr-TR" altLang="tr-TR" smtClean="0"/>
              <a:pPr eaLnBrk="1" hangingPunct="1"/>
              <a:t>15.2.2018</a:t>
            </a:fld>
            <a:endParaRPr lang="tr-TR" altLang="tr-TR" smtClean="0"/>
          </a:p>
        </p:txBody>
      </p:sp>
      <p:sp>
        <p:nvSpPr>
          <p:cNvPr id="49155" name="Altbilgi Yer Tutucusu 3"/>
          <p:cNvSpPr>
            <a:spLocks noGrp="1"/>
          </p:cNvSpPr>
          <p:nvPr>
            <p:ph type="ftr" sz="quarter" idx="11"/>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mtClean="0"/>
              <a:t>Özel Öğretim Yöntemleri                                  Öğr. Gör. Pınar KIZILHAN</a:t>
            </a:r>
          </a:p>
        </p:txBody>
      </p:sp>
      <p:sp>
        <p:nvSpPr>
          <p:cNvPr id="49156" name="Slayt Numarası Yer Tutucusu 4"/>
          <p:cNvSpPr>
            <a:spLocks noGrp="1"/>
          </p:cNvSpPr>
          <p:nvPr>
            <p:ph type="sldNum" sz="quarter" idx="12"/>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CF335FA-430F-4B32-8444-A2DDF82A6687}" type="slidenum">
              <a:rPr lang="tr-TR" altLang="tr-TR"/>
              <a:pPr eaLnBrk="1" hangingPunct="1"/>
              <a:t>19</a:t>
            </a:fld>
            <a:endParaRPr lang="tr-TR" altLang="tr-TR"/>
          </a:p>
        </p:txBody>
      </p:sp>
    </p:spTree>
    <p:extLst>
      <p:ext uri="{BB962C8B-B14F-4D97-AF65-F5344CB8AC3E}">
        <p14:creationId xmlns:p14="http://schemas.microsoft.com/office/powerpoint/2010/main" val="28567472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7746">
                                            <p:txEl>
                                              <p:pRg st="1" end="1"/>
                                            </p:txEl>
                                          </p:spTgt>
                                        </p:tgtEl>
                                        <p:attrNameLst>
                                          <p:attrName>style.visibility</p:attrName>
                                        </p:attrNameLst>
                                      </p:cBhvr>
                                      <p:to>
                                        <p:strVal val="visible"/>
                                      </p:to>
                                    </p:set>
                                    <p:animEffect transition="in" filter="blinds(horizontal)">
                                      <p:cBhvr>
                                        <p:cTn id="7" dur="500"/>
                                        <p:tgtEl>
                                          <p:spTgt spid="92774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7746">
                                            <p:txEl>
                                              <p:pRg st="3" end="3"/>
                                            </p:txEl>
                                          </p:spTgt>
                                        </p:tgtEl>
                                        <p:attrNameLst>
                                          <p:attrName>style.visibility</p:attrName>
                                        </p:attrNameLst>
                                      </p:cBhvr>
                                      <p:to>
                                        <p:strVal val="visible"/>
                                      </p:to>
                                    </p:set>
                                    <p:animEffect transition="in" filter="blinds(horizontal)">
                                      <p:cBhvr>
                                        <p:cTn id="12" dur="500"/>
                                        <p:tgtEl>
                                          <p:spTgt spid="92774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7746">
                                            <p:txEl>
                                              <p:pRg st="5" end="5"/>
                                            </p:txEl>
                                          </p:spTgt>
                                        </p:tgtEl>
                                        <p:attrNameLst>
                                          <p:attrName>style.visibility</p:attrName>
                                        </p:attrNameLst>
                                      </p:cBhvr>
                                      <p:to>
                                        <p:strVal val="visible"/>
                                      </p:to>
                                    </p:set>
                                    <p:animEffect transition="in" filter="blinds(horizontal)">
                                      <p:cBhvr>
                                        <p:cTn id="17" dur="500"/>
                                        <p:tgtEl>
                                          <p:spTgt spid="9277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4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Veri Yer Tutucusu 1"/>
          <p:cNvSpPr>
            <a:spLocks noGrp="1"/>
          </p:cNvSpPr>
          <p:nvPr>
            <p:ph type="dt" sz="half" idx="10"/>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9AE1A55-5965-4307-AE72-3EE8EB0D5586}" type="datetime1">
              <a:rPr lang="tr-TR" altLang="tr-TR" smtClean="0"/>
              <a:pPr eaLnBrk="1" hangingPunct="1"/>
              <a:t>15.2.2018</a:t>
            </a:fld>
            <a:endParaRPr lang="tr-TR" altLang="tr-TR" smtClean="0"/>
          </a:p>
        </p:txBody>
      </p:sp>
      <p:sp>
        <p:nvSpPr>
          <p:cNvPr id="9219" name="Altbilgi Yer Tutucusu 2"/>
          <p:cNvSpPr>
            <a:spLocks noGrp="1"/>
          </p:cNvSpPr>
          <p:nvPr>
            <p:ph type="ftr" sz="quarter" idx="11"/>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mtClean="0"/>
              <a:t>Özel Öğretim Yöntemleri                                  Öğr. Gör. Pınar KIZILHAN</a:t>
            </a:r>
          </a:p>
        </p:txBody>
      </p:sp>
      <p:sp>
        <p:nvSpPr>
          <p:cNvPr id="9220" name="Slayt Numarası Yer Tutucusu 3"/>
          <p:cNvSpPr>
            <a:spLocks noGrp="1"/>
          </p:cNvSpPr>
          <p:nvPr>
            <p:ph type="sldNum" sz="quarter" idx="12"/>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6AF353E-83CB-4AFA-96D8-7481F710AC8C}" type="slidenum">
              <a:rPr lang="tr-TR" altLang="tr-TR"/>
              <a:pPr eaLnBrk="1" hangingPunct="1"/>
              <a:t>2</a:t>
            </a:fld>
            <a:endParaRPr lang="tr-TR" altLang="tr-TR"/>
          </a:p>
        </p:txBody>
      </p:sp>
      <p:sp>
        <p:nvSpPr>
          <p:cNvPr id="9221" name="Rectangle 4"/>
          <p:cNvSpPr>
            <a:spLocks noGrp="1" noChangeArrowheads="1"/>
          </p:cNvSpPr>
          <p:nvPr>
            <p:ph type="ctrTitle" idx="4294967295"/>
          </p:nvPr>
        </p:nvSpPr>
        <p:spPr>
          <a:xfrm>
            <a:off x="5332413" y="4038600"/>
            <a:ext cx="6859587" cy="1828800"/>
          </a:xfrm>
        </p:spPr>
        <p:txBody>
          <a:bodyPr/>
          <a:lstStyle/>
          <a:p>
            <a:pPr algn="ctr" eaLnBrk="1" hangingPunct="1"/>
            <a:r>
              <a:rPr lang="tr-TR" altLang="tr-TR" sz="2400" b="1">
                <a:latin typeface="Century Gothic" panose="020B0502020202020204" pitchFamily="34" charset="0"/>
              </a:rPr>
              <a:t>STRATEJİ, YÖNTEM VE TEKNİK</a:t>
            </a:r>
            <a:br>
              <a:rPr lang="tr-TR" altLang="tr-TR" sz="2400" b="1">
                <a:latin typeface="Century Gothic" panose="020B0502020202020204" pitchFamily="34" charset="0"/>
              </a:rPr>
            </a:br>
            <a:r>
              <a:rPr lang="tr-TR" altLang="tr-TR" sz="2400" b="1">
                <a:latin typeface="Century Gothic" panose="020B0502020202020204" pitchFamily="34" charset="0"/>
              </a:rPr>
              <a:t>NEDİR?</a:t>
            </a:r>
          </a:p>
        </p:txBody>
      </p:sp>
      <p:sp>
        <p:nvSpPr>
          <p:cNvPr id="9223" name="Rectangle 10"/>
          <p:cNvSpPr txBox="1">
            <a:spLocks noGrp="1" noChangeArrowheads="1"/>
          </p:cNvSpPr>
          <p:nvPr/>
        </p:nvSpPr>
        <p:spPr bwMode="auto">
          <a:xfrm>
            <a:off x="9525000" y="2286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fld id="{2295AF0F-46AD-479A-882E-C570F1EEE1E9}" type="slidenum">
              <a:rPr lang="tr-TR" altLang="tr-TR" sz="1400" b="1">
                <a:solidFill>
                  <a:schemeClr val="tx2"/>
                </a:solidFill>
              </a:rPr>
              <a:pPr algn="ctr" eaLnBrk="1" hangingPunct="1"/>
              <a:t>2</a:t>
            </a:fld>
            <a:endParaRPr lang="tr-TR" altLang="tr-TR" sz="1400" b="1">
              <a:solidFill>
                <a:schemeClr val="tx2"/>
              </a:solidFill>
            </a:endParaRPr>
          </a:p>
        </p:txBody>
      </p:sp>
    </p:spTree>
    <p:extLst>
      <p:ext uri="{BB962C8B-B14F-4D97-AF65-F5344CB8AC3E}">
        <p14:creationId xmlns:p14="http://schemas.microsoft.com/office/powerpoint/2010/main" val="2751217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9221"/>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Veri Yer Tutucusu 2"/>
          <p:cNvSpPr>
            <a:spLocks noGrp="1"/>
          </p:cNvSpPr>
          <p:nvPr>
            <p:ph type="dt" sz="half" idx="10"/>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F7BE816-4E0C-4843-924B-FA279663D8DE}" type="datetime1">
              <a:rPr lang="tr-TR" altLang="tr-TR" smtClean="0"/>
              <a:pPr eaLnBrk="1" hangingPunct="1"/>
              <a:t>15.2.2018</a:t>
            </a:fld>
            <a:endParaRPr lang="tr-TR" altLang="tr-TR" smtClean="0"/>
          </a:p>
        </p:txBody>
      </p:sp>
      <p:sp>
        <p:nvSpPr>
          <p:cNvPr id="50179" name="Altbilgi Yer Tutucusu 3"/>
          <p:cNvSpPr>
            <a:spLocks noGrp="1"/>
          </p:cNvSpPr>
          <p:nvPr>
            <p:ph type="ftr" sz="quarter" idx="11"/>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mtClean="0"/>
              <a:t>Özel Öğretim Yöntemleri                                  Öğr. Gör. Pınar KIZILHAN</a:t>
            </a:r>
          </a:p>
        </p:txBody>
      </p:sp>
      <p:sp>
        <p:nvSpPr>
          <p:cNvPr id="50180" name="Slayt Numarası Yer Tutucusu 4"/>
          <p:cNvSpPr>
            <a:spLocks noGrp="1"/>
          </p:cNvSpPr>
          <p:nvPr>
            <p:ph type="sldNum" sz="quarter" idx="12"/>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BBAAD07-6BE2-404A-9180-387CD20F4BC1}" type="slidenum">
              <a:rPr lang="tr-TR" altLang="tr-TR"/>
              <a:pPr eaLnBrk="1" hangingPunct="1"/>
              <a:t>20</a:t>
            </a:fld>
            <a:endParaRPr lang="tr-TR" altLang="tr-TR"/>
          </a:p>
        </p:txBody>
      </p:sp>
      <p:graphicFrame>
        <p:nvGraphicFramePr>
          <p:cNvPr id="928833" name="Group 65"/>
          <p:cNvGraphicFramePr>
            <a:graphicFrameLocks noGrp="1"/>
          </p:cNvGraphicFramePr>
          <p:nvPr/>
        </p:nvGraphicFramePr>
        <p:xfrm>
          <a:off x="1919289" y="692150"/>
          <a:ext cx="8353425" cy="5545139"/>
        </p:xfrm>
        <a:graphic>
          <a:graphicData uri="http://schemas.openxmlformats.org/drawingml/2006/table">
            <a:tbl>
              <a:tblPr/>
              <a:tblGrid>
                <a:gridCol w="2003425">
                  <a:extLst>
                    <a:ext uri="{9D8B030D-6E8A-4147-A177-3AD203B41FA5}">
                      <a16:colId xmlns:a16="http://schemas.microsoft.com/office/drawing/2014/main" val="20000"/>
                    </a:ext>
                  </a:extLst>
                </a:gridCol>
                <a:gridCol w="1354137">
                  <a:extLst>
                    <a:ext uri="{9D8B030D-6E8A-4147-A177-3AD203B41FA5}">
                      <a16:colId xmlns:a16="http://schemas.microsoft.com/office/drawing/2014/main" val="20001"/>
                    </a:ext>
                  </a:extLst>
                </a:gridCol>
                <a:gridCol w="1131888">
                  <a:extLst>
                    <a:ext uri="{9D8B030D-6E8A-4147-A177-3AD203B41FA5}">
                      <a16:colId xmlns:a16="http://schemas.microsoft.com/office/drawing/2014/main" val="20002"/>
                    </a:ext>
                  </a:extLst>
                </a:gridCol>
                <a:gridCol w="1481137">
                  <a:extLst>
                    <a:ext uri="{9D8B030D-6E8A-4147-A177-3AD203B41FA5}">
                      <a16:colId xmlns:a16="http://schemas.microsoft.com/office/drawing/2014/main" val="20003"/>
                    </a:ext>
                  </a:extLst>
                </a:gridCol>
                <a:gridCol w="1122363">
                  <a:extLst>
                    <a:ext uri="{9D8B030D-6E8A-4147-A177-3AD203B41FA5}">
                      <a16:colId xmlns:a16="http://schemas.microsoft.com/office/drawing/2014/main" val="20004"/>
                    </a:ext>
                  </a:extLst>
                </a:gridCol>
                <a:gridCol w="1260475">
                  <a:extLst>
                    <a:ext uri="{9D8B030D-6E8A-4147-A177-3AD203B41FA5}">
                      <a16:colId xmlns:a16="http://schemas.microsoft.com/office/drawing/2014/main" val="20005"/>
                    </a:ext>
                  </a:extLst>
                </a:gridCol>
              </a:tblGrid>
              <a:tr h="9921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         </a:t>
                      </a:r>
                      <a:r>
                        <a:rPr kumimoji="0" lang="tr-TR" sz="1400" b="0" i="0" u="none" strike="noStrike" cap="none" normalizeH="0" baseline="0" smtClean="0">
                          <a:ln>
                            <a:noFill/>
                          </a:ln>
                          <a:solidFill>
                            <a:srgbClr val="FFFF00"/>
                          </a:solidFill>
                          <a:effectLst/>
                          <a:latin typeface="Arial Narrow" pitchFamily="34" charset="0"/>
                          <a:cs typeface="Arial" pitchFamily="34" charset="0"/>
                        </a:rPr>
                        <a:t>HEDEFLER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r-TR" sz="1400" b="0" i="0" u="none" strike="noStrike" cap="none" normalizeH="0" baseline="0" smtClean="0">
                        <a:ln>
                          <a:noFill/>
                        </a:ln>
                        <a:solidFill>
                          <a:schemeClr val="tx1"/>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rgbClr val="FFFF00"/>
                          </a:solidFill>
                          <a:effectLst/>
                          <a:latin typeface="Arial Narrow" pitchFamily="34" charset="0"/>
                          <a:cs typeface="Arial" pitchFamily="34" charset="0"/>
                        </a:rPr>
                        <a:t>KONULAR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w="12700" cap="flat" cmpd="sng" algn="ctr">
                      <a:solidFill>
                        <a:schemeClr val="tx1"/>
                      </a:solidFill>
                      <a:prstDash val="solid"/>
                      <a:miter lim="800000"/>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Kavramlar</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 Bilgisi</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Sınıflama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Bilgisi</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Kümeler İle İlgili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İlkeler Bilgisi</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İlkeleri</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Kavrama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Uygu</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lama</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55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Küme ve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Eleman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Kavramı</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X</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r-TR" sz="1400" b="0" i="0" u="none" strike="noStrike" cap="none" normalizeH="0" baseline="0" smtClean="0">
                        <a:ln>
                          <a:noFill/>
                        </a:ln>
                        <a:solidFill>
                          <a:schemeClr val="tx1"/>
                        </a:solidFill>
                        <a:effectLst/>
                        <a:latin typeface="Arial Narrow" pitchFamily="34" charset="0"/>
                        <a:cs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r-TR" sz="1400" b="0" i="0" u="none" strike="noStrike" cap="none" normalizeH="0" baseline="0" smtClean="0">
                        <a:ln>
                          <a:noFill/>
                        </a:ln>
                        <a:solidFill>
                          <a:schemeClr val="tx1"/>
                        </a:solidFill>
                        <a:effectLst/>
                        <a:latin typeface="Arial Narrow" pitchFamily="34" charset="0"/>
                        <a:cs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r-TR" sz="1400" b="0" i="0" u="none" strike="noStrike" cap="none" normalizeH="0" baseline="0" smtClean="0">
                        <a:ln>
                          <a:noFill/>
                        </a:ln>
                        <a:solidFill>
                          <a:schemeClr val="tx1"/>
                        </a:solidFill>
                        <a:effectLst/>
                        <a:latin typeface="Arial Narrow" pitchFamily="34" charset="0"/>
                        <a:cs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r-TR" sz="1400" b="0" i="0" u="none" strike="noStrike" cap="none" normalizeH="0" baseline="0" smtClean="0">
                        <a:ln>
                          <a:noFill/>
                        </a:ln>
                        <a:solidFill>
                          <a:schemeClr val="tx1"/>
                        </a:solidFill>
                        <a:effectLst/>
                        <a:latin typeface="Arial Narrow" pitchFamily="34" charset="0"/>
                        <a:cs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r-TR" sz="1400" b="0" i="0" u="none" strike="noStrike" cap="none" normalizeH="0" baseline="0" smtClean="0">
                        <a:ln>
                          <a:noFill/>
                        </a:ln>
                        <a:solidFill>
                          <a:schemeClr val="tx1"/>
                        </a:solidFill>
                        <a:effectLst/>
                        <a:latin typeface="Arial Narrow" pitchFamily="34" charset="0"/>
                        <a:cs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53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Kümelerin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Gösterilişi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     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r-TR" sz="1400" b="0" i="0" u="none" strike="noStrike" cap="none" normalizeH="0" baseline="0" smtClean="0">
                        <a:ln>
                          <a:noFill/>
                        </a:ln>
                        <a:solidFill>
                          <a:schemeClr val="tx1"/>
                        </a:solidFill>
                        <a:effectLst/>
                        <a:latin typeface="Arial Narrow" pitchFamily="34" charset="0"/>
                        <a:cs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r-TR" sz="1400" b="0" i="0" u="none" strike="noStrike" cap="none" normalizeH="0" baseline="0" smtClean="0">
                        <a:ln>
                          <a:noFill/>
                        </a:ln>
                        <a:solidFill>
                          <a:schemeClr val="tx1"/>
                        </a:solidFill>
                        <a:effectLst/>
                        <a:latin typeface="Arial Narrow" pitchFamily="34" charset="0"/>
                        <a:cs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71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Kümenin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Eleman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Sayısı</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r-TR" sz="1400" b="0" i="0" u="none" strike="noStrike" cap="none" normalizeH="0" baseline="0" smtClean="0">
                        <a:ln>
                          <a:noFill/>
                        </a:ln>
                        <a:solidFill>
                          <a:schemeClr val="tx1"/>
                        </a:solidFill>
                        <a:effectLst/>
                        <a:latin typeface="Arial Narrow" pitchFamily="34" charset="0"/>
                        <a:cs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 X</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14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Boş Küme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r-TR" sz="1400" b="0" i="0" u="none" strike="noStrike" cap="none" normalizeH="0" baseline="0" smtClean="0">
                        <a:ln>
                          <a:noFill/>
                        </a:ln>
                        <a:solidFill>
                          <a:schemeClr val="tx1"/>
                        </a:solidFill>
                        <a:effectLst/>
                        <a:latin typeface="Arial Narrow" pitchFamily="34" charset="0"/>
                        <a:cs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r-TR" sz="1400" b="0" i="0" u="none" strike="noStrike" cap="none" normalizeH="0" baseline="0" smtClean="0">
                        <a:ln>
                          <a:noFill/>
                        </a:ln>
                        <a:solidFill>
                          <a:schemeClr val="tx1"/>
                        </a:solidFill>
                        <a:effectLst/>
                        <a:latin typeface="Arial Narrow" pitchFamily="34" charset="0"/>
                        <a:cs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53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Kümelerin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Karşılaştırılması</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tr-TR" sz="1400" b="0" i="0" u="none" strike="noStrike" cap="none" normalizeH="0" baseline="0" smtClean="0">
                        <a:ln>
                          <a:noFill/>
                        </a:ln>
                        <a:solidFill>
                          <a:schemeClr val="tx1"/>
                        </a:solidFill>
                        <a:effectLst/>
                        <a:latin typeface="Arial Narrow" pitchFamily="34" charset="0"/>
                        <a:cs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 X</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81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Alt Küme ve Özalt Küme Sayısı</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tr-TR" sz="1400" b="0" i="0" u="none" strike="noStrike" cap="none" normalizeH="0" baseline="0" smtClean="0">
                          <a:ln>
                            <a:noFill/>
                          </a:ln>
                          <a:solidFill>
                            <a:schemeClr val="tx1"/>
                          </a:solidFill>
                          <a:effectLst/>
                          <a:latin typeface="Arial Narrow" pitchFamily="34" charset="0"/>
                          <a:cs typeface="Arial" pitchFamily="34" charset="0"/>
                        </a:rPr>
                        <a:t> X</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4208095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Veri Yer Tutucusu 1"/>
          <p:cNvSpPr>
            <a:spLocks noGrp="1"/>
          </p:cNvSpPr>
          <p:nvPr>
            <p:ph type="dt" sz="half" idx="10"/>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DD7EB7F-9448-4C0C-9A33-C6894644230C}" type="datetime1">
              <a:rPr lang="tr-TR" altLang="tr-TR" smtClean="0"/>
              <a:pPr eaLnBrk="1" hangingPunct="1"/>
              <a:t>15.2.2018</a:t>
            </a:fld>
            <a:endParaRPr lang="tr-TR" altLang="tr-TR" smtClean="0"/>
          </a:p>
        </p:txBody>
      </p:sp>
      <p:sp>
        <p:nvSpPr>
          <p:cNvPr id="11267" name="Altbilgi Yer Tutucusu 2"/>
          <p:cNvSpPr>
            <a:spLocks noGrp="1"/>
          </p:cNvSpPr>
          <p:nvPr>
            <p:ph type="ftr" sz="quarter" idx="11"/>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mtClean="0"/>
              <a:t>Özel Öğretim Yöntemleri                                  Öğr. Gör. Pınar KIZILHAN</a:t>
            </a:r>
          </a:p>
        </p:txBody>
      </p:sp>
      <p:sp>
        <p:nvSpPr>
          <p:cNvPr id="11268" name="Slayt Numarası Yer Tutucusu 3"/>
          <p:cNvSpPr>
            <a:spLocks noGrp="1"/>
          </p:cNvSpPr>
          <p:nvPr>
            <p:ph type="sldNum" sz="quarter" idx="12"/>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F34D2F4-B6A7-409B-B2AD-122ABFC5F3D4}" type="slidenum">
              <a:rPr lang="tr-TR" altLang="tr-TR"/>
              <a:pPr eaLnBrk="1" hangingPunct="1"/>
              <a:t>3</a:t>
            </a:fld>
            <a:endParaRPr lang="tr-TR" altLang="tr-TR"/>
          </a:p>
        </p:txBody>
      </p:sp>
      <p:sp>
        <p:nvSpPr>
          <p:cNvPr id="11269" name="Rectangle 2"/>
          <p:cNvSpPr>
            <a:spLocks noGrp="1" noChangeArrowheads="1"/>
          </p:cNvSpPr>
          <p:nvPr>
            <p:ph type="title" idx="4294967295"/>
          </p:nvPr>
        </p:nvSpPr>
        <p:spPr>
          <a:xfrm>
            <a:off x="0" y="365125"/>
            <a:ext cx="10515600" cy="1325563"/>
          </a:xfrm>
        </p:spPr>
        <p:txBody>
          <a:bodyPr anchor="ctr"/>
          <a:lstStyle/>
          <a:p>
            <a:pPr eaLnBrk="1" hangingPunct="1"/>
            <a:r>
              <a:rPr lang="tr-TR" altLang="tr-TR" b="1" dirty="0" smtClean="0">
                <a:latin typeface="Century Gothic" panose="020B0502020202020204" pitchFamily="34" charset="0"/>
              </a:rPr>
              <a:t>Strateji</a:t>
            </a:r>
          </a:p>
        </p:txBody>
      </p:sp>
      <p:sp>
        <p:nvSpPr>
          <p:cNvPr id="11270" name="Rectangle 3"/>
          <p:cNvSpPr>
            <a:spLocks noGrp="1" noChangeArrowheads="1"/>
          </p:cNvSpPr>
          <p:nvPr>
            <p:ph type="body" sz="half" idx="4294967295"/>
          </p:nvPr>
        </p:nvSpPr>
        <p:spPr>
          <a:xfrm>
            <a:off x="769435" y="1690688"/>
            <a:ext cx="10493297" cy="3959225"/>
          </a:xfrm>
        </p:spPr>
        <p:txBody>
          <a:bodyPr/>
          <a:lstStyle/>
          <a:p>
            <a:pPr marL="319088" indent="-319088"/>
            <a:r>
              <a:rPr lang="tr-TR" altLang="tr-TR" sz="2000" dirty="0">
                <a:latin typeface="Century Gothic" panose="020B0502020202020204" pitchFamily="34" charset="0"/>
              </a:rPr>
              <a:t>amaca ulaşmak için geliştirilen bir planın uygulanmasıdır.</a:t>
            </a:r>
          </a:p>
          <a:p>
            <a:pPr marL="319088" indent="-319088"/>
            <a:endParaRPr lang="tr-TR" altLang="tr-TR" sz="2000" dirty="0">
              <a:latin typeface="Century Gothic" panose="020B0502020202020204" pitchFamily="34" charset="0"/>
            </a:endParaRPr>
          </a:p>
          <a:p>
            <a:pPr marL="319088" indent="-319088"/>
            <a:r>
              <a:rPr lang="tr-TR" altLang="tr-TR" sz="2000" dirty="0">
                <a:latin typeface="Century Gothic" panose="020B0502020202020204" pitchFamily="34" charset="0"/>
              </a:rPr>
              <a:t>eğitim açısından strateji; dersin hedeflerine ulaşmasını sağlayan; yöntem, teknik ve araç-gereçlerin belirlenmesine yön veren yaklaşımdır.</a:t>
            </a:r>
          </a:p>
        </p:txBody>
      </p:sp>
    </p:spTree>
    <p:extLst>
      <p:ext uri="{BB962C8B-B14F-4D97-AF65-F5344CB8AC3E}">
        <p14:creationId xmlns:p14="http://schemas.microsoft.com/office/powerpoint/2010/main" val="3465219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126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Veri Yer Tutucusu 1"/>
          <p:cNvSpPr>
            <a:spLocks noGrp="1"/>
          </p:cNvSpPr>
          <p:nvPr>
            <p:ph type="dt" sz="half" idx="10"/>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B0A87CB-A281-47F2-9C6A-176643838865}" type="datetime1">
              <a:rPr lang="tr-TR" altLang="tr-TR" smtClean="0"/>
              <a:pPr eaLnBrk="1" hangingPunct="1"/>
              <a:t>15.2.2018</a:t>
            </a:fld>
            <a:endParaRPr lang="tr-TR" altLang="tr-TR" smtClean="0"/>
          </a:p>
        </p:txBody>
      </p:sp>
      <p:sp>
        <p:nvSpPr>
          <p:cNvPr id="13315" name="Altbilgi Yer Tutucusu 2"/>
          <p:cNvSpPr>
            <a:spLocks noGrp="1"/>
          </p:cNvSpPr>
          <p:nvPr>
            <p:ph type="ftr" sz="quarter" idx="11"/>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mtClean="0"/>
              <a:t>Özel Öğretim Yöntemleri                                  Öğr. Gör. Pınar KIZILHAN</a:t>
            </a:r>
          </a:p>
        </p:txBody>
      </p:sp>
      <p:sp>
        <p:nvSpPr>
          <p:cNvPr id="13316" name="Slayt Numarası Yer Tutucusu 3"/>
          <p:cNvSpPr>
            <a:spLocks noGrp="1"/>
          </p:cNvSpPr>
          <p:nvPr>
            <p:ph type="sldNum" sz="quarter" idx="12"/>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B5D9DF0-E2DB-4DF1-8534-1B6064F3FA06}" type="slidenum">
              <a:rPr lang="tr-TR" altLang="tr-TR"/>
              <a:pPr eaLnBrk="1" hangingPunct="1"/>
              <a:t>4</a:t>
            </a:fld>
            <a:endParaRPr lang="tr-TR" altLang="tr-TR"/>
          </a:p>
        </p:txBody>
      </p:sp>
      <p:sp>
        <p:nvSpPr>
          <p:cNvPr id="13317" name="Rectangle 2"/>
          <p:cNvSpPr>
            <a:spLocks noGrp="1" noChangeArrowheads="1"/>
          </p:cNvSpPr>
          <p:nvPr>
            <p:ph type="title" idx="4294967295"/>
          </p:nvPr>
        </p:nvSpPr>
        <p:spPr>
          <a:xfrm>
            <a:off x="830495" y="630238"/>
            <a:ext cx="7313612" cy="1143000"/>
          </a:xfrm>
        </p:spPr>
        <p:txBody>
          <a:bodyPr anchor="ctr"/>
          <a:lstStyle/>
          <a:p>
            <a:pPr eaLnBrk="1" hangingPunct="1"/>
            <a:r>
              <a:rPr lang="tr-TR" altLang="tr-TR" b="1" dirty="0" smtClean="0">
                <a:latin typeface="Century Gothic" panose="020B0502020202020204" pitchFamily="34" charset="0"/>
              </a:rPr>
              <a:t>Yöntem</a:t>
            </a:r>
          </a:p>
        </p:txBody>
      </p:sp>
      <p:sp>
        <p:nvSpPr>
          <p:cNvPr id="13318" name="Rectangle 3"/>
          <p:cNvSpPr>
            <a:spLocks noGrp="1" noChangeArrowheads="1"/>
          </p:cNvSpPr>
          <p:nvPr>
            <p:ph sz="quarter" idx="4294967295"/>
          </p:nvPr>
        </p:nvSpPr>
        <p:spPr>
          <a:xfrm>
            <a:off x="691376" y="1827213"/>
            <a:ext cx="10024946" cy="4087812"/>
          </a:xfrm>
        </p:spPr>
        <p:txBody>
          <a:bodyPr/>
          <a:lstStyle/>
          <a:p>
            <a:pPr marL="319088" indent="-319088"/>
            <a:endParaRPr lang="tr-TR" altLang="tr-TR" sz="2000" dirty="0" smtClean="0"/>
          </a:p>
          <a:p>
            <a:pPr marL="319088" indent="-319088"/>
            <a:r>
              <a:rPr lang="tr-TR" altLang="tr-TR" sz="2000" dirty="0" smtClean="0"/>
              <a:t>Öğretim </a:t>
            </a:r>
            <a:r>
              <a:rPr lang="tr-TR" altLang="tr-TR" sz="2000" dirty="0"/>
              <a:t>yöntemi, öğrenciyi hedefe ulaştırmak için izlenen yoldur.</a:t>
            </a:r>
          </a:p>
          <a:p>
            <a:pPr marL="319088" indent="-319088"/>
            <a:endParaRPr lang="tr-TR" altLang="tr-TR" sz="2000" dirty="0"/>
          </a:p>
          <a:p>
            <a:pPr marL="319088" indent="-319088"/>
            <a:r>
              <a:rPr lang="tr-TR" altLang="tr-TR" sz="2000" dirty="0"/>
              <a:t>Yöntemle, belli öğretme teknikleri ve araçları kullanılarak öğretmen ve öğrenci etkinliklerinin bir plana göre düzenlenmesi ve yürütülmesi amaçlanır.</a:t>
            </a:r>
          </a:p>
        </p:txBody>
      </p:sp>
    </p:spTree>
    <p:extLst>
      <p:ext uri="{BB962C8B-B14F-4D97-AF65-F5344CB8AC3E}">
        <p14:creationId xmlns:p14="http://schemas.microsoft.com/office/powerpoint/2010/main" val="3788299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331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Veri Yer Tutucusu 1"/>
          <p:cNvSpPr>
            <a:spLocks noGrp="1"/>
          </p:cNvSpPr>
          <p:nvPr>
            <p:ph type="dt" sz="half" idx="10"/>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BBAD235-A35B-49C8-A565-BCED525B2E98}" type="datetime1">
              <a:rPr lang="tr-TR" altLang="tr-TR" smtClean="0"/>
              <a:pPr eaLnBrk="1" hangingPunct="1"/>
              <a:t>15.2.2018</a:t>
            </a:fld>
            <a:endParaRPr lang="tr-TR" altLang="tr-TR" smtClean="0"/>
          </a:p>
        </p:txBody>
      </p:sp>
      <p:sp>
        <p:nvSpPr>
          <p:cNvPr id="14339" name="Altbilgi Yer Tutucusu 2"/>
          <p:cNvSpPr>
            <a:spLocks noGrp="1"/>
          </p:cNvSpPr>
          <p:nvPr>
            <p:ph type="ftr" sz="quarter" idx="11"/>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mtClean="0"/>
              <a:t>Özel Öğretim Yöntemleri                                  Öğr. Gör. Pınar KIZILHAN</a:t>
            </a:r>
          </a:p>
        </p:txBody>
      </p:sp>
      <p:sp>
        <p:nvSpPr>
          <p:cNvPr id="14340" name="Slayt Numarası Yer Tutucusu 3"/>
          <p:cNvSpPr>
            <a:spLocks noGrp="1"/>
          </p:cNvSpPr>
          <p:nvPr>
            <p:ph type="sldNum" sz="quarter" idx="12"/>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39AF249-790C-4CA3-9F04-2F7194FD7D26}" type="slidenum">
              <a:rPr lang="tr-TR" altLang="tr-TR"/>
              <a:pPr eaLnBrk="1" hangingPunct="1"/>
              <a:t>5</a:t>
            </a:fld>
            <a:endParaRPr lang="tr-TR" altLang="tr-TR"/>
          </a:p>
        </p:txBody>
      </p:sp>
      <p:sp>
        <p:nvSpPr>
          <p:cNvPr id="14341" name="Rectangle 2"/>
          <p:cNvSpPr>
            <a:spLocks noGrp="1" noChangeArrowheads="1"/>
          </p:cNvSpPr>
          <p:nvPr>
            <p:ph type="title" idx="4294967295"/>
          </p:nvPr>
        </p:nvSpPr>
        <p:spPr>
          <a:xfrm>
            <a:off x="730134" y="669615"/>
            <a:ext cx="7313612" cy="1143000"/>
          </a:xfrm>
        </p:spPr>
        <p:txBody>
          <a:bodyPr anchor="ctr"/>
          <a:lstStyle/>
          <a:p>
            <a:pPr eaLnBrk="1" hangingPunct="1"/>
            <a:r>
              <a:rPr lang="tr-TR" altLang="tr-TR" b="1" dirty="0" smtClean="0">
                <a:latin typeface="Century Gothic" panose="020B0502020202020204" pitchFamily="34" charset="0"/>
              </a:rPr>
              <a:t>Teknik</a:t>
            </a:r>
          </a:p>
        </p:txBody>
      </p:sp>
      <p:sp>
        <p:nvSpPr>
          <p:cNvPr id="14342" name="Rectangle 3"/>
          <p:cNvSpPr>
            <a:spLocks noGrp="1" noChangeArrowheads="1"/>
          </p:cNvSpPr>
          <p:nvPr>
            <p:ph sz="quarter" idx="4294967295"/>
          </p:nvPr>
        </p:nvSpPr>
        <p:spPr>
          <a:xfrm>
            <a:off x="1215484" y="2033588"/>
            <a:ext cx="8631044" cy="1374774"/>
          </a:xfrm>
        </p:spPr>
        <p:txBody>
          <a:bodyPr/>
          <a:lstStyle/>
          <a:p>
            <a:pPr marL="319088" indent="-319088"/>
            <a:r>
              <a:rPr lang="tr-TR" altLang="tr-TR" sz="2000" dirty="0"/>
              <a:t>Öğretim yöntemini gerçekleştirmede kullanılan uygulamalardır. </a:t>
            </a:r>
          </a:p>
          <a:p>
            <a:pPr marL="319088" indent="-319088"/>
            <a:endParaRPr lang="tr-TR" altLang="tr-TR" sz="2000" dirty="0"/>
          </a:p>
          <a:p>
            <a:pPr marL="319088" indent="-319088">
              <a:buNone/>
            </a:pPr>
            <a:endParaRPr lang="tr-TR" altLang="tr-TR" sz="2000" dirty="0"/>
          </a:p>
        </p:txBody>
      </p:sp>
    </p:spTree>
    <p:extLst>
      <p:ext uri="{BB962C8B-B14F-4D97-AF65-F5344CB8AC3E}">
        <p14:creationId xmlns:p14="http://schemas.microsoft.com/office/powerpoint/2010/main" val="1258642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4341"/>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609385" y="836341"/>
            <a:ext cx="7676029" cy="936898"/>
          </a:xfrm>
        </p:spPr>
        <p:txBody>
          <a:bodyPr>
            <a:normAutofit fontScale="90000"/>
          </a:bodyPr>
          <a:lstStyle/>
          <a:p>
            <a:pPr algn="ctr" eaLnBrk="1" hangingPunct="1"/>
            <a:r>
              <a:rPr lang="tr-TR" altLang="tr-TR" b="1" dirty="0" smtClean="0">
                <a:solidFill>
                  <a:schemeClr val="tx2">
                    <a:lumMod val="75000"/>
                    <a:lumOff val="25000"/>
                  </a:schemeClr>
                </a:solidFill>
              </a:rPr>
              <a:t>ÖĞRETİM TEKNİKLERİ</a:t>
            </a:r>
            <a:r>
              <a:rPr lang="tr-TR" altLang="tr-TR" dirty="0" smtClean="0">
                <a:solidFill>
                  <a:schemeClr val="tx2">
                    <a:lumMod val="75000"/>
                    <a:lumOff val="25000"/>
                  </a:schemeClr>
                </a:solidFill>
              </a:rPr>
              <a:t/>
            </a:r>
            <a:br>
              <a:rPr lang="tr-TR" altLang="tr-TR" dirty="0" smtClean="0">
                <a:solidFill>
                  <a:schemeClr val="tx2">
                    <a:lumMod val="75000"/>
                    <a:lumOff val="25000"/>
                  </a:schemeClr>
                </a:solidFill>
              </a:rPr>
            </a:br>
            <a:endParaRPr lang="tr-TR" altLang="tr-TR" dirty="0" smtClean="0">
              <a:solidFill>
                <a:schemeClr val="tx2">
                  <a:lumMod val="75000"/>
                  <a:lumOff val="25000"/>
                </a:schemeClr>
              </a:solidFill>
            </a:endParaRPr>
          </a:p>
        </p:txBody>
      </p:sp>
      <p:sp>
        <p:nvSpPr>
          <p:cNvPr id="17414" name="Rectangle 3"/>
          <p:cNvSpPr>
            <a:spLocks noGrp="1" noChangeArrowheads="1"/>
          </p:cNvSpPr>
          <p:nvPr>
            <p:ph idx="1"/>
          </p:nvPr>
        </p:nvSpPr>
        <p:spPr>
          <a:xfrm>
            <a:off x="2351088" y="2060576"/>
            <a:ext cx="3771900" cy="3673475"/>
          </a:xfrm>
        </p:spPr>
        <p:txBody>
          <a:bodyPr>
            <a:normAutofit fontScale="92500" lnSpcReduction="10000"/>
          </a:bodyPr>
          <a:lstStyle/>
          <a:p>
            <a:pPr eaLnBrk="1" hangingPunct="1">
              <a:buFont typeface="Wingdings" panose="05000000000000000000" pitchFamily="2" charset="2"/>
              <a:buNone/>
            </a:pPr>
            <a:r>
              <a:rPr lang="tr-TR" altLang="tr-TR" sz="2500" b="1" u="sng" dirty="0">
                <a:solidFill>
                  <a:schemeClr val="hlink"/>
                </a:solidFill>
              </a:rPr>
              <a:t> </a:t>
            </a:r>
            <a:r>
              <a:rPr lang="tr-TR" altLang="tr-TR" sz="2500" b="1" u="sng" dirty="0">
                <a:solidFill>
                  <a:schemeClr val="accent4">
                    <a:lumMod val="60000"/>
                    <a:lumOff val="40000"/>
                  </a:schemeClr>
                </a:solidFill>
              </a:rPr>
              <a:t>A- Grupla Öğretim Teknikleri</a:t>
            </a:r>
          </a:p>
          <a:p>
            <a:pPr lvl="1" eaLnBrk="1" hangingPunct="1">
              <a:buFont typeface="Wingdings" panose="05000000000000000000" pitchFamily="2" charset="2"/>
              <a:buNone/>
            </a:pPr>
            <a:r>
              <a:rPr lang="tr-TR" altLang="tr-TR" sz="2100" b="1" dirty="0">
                <a:solidFill>
                  <a:schemeClr val="accent4">
                    <a:lumMod val="60000"/>
                    <a:lumOff val="40000"/>
                  </a:schemeClr>
                </a:solidFill>
              </a:rPr>
              <a:t>1. Beyin Fırtınası </a:t>
            </a:r>
          </a:p>
          <a:p>
            <a:pPr lvl="1" eaLnBrk="1" hangingPunct="1">
              <a:buFont typeface="Wingdings" panose="05000000000000000000" pitchFamily="2" charset="2"/>
              <a:buNone/>
            </a:pPr>
            <a:r>
              <a:rPr lang="tr-TR" altLang="tr-TR" sz="2100" b="1" dirty="0">
                <a:solidFill>
                  <a:schemeClr val="accent4">
                    <a:lumMod val="60000"/>
                    <a:lumOff val="40000"/>
                  </a:schemeClr>
                </a:solidFill>
              </a:rPr>
              <a:t>2. Gösterip yaptırma  </a:t>
            </a:r>
          </a:p>
          <a:p>
            <a:pPr lvl="1" eaLnBrk="1" hangingPunct="1">
              <a:buFont typeface="Wingdings" panose="05000000000000000000" pitchFamily="2" charset="2"/>
              <a:buNone/>
            </a:pPr>
            <a:r>
              <a:rPr lang="tr-TR" altLang="tr-TR" sz="2100" b="1" dirty="0">
                <a:solidFill>
                  <a:schemeClr val="accent4">
                    <a:lumMod val="60000"/>
                    <a:lumOff val="40000"/>
                  </a:schemeClr>
                </a:solidFill>
              </a:rPr>
              <a:t>3. Soru-Yanıt </a:t>
            </a:r>
          </a:p>
          <a:p>
            <a:pPr lvl="1" eaLnBrk="1" hangingPunct="1">
              <a:buFont typeface="Wingdings" panose="05000000000000000000" pitchFamily="2" charset="2"/>
              <a:buNone/>
            </a:pPr>
            <a:r>
              <a:rPr lang="tr-TR" altLang="tr-TR" sz="2100" b="1" dirty="0">
                <a:solidFill>
                  <a:schemeClr val="accent4">
                    <a:lumMod val="60000"/>
                    <a:lumOff val="40000"/>
                  </a:schemeClr>
                </a:solidFill>
              </a:rPr>
              <a:t>4. Rol Yapma </a:t>
            </a:r>
          </a:p>
          <a:p>
            <a:pPr lvl="1" eaLnBrk="1" hangingPunct="1">
              <a:buFont typeface="Wingdings" panose="05000000000000000000" pitchFamily="2" charset="2"/>
              <a:buNone/>
            </a:pPr>
            <a:r>
              <a:rPr lang="tr-TR" altLang="tr-TR" sz="2100" b="1" dirty="0">
                <a:solidFill>
                  <a:schemeClr val="accent4">
                    <a:lumMod val="60000"/>
                    <a:lumOff val="40000"/>
                  </a:schemeClr>
                </a:solidFill>
              </a:rPr>
              <a:t>5. Yaratıcı Drama </a:t>
            </a:r>
          </a:p>
          <a:p>
            <a:pPr lvl="1" eaLnBrk="1" hangingPunct="1">
              <a:buFont typeface="Wingdings" panose="05000000000000000000" pitchFamily="2" charset="2"/>
              <a:buNone/>
            </a:pPr>
            <a:r>
              <a:rPr lang="tr-TR" altLang="tr-TR" sz="2100" b="1" dirty="0">
                <a:solidFill>
                  <a:schemeClr val="accent4">
                    <a:lumMod val="60000"/>
                    <a:lumOff val="40000"/>
                  </a:schemeClr>
                </a:solidFill>
              </a:rPr>
              <a:t>6. Benzetim </a:t>
            </a:r>
          </a:p>
          <a:p>
            <a:pPr lvl="1" eaLnBrk="1" hangingPunct="1">
              <a:buFont typeface="Wingdings" panose="05000000000000000000" pitchFamily="2" charset="2"/>
              <a:buNone/>
            </a:pPr>
            <a:r>
              <a:rPr lang="tr-TR" altLang="tr-TR" sz="2100" b="1" dirty="0">
                <a:solidFill>
                  <a:schemeClr val="accent4">
                    <a:lumMod val="60000"/>
                    <a:lumOff val="40000"/>
                  </a:schemeClr>
                </a:solidFill>
              </a:rPr>
              <a:t>7. Eğitsel Oyunlar </a:t>
            </a:r>
          </a:p>
          <a:p>
            <a:pPr lvl="1" eaLnBrk="1" hangingPunct="1"/>
            <a:endParaRPr lang="tr-TR" altLang="tr-TR" sz="2100" b="1" dirty="0">
              <a:solidFill>
                <a:schemeClr val="hlink"/>
              </a:solidFill>
            </a:endParaRPr>
          </a:p>
        </p:txBody>
      </p:sp>
      <p:sp>
        <p:nvSpPr>
          <p:cNvPr id="17410" name="Veri Yer Tutucusu 3"/>
          <p:cNvSpPr>
            <a:spLocks noGrp="1"/>
          </p:cNvSpPr>
          <p:nvPr>
            <p:ph type="dt" sz="half" idx="10"/>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2A7716C-51DD-442C-B4B4-98A29E560054}" type="datetime1">
              <a:rPr lang="tr-TR" altLang="tr-TR" smtClean="0"/>
              <a:pPr eaLnBrk="1" hangingPunct="1"/>
              <a:t>15.2.2018</a:t>
            </a:fld>
            <a:endParaRPr lang="tr-TR" altLang="tr-TR" smtClean="0"/>
          </a:p>
        </p:txBody>
      </p:sp>
      <p:sp>
        <p:nvSpPr>
          <p:cNvPr id="17411" name="Altbilgi Yer Tutucusu 4"/>
          <p:cNvSpPr>
            <a:spLocks noGrp="1"/>
          </p:cNvSpPr>
          <p:nvPr>
            <p:ph type="ftr" sz="quarter" idx="11"/>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mtClean="0"/>
              <a:t>Özel Öğretim Yöntemleri                                  Öğr. Gör. Pınar KIZILHAN</a:t>
            </a:r>
          </a:p>
        </p:txBody>
      </p:sp>
      <p:sp>
        <p:nvSpPr>
          <p:cNvPr id="17412" name="Slayt Numarası Yer Tutucusu 5"/>
          <p:cNvSpPr>
            <a:spLocks noGrp="1"/>
          </p:cNvSpPr>
          <p:nvPr>
            <p:ph type="sldNum" sz="quarter" idx="12"/>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9BCFBCD-50AE-46BA-AE88-E9521A0C03F1}" type="slidenum">
              <a:rPr lang="tr-TR" altLang="tr-TR"/>
              <a:pPr eaLnBrk="1" hangingPunct="1"/>
              <a:t>6</a:t>
            </a:fld>
            <a:endParaRPr lang="tr-TR" altLang="tr-TR"/>
          </a:p>
        </p:txBody>
      </p:sp>
      <p:sp>
        <p:nvSpPr>
          <p:cNvPr id="17415" name="Rectangle 4"/>
          <p:cNvSpPr>
            <a:spLocks noRot="1" noChangeArrowheads="1"/>
          </p:cNvSpPr>
          <p:nvPr/>
        </p:nvSpPr>
        <p:spPr bwMode="auto">
          <a:xfrm>
            <a:off x="6311901" y="2060575"/>
            <a:ext cx="3910013"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lnSpc>
                <a:spcPct val="80000"/>
              </a:lnSpc>
              <a:spcBef>
                <a:spcPct val="20000"/>
              </a:spcBef>
              <a:buClr>
                <a:schemeClr val="tx2"/>
              </a:buClr>
              <a:buSzPct val="70000"/>
              <a:buFont typeface="Wingdings" panose="05000000000000000000" pitchFamily="2" charset="2"/>
              <a:buNone/>
            </a:pPr>
            <a:r>
              <a:rPr lang="tr-TR" altLang="tr-TR" sz="2500" b="1" u="sng" dirty="0">
                <a:solidFill>
                  <a:srgbClr val="800080"/>
                </a:solidFill>
              </a:rPr>
              <a:t> </a:t>
            </a:r>
            <a:r>
              <a:rPr lang="tr-TR" altLang="tr-TR" u="sng" dirty="0">
                <a:solidFill>
                  <a:schemeClr val="accent4">
                    <a:lumMod val="60000"/>
                    <a:lumOff val="40000"/>
                  </a:schemeClr>
                </a:solidFill>
              </a:rPr>
              <a:t>B. Bireysel Öğretim Teknikleri </a:t>
            </a:r>
          </a:p>
          <a:p>
            <a:pPr lvl="1" eaLnBrk="1" hangingPunct="1">
              <a:lnSpc>
                <a:spcPct val="80000"/>
              </a:lnSpc>
              <a:spcBef>
                <a:spcPct val="20000"/>
              </a:spcBef>
              <a:buClr>
                <a:schemeClr val="accent2"/>
              </a:buClr>
              <a:buSzPct val="70000"/>
              <a:buFont typeface="Wingdings" panose="05000000000000000000" pitchFamily="2" charset="2"/>
              <a:buNone/>
            </a:pPr>
            <a:r>
              <a:rPr lang="tr-TR" altLang="tr-TR" dirty="0">
                <a:solidFill>
                  <a:schemeClr val="accent4">
                    <a:lumMod val="60000"/>
                    <a:lumOff val="40000"/>
                  </a:schemeClr>
                </a:solidFill>
              </a:rPr>
              <a:t>1. </a:t>
            </a:r>
            <a:r>
              <a:rPr lang="tr-TR" altLang="tr-TR" dirty="0" smtClean="0">
                <a:solidFill>
                  <a:schemeClr val="accent4">
                    <a:lumMod val="60000"/>
                    <a:lumOff val="40000"/>
                  </a:schemeClr>
                </a:solidFill>
              </a:rPr>
              <a:t>Bireyselleştirilmiş </a:t>
            </a:r>
            <a:r>
              <a:rPr lang="tr-TR" altLang="tr-TR" dirty="0">
                <a:solidFill>
                  <a:schemeClr val="accent4">
                    <a:lumMod val="60000"/>
                    <a:lumOff val="40000"/>
                  </a:schemeClr>
                </a:solidFill>
              </a:rPr>
              <a:t>Öğretim  </a:t>
            </a:r>
          </a:p>
          <a:p>
            <a:pPr lvl="1" eaLnBrk="1" hangingPunct="1">
              <a:lnSpc>
                <a:spcPct val="80000"/>
              </a:lnSpc>
              <a:spcBef>
                <a:spcPct val="20000"/>
              </a:spcBef>
              <a:buClr>
                <a:schemeClr val="accent2"/>
              </a:buClr>
              <a:buSzPct val="70000"/>
              <a:buFont typeface="Wingdings" panose="05000000000000000000" pitchFamily="2" charset="2"/>
              <a:buNone/>
            </a:pPr>
            <a:endParaRPr lang="tr-TR" altLang="tr-TR" dirty="0">
              <a:solidFill>
                <a:schemeClr val="accent4">
                  <a:lumMod val="60000"/>
                  <a:lumOff val="40000"/>
                </a:schemeClr>
              </a:solidFill>
            </a:endParaRPr>
          </a:p>
          <a:p>
            <a:pPr lvl="1" eaLnBrk="1" hangingPunct="1">
              <a:lnSpc>
                <a:spcPct val="80000"/>
              </a:lnSpc>
              <a:spcBef>
                <a:spcPct val="20000"/>
              </a:spcBef>
              <a:buClr>
                <a:schemeClr val="accent2"/>
              </a:buClr>
              <a:buSzPct val="70000"/>
              <a:buFont typeface="Wingdings" panose="05000000000000000000" pitchFamily="2" charset="2"/>
              <a:buNone/>
            </a:pPr>
            <a:r>
              <a:rPr lang="tr-TR" altLang="tr-TR" dirty="0">
                <a:solidFill>
                  <a:schemeClr val="accent4">
                    <a:lumMod val="60000"/>
                    <a:lumOff val="40000"/>
                  </a:schemeClr>
                </a:solidFill>
              </a:rPr>
              <a:t>2. Programlı Öğretim </a:t>
            </a:r>
          </a:p>
          <a:p>
            <a:pPr lvl="1" eaLnBrk="1" hangingPunct="1">
              <a:lnSpc>
                <a:spcPct val="80000"/>
              </a:lnSpc>
              <a:spcBef>
                <a:spcPct val="20000"/>
              </a:spcBef>
              <a:buClr>
                <a:schemeClr val="accent2"/>
              </a:buClr>
              <a:buSzPct val="70000"/>
              <a:buFont typeface="Wingdings" panose="05000000000000000000" pitchFamily="2" charset="2"/>
              <a:buNone/>
            </a:pPr>
            <a:endParaRPr lang="tr-TR" altLang="tr-TR" dirty="0">
              <a:solidFill>
                <a:schemeClr val="accent4">
                  <a:lumMod val="60000"/>
                  <a:lumOff val="40000"/>
                </a:schemeClr>
              </a:solidFill>
            </a:endParaRPr>
          </a:p>
          <a:p>
            <a:pPr lvl="1" eaLnBrk="1" hangingPunct="1">
              <a:lnSpc>
                <a:spcPct val="80000"/>
              </a:lnSpc>
              <a:spcBef>
                <a:spcPct val="20000"/>
              </a:spcBef>
              <a:buClr>
                <a:schemeClr val="accent2"/>
              </a:buClr>
              <a:buSzPct val="70000"/>
              <a:buFont typeface="Wingdings" panose="05000000000000000000" pitchFamily="2" charset="2"/>
              <a:buNone/>
            </a:pPr>
            <a:r>
              <a:rPr lang="tr-TR" altLang="tr-TR" dirty="0">
                <a:solidFill>
                  <a:schemeClr val="accent4">
                    <a:lumMod val="60000"/>
                    <a:lumOff val="40000"/>
                  </a:schemeClr>
                </a:solidFill>
              </a:rPr>
              <a:t>3. Bilgisayar Destekli Öğretim </a:t>
            </a:r>
          </a:p>
        </p:txBody>
      </p:sp>
    </p:spTree>
    <p:extLst>
      <p:ext uri="{BB962C8B-B14F-4D97-AF65-F5344CB8AC3E}">
        <p14:creationId xmlns:p14="http://schemas.microsoft.com/office/powerpoint/2010/main" val="28393104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pPr algn="ctr" eaLnBrk="1" hangingPunct="1"/>
            <a:r>
              <a:rPr lang="tr-TR" altLang="tr-TR" smtClean="0"/>
              <a:t>ANLATIM YÖNTEMİ</a:t>
            </a:r>
          </a:p>
        </p:txBody>
      </p:sp>
      <p:sp>
        <p:nvSpPr>
          <p:cNvPr id="19462" name="Rectangle 3"/>
          <p:cNvSpPr>
            <a:spLocks noGrp="1" noChangeArrowheads="1"/>
          </p:cNvSpPr>
          <p:nvPr>
            <p:ph idx="1"/>
          </p:nvPr>
        </p:nvSpPr>
        <p:spPr/>
        <p:txBody>
          <a:bodyPr/>
          <a:lstStyle/>
          <a:p>
            <a:pPr algn="just" eaLnBrk="1" hangingPunct="1">
              <a:lnSpc>
                <a:spcPct val="140000"/>
              </a:lnSpc>
            </a:pPr>
            <a:r>
              <a:rPr lang="tr-TR" altLang="tr-TR" dirty="0" smtClean="0">
                <a:solidFill>
                  <a:schemeClr val="tx2">
                    <a:lumMod val="75000"/>
                    <a:lumOff val="25000"/>
                  </a:schemeClr>
                </a:solidFill>
                <a:latin typeface="Arial" panose="020B0604020202020204" pitchFamily="34" charset="0"/>
              </a:rPr>
              <a:t>Özellikle öğrenci sayısının fazla olduğu ve bir konunun işlenmesinde öğretim için ayrılan sürenin kısa olduğu durumlarda uygulanır.</a:t>
            </a:r>
            <a:endParaRPr lang="tr-TR" altLang="tr-TR" sz="3700" dirty="0">
              <a:solidFill>
                <a:schemeClr val="tx2">
                  <a:lumMod val="75000"/>
                  <a:lumOff val="25000"/>
                </a:schemeClr>
              </a:solidFill>
              <a:latin typeface="Arial" panose="020B0604020202020204" pitchFamily="34" charset="0"/>
            </a:endParaRPr>
          </a:p>
          <a:p>
            <a:pPr eaLnBrk="1" hangingPunct="1"/>
            <a:endParaRPr lang="tr-TR" altLang="tr-TR" dirty="0" smtClean="0"/>
          </a:p>
        </p:txBody>
      </p:sp>
      <p:sp>
        <p:nvSpPr>
          <p:cNvPr id="19458" name="Veri Yer Tutucusu 3"/>
          <p:cNvSpPr>
            <a:spLocks noGrp="1"/>
          </p:cNvSpPr>
          <p:nvPr>
            <p:ph type="dt" sz="half" idx="10"/>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E57BF85-535E-490F-A8EA-850C4CA92C4F}" type="datetime1">
              <a:rPr lang="tr-TR" altLang="tr-TR" smtClean="0"/>
              <a:pPr eaLnBrk="1" hangingPunct="1"/>
              <a:t>15.2.2018</a:t>
            </a:fld>
            <a:endParaRPr lang="tr-TR" altLang="tr-TR" smtClean="0"/>
          </a:p>
        </p:txBody>
      </p:sp>
      <p:sp>
        <p:nvSpPr>
          <p:cNvPr id="19459" name="Altbilgi Yer Tutucusu 4"/>
          <p:cNvSpPr>
            <a:spLocks noGrp="1"/>
          </p:cNvSpPr>
          <p:nvPr>
            <p:ph type="ftr" sz="quarter" idx="11"/>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mtClean="0"/>
              <a:t>Özel Öğretim Yöntemleri                                  Öğr. Gör. Pınar KIZILHAN</a:t>
            </a:r>
          </a:p>
        </p:txBody>
      </p:sp>
      <p:sp>
        <p:nvSpPr>
          <p:cNvPr id="19460" name="Slayt Numarası Yer Tutucusu 5"/>
          <p:cNvSpPr>
            <a:spLocks noGrp="1"/>
          </p:cNvSpPr>
          <p:nvPr>
            <p:ph type="sldNum" sz="quarter" idx="12"/>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0B0A8EB-0F60-4650-9DFB-C0C7CA45213D}" type="slidenum">
              <a:rPr lang="tr-TR" altLang="tr-TR"/>
              <a:pPr eaLnBrk="1" hangingPunct="1"/>
              <a:t>7</a:t>
            </a:fld>
            <a:endParaRPr lang="tr-TR" altLang="tr-TR"/>
          </a:p>
        </p:txBody>
      </p:sp>
    </p:spTree>
    <p:extLst>
      <p:ext uri="{BB962C8B-B14F-4D97-AF65-F5344CB8AC3E}">
        <p14:creationId xmlns:p14="http://schemas.microsoft.com/office/powerpoint/2010/main" val="295583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p:txBody>
          <a:bodyPr/>
          <a:lstStyle/>
          <a:p>
            <a:pPr eaLnBrk="1" hangingPunct="1"/>
            <a:r>
              <a:rPr lang="tr-TR" altLang="tr-TR" sz="3200"/>
              <a:t>ANLATIMIN etkili uygulanabilmesi için; </a:t>
            </a:r>
          </a:p>
        </p:txBody>
      </p:sp>
      <p:sp>
        <p:nvSpPr>
          <p:cNvPr id="20486" name="Rectangle 3"/>
          <p:cNvSpPr>
            <a:spLocks noGrp="1" noChangeArrowheads="1"/>
          </p:cNvSpPr>
          <p:nvPr>
            <p:ph idx="1"/>
          </p:nvPr>
        </p:nvSpPr>
        <p:spPr/>
        <p:txBody>
          <a:bodyPr/>
          <a:lstStyle/>
          <a:p>
            <a:pPr algn="just" eaLnBrk="1" hangingPunct="1">
              <a:lnSpc>
                <a:spcPct val="150000"/>
              </a:lnSpc>
              <a:buFont typeface="Symbol" panose="05050102010706020507" pitchFamily="18" charset="2"/>
              <a:buChar char="·"/>
            </a:pPr>
            <a:r>
              <a:rPr lang="tr-TR" altLang="tr-TR" sz="2400" dirty="0">
                <a:solidFill>
                  <a:schemeClr val="tx2">
                    <a:lumMod val="75000"/>
                    <a:lumOff val="25000"/>
                  </a:schemeClr>
                </a:solidFill>
                <a:latin typeface="Arial" panose="020B0604020202020204" pitchFamily="34" charset="0"/>
              </a:rPr>
              <a:t>Açık ve anlaşılır tümceler kullanılmalı, </a:t>
            </a:r>
          </a:p>
          <a:p>
            <a:pPr algn="just" eaLnBrk="1" hangingPunct="1">
              <a:lnSpc>
                <a:spcPct val="150000"/>
              </a:lnSpc>
              <a:buFont typeface="Symbol" panose="05050102010706020507" pitchFamily="18" charset="2"/>
              <a:buChar char="·"/>
            </a:pPr>
            <a:r>
              <a:rPr lang="tr-TR" altLang="tr-TR" sz="2400" dirty="0">
                <a:solidFill>
                  <a:schemeClr val="tx2">
                    <a:lumMod val="75000"/>
                    <a:lumOff val="25000"/>
                  </a:schemeClr>
                </a:solidFill>
                <a:latin typeface="Arial" panose="020B0604020202020204" pitchFamily="34" charset="0"/>
              </a:rPr>
              <a:t>Uygun, ses tonu gereklidir.</a:t>
            </a:r>
          </a:p>
          <a:p>
            <a:pPr algn="just" eaLnBrk="1" hangingPunct="1">
              <a:lnSpc>
                <a:spcPct val="150000"/>
              </a:lnSpc>
              <a:buFont typeface="Symbol" panose="05050102010706020507" pitchFamily="18" charset="2"/>
              <a:buChar char="·"/>
            </a:pPr>
            <a:r>
              <a:rPr lang="tr-TR" altLang="tr-TR" sz="2400" dirty="0">
                <a:solidFill>
                  <a:schemeClr val="tx2">
                    <a:lumMod val="75000"/>
                    <a:lumOff val="25000"/>
                  </a:schemeClr>
                </a:solidFill>
                <a:latin typeface="Arial" panose="020B0604020202020204" pitchFamily="34" charset="0"/>
              </a:rPr>
              <a:t>Anlatılan konularla ilgili iyi seçilmiş örnekler ve mizah </a:t>
            </a:r>
            <a:r>
              <a:rPr lang="tr-TR" altLang="tr-TR" sz="2400" dirty="0">
                <a:solidFill>
                  <a:srgbClr val="FF00FF"/>
                </a:solidFill>
                <a:latin typeface="Arial" panose="020B0604020202020204" pitchFamily="34" charset="0"/>
              </a:rPr>
              <a:t>kullanılmalıdır.</a:t>
            </a:r>
          </a:p>
          <a:p>
            <a:pPr eaLnBrk="1" hangingPunct="1"/>
            <a:endParaRPr lang="tr-TR" altLang="tr-TR" sz="2400" dirty="0">
              <a:solidFill>
                <a:srgbClr val="FF00FF"/>
              </a:solidFill>
            </a:endParaRPr>
          </a:p>
        </p:txBody>
      </p:sp>
      <p:sp>
        <p:nvSpPr>
          <p:cNvPr id="20482" name="Veri Yer Tutucusu 3"/>
          <p:cNvSpPr>
            <a:spLocks noGrp="1"/>
          </p:cNvSpPr>
          <p:nvPr>
            <p:ph type="dt" sz="half" idx="10"/>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EA587D2-A85A-44AA-9DD7-1C0E965B98A7}" type="datetime1">
              <a:rPr lang="tr-TR" altLang="tr-TR" smtClean="0"/>
              <a:pPr eaLnBrk="1" hangingPunct="1"/>
              <a:t>15.2.2018</a:t>
            </a:fld>
            <a:endParaRPr lang="tr-TR" altLang="tr-TR" smtClean="0"/>
          </a:p>
        </p:txBody>
      </p:sp>
      <p:sp>
        <p:nvSpPr>
          <p:cNvPr id="20483" name="Altbilgi Yer Tutucusu 4"/>
          <p:cNvSpPr>
            <a:spLocks noGrp="1"/>
          </p:cNvSpPr>
          <p:nvPr>
            <p:ph type="ftr" sz="quarter" idx="11"/>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mtClean="0"/>
              <a:t>Özel Öğretim Yöntemleri                                  Öğr. Gör. Pınar KIZILHAN</a:t>
            </a:r>
          </a:p>
        </p:txBody>
      </p:sp>
      <p:sp>
        <p:nvSpPr>
          <p:cNvPr id="20484" name="Slayt Numarası Yer Tutucusu 5"/>
          <p:cNvSpPr>
            <a:spLocks noGrp="1"/>
          </p:cNvSpPr>
          <p:nvPr>
            <p:ph type="sldNum" sz="quarter" idx="12"/>
          </p:nvPr>
        </p:nvSpPr>
        <p:spPr>
          <a:noFill/>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98FCC84-A790-4BD1-A255-F44DD1A72F1C}" type="slidenum">
              <a:rPr lang="tr-TR" altLang="tr-TR"/>
              <a:pPr eaLnBrk="1" hangingPunct="1"/>
              <a:t>8</a:t>
            </a:fld>
            <a:endParaRPr lang="tr-TR" altLang="tr-TR"/>
          </a:p>
        </p:txBody>
      </p:sp>
    </p:spTree>
    <p:extLst>
      <p:ext uri="{BB962C8B-B14F-4D97-AF65-F5344CB8AC3E}">
        <p14:creationId xmlns:p14="http://schemas.microsoft.com/office/powerpoint/2010/main" val="3012991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80" name="Rectangle 4"/>
          <p:cNvSpPr>
            <a:spLocks noChangeArrowheads="1"/>
          </p:cNvSpPr>
          <p:nvPr/>
        </p:nvSpPr>
        <p:spPr bwMode="auto">
          <a:xfrm>
            <a:off x="2370293" y="2007840"/>
            <a:ext cx="7200900"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9875" indent="-269875"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eaLnBrk="1" hangingPunct="1">
              <a:spcBef>
                <a:spcPct val="20000"/>
              </a:spcBef>
              <a:buClr>
                <a:srgbClr val="FF3399"/>
              </a:buClr>
              <a:buSzPct val="70000"/>
              <a:buFont typeface="Wingdings" panose="05000000000000000000" pitchFamily="2" charset="2"/>
              <a:buChar char="ü"/>
            </a:pPr>
            <a:r>
              <a:rPr lang="tr-TR" altLang="tr-TR" sz="2400" dirty="0">
                <a:solidFill>
                  <a:schemeClr val="tx2">
                    <a:lumMod val="75000"/>
                    <a:lumOff val="25000"/>
                  </a:schemeClr>
                </a:solidFill>
                <a:latin typeface="Franklin Gothic Book" panose="020B0503020102020204" pitchFamily="34" charset="0"/>
              </a:rPr>
              <a:t>Öğrencilerin düşünmeleri, iletişim becerilerini geliştirmeleri ve kendilerini ifade etmelerine olanak sağlar.</a:t>
            </a:r>
          </a:p>
          <a:p>
            <a:pPr algn="just" eaLnBrk="1" hangingPunct="1">
              <a:spcBef>
                <a:spcPct val="20000"/>
              </a:spcBef>
              <a:buClr>
                <a:srgbClr val="FF3399"/>
              </a:buClr>
              <a:buSzPct val="70000"/>
              <a:buFont typeface="Wingdings" panose="05000000000000000000" pitchFamily="2" charset="2"/>
              <a:buChar char="ü"/>
            </a:pPr>
            <a:r>
              <a:rPr lang="tr-TR" altLang="tr-TR" sz="2400" dirty="0">
                <a:solidFill>
                  <a:schemeClr val="tx2">
                    <a:lumMod val="75000"/>
                    <a:lumOff val="25000"/>
                  </a:schemeClr>
                </a:solidFill>
                <a:latin typeface="Franklin Gothic Book" panose="020B0503020102020204" pitchFamily="34" charset="0"/>
              </a:rPr>
              <a:t>Soru-yanıt, öğretmenin yapılandırdığı soruları öğrencilerin sözel olarak yanıtlandırmalarına dayalı bir öğretim yöntemidir.</a:t>
            </a:r>
          </a:p>
          <a:p>
            <a:pPr algn="just" eaLnBrk="1" hangingPunct="1">
              <a:spcBef>
                <a:spcPct val="20000"/>
              </a:spcBef>
              <a:buClr>
                <a:srgbClr val="FF3399"/>
              </a:buClr>
              <a:buSzPct val="70000"/>
              <a:buFont typeface="Wingdings" panose="05000000000000000000" pitchFamily="2" charset="2"/>
              <a:buChar char="ü"/>
            </a:pPr>
            <a:r>
              <a:rPr lang="tr-TR" altLang="tr-TR" sz="2400" dirty="0">
                <a:solidFill>
                  <a:schemeClr val="tx2">
                    <a:lumMod val="75000"/>
                    <a:lumOff val="25000"/>
                  </a:schemeClr>
                </a:solidFill>
                <a:latin typeface="Franklin Gothic Book" panose="020B0503020102020204" pitchFamily="34" charset="0"/>
              </a:rPr>
              <a:t>Etkili kullanıldığında, öğrencinin analitik düşünme yetilerini geliştirir.</a:t>
            </a:r>
          </a:p>
        </p:txBody>
      </p:sp>
      <p:sp>
        <p:nvSpPr>
          <p:cNvPr id="997381" name="Rectangle 5"/>
          <p:cNvSpPr>
            <a:spLocks noChangeArrowheads="1"/>
          </p:cNvSpPr>
          <p:nvPr/>
        </p:nvSpPr>
        <p:spPr bwMode="auto">
          <a:xfrm>
            <a:off x="1774825" y="0"/>
            <a:ext cx="8642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b="1">
                <a:solidFill>
                  <a:srgbClr val="0099FF"/>
                </a:solidFill>
                <a:effectLst>
                  <a:outerShdw blurRad="38100" dist="38100" dir="2700000" algn="tl">
                    <a:srgbClr val="C0C0C0"/>
                  </a:outerShdw>
                </a:effectLst>
                <a:latin typeface="Arial" pitchFamily="34" charset="0"/>
              </a:rPr>
              <a:t>SORU – YANIT</a:t>
            </a:r>
            <a:r>
              <a:rPr lang="tr-TR" sz="4000" b="1">
                <a:effectLst>
                  <a:outerShdw blurRad="38100" dist="38100" dir="2700000" algn="tl">
                    <a:srgbClr val="C0C0C0"/>
                  </a:outerShdw>
                </a:effectLst>
                <a:latin typeface="Arial" pitchFamily="34" charset="0"/>
              </a:rPr>
              <a:t> </a:t>
            </a:r>
          </a:p>
        </p:txBody>
      </p:sp>
    </p:spTree>
    <p:extLst>
      <p:ext uri="{BB962C8B-B14F-4D97-AF65-F5344CB8AC3E}">
        <p14:creationId xmlns:p14="http://schemas.microsoft.com/office/powerpoint/2010/main" val="176985772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97380"/>
                                        </p:tgtEl>
                                        <p:attrNameLst>
                                          <p:attrName>style.visibility</p:attrName>
                                        </p:attrNameLst>
                                      </p:cBhvr>
                                      <p:to>
                                        <p:strVal val="visible"/>
                                      </p:to>
                                    </p:set>
                                    <p:animEffect transition="in" filter="dissolve">
                                      <p:cBhvr>
                                        <p:cTn id="7" dur="500"/>
                                        <p:tgtEl>
                                          <p:spTgt spid="997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80"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TotalTime>
  <Words>792</Words>
  <Application>Microsoft Office PowerPoint</Application>
  <PresentationFormat>Geniş ekran</PresentationFormat>
  <Paragraphs>172</Paragraphs>
  <Slides>20</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20</vt:i4>
      </vt:variant>
    </vt:vector>
  </HeadingPairs>
  <TitlesOfParts>
    <vt:vector size="30" baseType="lpstr">
      <vt:lpstr>Arial</vt:lpstr>
      <vt:lpstr>Arial Narrow</vt:lpstr>
      <vt:lpstr>Century Gothic</vt:lpstr>
      <vt:lpstr>Comic Sans MS</vt:lpstr>
      <vt:lpstr>Franklin Gothic Book</vt:lpstr>
      <vt:lpstr>Garamond</vt:lpstr>
      <vt:lpstr>Symbol</vt:lpstr>
      <vt:lpstr>Verdana</vt:lpstr>
      <vt:lpstr>Wingdings</vt:lpstr>
      <vt:lpstr>Organik</vt:lpstr>
      <vt:lpstr>EĞİTİMDE ETKİNÖĞRENME</vt:lpstr>
      <vt:lpstr>STRATEJİ, YÖNTEM VE TEKNİK NEDİR?</vt:lpstr>
      <vt:lpstr>Strateji</vt:lpstr>
      <vt:lpstr>Yöntem</vt:lpstr>
      <vt:lpstr>Teknik</vt:lpstr>
      <vt:lpstr>ÖĞRETİM TEKNİKLERİ </vt:lpstr>
      <vt:lpstr>ANLATIM YÖNTEMİ</vt:lpstr>
      <vt:lpstr>ANLATIMIN etkili uygulanabilmesi için; </vt:lpstr>
      <vt:lpstr>PowerPoint Sunusu</vt:lpstr>
      <vt:lpstr>PowerPoint Sunusu</vt:lpstr>
      <vt:lpstr>PowerPoint Sunusu</vt:lpstr>
      <vt:lpstr>PowerPoint Sunusu</vt:lpstr>
      <vt:lpstr>PowerPoint Sunusu</vt:lpstr>
      <vt:lpstr>PowerPoint Sunusu</vt:lpstr>
      <vt:lpstr>Tartışma Türleri</vt:lpstr>
      <vt:lpstr>Münazara</vt:lpstr>
      <vt:lpstr>Seminer</vt:lpstr>
      <vt:lpstr>BELİRTKE TABLOSU (Hedef –İçerik Tablosu)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EĞİTİMDE ETKİNÖĞRENME</dc:title>
  <dc:creator>packardbellpc</dc:creator>
  <cp:lastModifiedBy>packardbellpc</cp:lastModifiedBy>
  <cp:revision>3</cp:revision>
  <dcterms:created xsi:type="dcterms:W3CDTF">2018-02-12T23:46:42Z</dcterms:created>
  <dcterms:modified xsi:type="dcterms:W3CDTF">2018-02-15T14:48:54Z</dcterms:modified>
</cp:coreProperties>
</file>