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323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66362-B085-49FE-B852-06058BE17A3A}" type="datetimeFigureOut">
              <a:rPr lang="tr-TR" smtClean="0"/>
              <a:t>11.6.2020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EDF1B-13C7-480A-90EC-D0977FB8F41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818C8-9DEE-4334-9CAE-5817A55B8511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01856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818C8-9DEE-4334-9CAE-5817A55B8511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74924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818C8-9DEE-4334-9CAE-5817A55B8511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49325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06086-BD84-4625-BC3E-286681258154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37ED-27D2-49C0-9E67-0DE16C964A24}" type="datetimeFigureOut">
              <a:rPr lang="tr-TR" smtClean="0"/>
              <a:t>11.6.2020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3D8A-0962-4C5F-B047-195988B7892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37ED-27D2-49C0-9E67-0DE16C964A24}" type="datetimeFigureOut">
              <a:rPr lang="tr-TR" smtClean="0"/>
              <a:t>11.6.2020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3D8A-0962-4C5F-B047-195988B7892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37ED-27D2-49C0-9E67-0DE16C964A24}" type="datetimeFigureOut">
              <a:rPr lang="tr-TR" smtClean="0"/>
              <a:t>11.6.2020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3D8A-0962-4C5F-B047-195988B7892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37ED-27D2-49C0-9E67-0DE16C964A24}" type="datetimeFigureOut">
              <a:rPr lang="tr-TR" smtClean="0"/>
              <a:t>11.6.2020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3D8A-0962-4C5F-B047-195988B7892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37ED-27D2-49C0-9E67-0DE16C964A24}" type="datetimeFigureOut">
              <a:rPr lang="tr-TR" smtClean="0"/>
              <a:t>11.6.2020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3D8A-0962-4C5F-B047-195988B7892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37ED-27D2-49C0-9E67-0DE16C964A24}" type="datetimeFigureOut">
              <a:rPr lang="tr-TR" smtClean="0"/>
              <a:t>11.6.2020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3D8A-0962-4C5F-B047-195988B7892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37ED-27D2-49C0-9E67-0DE16C964A24}" type="datetimeFigureOut">
              <a:rPr lang="tr-TR" smtClean="0"/>
              <a:t>11.6.2020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3D8A-0962-4C5F-B047-195988B7892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37ED-27D2-49C0-9E67-0DE16C964A24}" type="datetimeFigureOut">
              <a:rPr lang="tr-TR" smtClean="0"/>
              <a:t>11.6.2020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3D8A-0962-4C5F-B047-195988B7892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37ED-27D2-49C0-9E67-0DE16C964A24}" type="datetimeFigureOut">
              <a:rPr lang="tr-TR" smtClean="0"/>
              <a:t>11.6.2020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3D8A-0962-4C5F-B047-195988B7892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37ED-27D2-49C0-9E67-0DE16C964A24}" type="datetimeFigureOut">
              <a:rPr lang="tr-TR" smtClean="0"/>
              <a:t>11.6.2020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3D8A-0962-4C5F-B047-195988B7892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37ED-27D2-49C0-9E67-0DE16C964A24}" type="datetimeFigureOut">
              <a:rPr lang="tr-TR" smtClean="0"/>
              <a:t>11.6.2020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3D8A-0962-4C5F-B047-195988B7892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37ED-27D2-49C0-9E67-0DE16C964A24}" type="datetimeFigureOut">
              <a:rPr lang="tr-TR" smtClean="0"/>
              <a:t>11.6.2020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43D8A-0962-4C5F-B047-195988B7892F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tr-TR" b="1" dirty="0" smtClean="0"/>
              <a:t>SANTRAL SİNİR SİSTEMİ TÜMÖRLERİ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2400" dirty="0" err="1" smtClean="0">
                <a:solidFill>
                  <a:schemeClr val="tx1"/>
                </a:solidFill>
              </a:rPr>
              <a:t>Prof.Dr</a:t>
            </a:r>
            <a:r>
              <a:rPr lang="tr-TR" sz="2400" smtClean="0">
                <a:solidFill>
                  <a:schemeClr val="tx1"/>
                </a:solidFill>
              </a:rPr>
              <a:t>. Aylin </a:t>
            </a:r>
            <a:r>
              <a:rPr lang="tr-TR" sz="2400" dirty="0" smtClean="0">
                <a:solidFill>
                  <a:schemeClr val="tx1"/>
                </a:solidFill>
              </a:rPr>
              <a:t>Okçu </a:t>
            </a:r>
            <a:r>
              <a:rPr lang="tr-TR" sz="2400" dirty="0" err="1" smtClean="0">
                <a:solidFill>
                  <a:schemeClr val="tx1"/>
                </a:solidFill>
              </a:rPr>
              <a:t>Heper</a:t>
            </a:r>
            <a:endParaRPr lang="tr-TR" sz="2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tr-TR" sz="2400" dirty="0" smtClean="0">
                <a:solidFill>
                  <a:schemeClr val="tx1"/>
                </a:solidFill>
              </a:rPr>
              <a:t>Ankara Üniversitesi Tıp Fakültesi</a:t>
            </a:r>
          </a:p>
          <a:p>
            <a:pPr eaLnBrk="1" hangingPunct="1"/>
            <a:r>
              <a:rPr lang="tr-TR" sz="2400" dirty="0" smtClean="0">
                <a:solidFill>
                  <a:schemeClr val="tx1"/>
                </a:solidFill>
              </a:rPr>
              <a:t>Tıbbi Patoloji AD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6804248" y="6021288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Dönem III, modül 7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5 İçerik Yer Tutucusu"/>
          <p:cNvSpPr>
            <a:spLocks noGrp="1"/>
          </p:cNvSpPr>
          <p:nvPr>
            <p:ph sz="half" idx="2"/>
          </p:nvPr>
        </p:nvSpPr>
        <p:spPr>
          <a:xfrm>
            <a:off x="3786188" y="1410072"/>
            <a:ext cx="5072062" cy="5043264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tr-TR" dirty="0" err="1" smtClean="0"/>
              <a:t>Diffüz</a:t>
            </a:r>
            <a:r>
              <a:rPr lang="tr-TR" dirty="0" smtClean="0"/>
              <a:t> </a:t>
            </a:r>
            <a:r>
              <a:rPr lang="tr-TR" dirty="0" err="1" smtClean="0"/>
              <a:t>astrositik</a:t>
            </a:r>
            <a:r>
              <a:rPr lang="tr-TR" dirty="0" smtClean="0"/>
              <a:t> ve </a:t>
            </a:r>
            <a:r>
              <a:rPr lang="tr-TR" dirty="0" err="1" smtClean="0"/>
              <a:t>oligodendrogliyal</a:t>
            </a:r>
            <a:r>
              <a:rPr lang="tr-TR" dirty="0" smtClean="0"/>
              <a:t> tümörler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Diğer </a:t>
            </a:r>
            <a:r>
              <a:rPr lang="tr-TR" dirty="0" err="1" smtClean="0"/>
              <a:t>astrositik</a:t>
            </a:r>
            <a:r>
              <a:rPr lang="tr-TR" dirty="0" smtClean="0"/>
              <a:t> tümörler</a:t>
            </a:r>
          </a:p>
          <a:p>
            <a:endParaRPr lang="tr-TR" dirty="0" smtClean="0"/>
          </a:p>
          <a:p>
            <a:r>
              <a:rPr lang="tr-TR" dirty="0" err="1" smtClean="0"/>
              <a:t>Ependimal</a:t>
            </a:r>
            <a:r>
              <a:rPr lang="tr-TR" dirty="0" smtClean="0"/>
              <a:t> tümörler</a:t>
            </a:r>
          </a:p>
          <a:p>
            <a:endParaRPr lang="tr-TR" dirty="0" smtClean="0"/>
          </a:p>
          <a:p>
            <a:r>
              <a:rPr lang="tr-TR" dirty="0" smtClean="0"/>
              <a:t>Diğer </a:t>
            </a:r>
            <a:r>
              <a:rPr lang="tr-TR" dirty="0" err="1" smtClean="0"/>
              <a:t>gliyomlar</a:t>
            </a:r>
            <a:endParaRPr lang="tr-TR" dirty="0" smtClean="0"/>
          </a:p>
          <a:p>
            <a:pPr lvl="1"/>
            <a:r>
              <a:rPr lang="tr-TR" dirty="0" smtClean="0"/>
              <a:t>3.</a:t>
            </a:r>
            <a:r>
              <a:rPr lang="tr-TR" dirty="0" err="1" smtClean="0"/>
              <a:t>ventrikülün</a:t>
            </a:r>
            <a:r>
              <a:rPr lang="tr-TR" dirty="0" smtClean="0"/>
              <a:t> </a:t>
            </a:r>
            <a:r>
              <a:rPr lang="tr-TR" dirty="0" err="1" smtClean="0"/>
              <a:t>kordoid</a:t>
            </a:r>
            <a:r>
              <a:rPr lang="tr-TR" dirty="0" smtClean="0"/>
              <a:t> </a:t>
            </a:r>
            <a:r>
              <a:rPr lang="tr-TR" dirty="0" err="1" smtClean="0"/>
              <a:t>gliyomu</a:t>
            </a:r>
            <a:endParaRPr lang="tr-TR" dirty="0" smtClean="0"/>
          </a:p>
          <a:p>
            <a:pPr lvl="1"/>
            <a:r>
              <a:rPr lang="tr-TR" dirty="0" err="1" smtClean="0"/>
              <a:t>Anjiosentrik</a:t>
            </a:r>
            <a:r>
              <a:rPr lang="tr-TR" dirty="0" smtClean="0"/>
              <a:t> </a:t>
            </a:r>
            <a:r>
              <a:rPr lang="tr-TR" dirty="0" err="1" smtClean="0"/>
              <a:t>gliyom</a:t>
            </a:r>
            <a:endParaRPr lang="tr-TR" dirty="0" smtClean="0"/>
          </a:p>
          <a:p>
            <a:pPr lvl="1"/>
            <a:r>
              <a:rPr lang="tr-TR" dirty="0" err="1" smtClean="0"/>
              <a:t>Astroblastom</a:t>
            </a:r>
            <a:endParaRPr lang="tr-TR" dirty="0" smtClean="0"/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43617" t="19560" r="32253" b="16203"/>
          <a:stretch>
            <a:fillRect/>
          </a:stretch>
        </p:blipFill>
        <p:spPr>
          <a:xfrm>
            <a:off x="285750" y="158346"/>
            <a:ext cx="3062114" cy="6520267"/>
          </a:xfrm>
          <a:noFill/>
        </p:spPr>
      </p:pic>
      <p:sp>
        <p:nvSpPr>
          <p:cNvPr id="4" name="3 Metin kutusu"/>
          <p:cNvSpPr txBox="1"/>
          <p:nvPr/>
        </p:nvSpPr>
        <p:spPr>
          <a:xfrm>
            <a:off x="3923928" y="260648"/>
            <a:ext cx="334469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4000" dirty="0" err="1" smtClean="0"/>
              <a:t>Gliyal</a:t>
            </a:r>
            <a:r>
              <a:rPr lang="tr-TR" sz="4000" dirty="0" smtClean="0"/>
              <a:t> Tümörler</a:t>
            </a:r>
            <a:endParaRPr lang="tr-T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t="4626" r="50399" b="35091"/>
          <a:stretch>
            <a:fillRect/>
          </a:stretch>
        </p:blipFill>
        <p:spPr bwMode="auto">
          <a:xfrm>
            <a:off x="107504" y="44624"/>
            <a:ext cx="4427984" cy="674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323528" y="188640"/>
            <a:ext cx="4104456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Metin kutusu"/>
          <p:cNvSpPr txBox="1"/>
          <p:nvPr/>
        </p:nvSpPr>
        <p:spPr>
          <a:xfrm>
            <a:off x="5004048" y="692696"/>
            <a:ext cx="12961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err="1" smtClean="0"/>
              <a:t>Astrositom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323528" y="1988840"/>
            <a:ext cx="4104456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5076056" y="2348880"/>
            <a:ext cx="71045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smtClean="0"/>
              <a:t>GBM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323528" y="3645024"/>
            <a:ext cx="4032448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4860032" y="4077072"/>
            <a:ext cx="20882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err="1" smtClean="0"/>
              <a:t>Oligodendrogliyom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323528" y="5589240"/>
            <a:ext cx="4032448" cy="1196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4932040" y="5877272"/>
            <a:ext cx="1584176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Diğer</a:t>
            </a:r>
          </a:p>
          <a:p>
            <a:r>
              <a:rPr lang="tr-TR" dirty="0" smtClean="0"/>
              <a:t>(Düzgün sınırlı, </a:t>
            </a:r>
            <a:r>
              <a:rPr lang="tr-TR" dirty="0" err="1" smtClean="0"/>
              <a:t>infiltratif</a:t>
            </a:r>
            <a:r>
              <a:rPr lang="tr-TR" dirty="0" smtClean="0"/>
              <a:t> değil)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6876256" y="1547500"/>
            <a:ext cx="203132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err="1" smtClean="0"/>
              <a:t>Astrositik</a:t>
            </a:r>
            <a:r>
              <a:rPr lang="tr-TR" dirty="0" smtClean="0"/>
              <a:t> tümörler</a:t>
            </a:r>
            <a:endParaRPr lang="tr-TR" dirty="0"/>
          </a:p>
        </p:txBody>
      </p:sp>
      <p:sp>
        <p:nvSpPr>
          <p:cNvPr id="12" name="11 Sağ Ok"/>
          <p:cNvSpPr/>
          <p:nvPr/>
        </p:nvSpPr>
        <p:spPr>
          <a:xfrm>
            <a:off x="4572000" y="764704"/>
            <a:ext cx="360040" cy="2880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Sağ Ok"/>
          <p:cNvSpPr/>
          <p:nvPr/>
        </p:nvSpPr>
        <p:spPr>
          <a:xfrm>
            <a:off x="4572000" y="2420888"/>
            <a:ext cx="360040" cy="2880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Sağ Ok"/>
          <p:cNvSpPr/>
          <p:nvPr/>
        </p:nvSpPr>
        <p:spPr>
          <a:xfrm>
            <a:off x="4499992" y="4149080"/>
            <a:ext cx="288032" cy="2880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Sağ Ok"/>
          <p:cNvSpPr/>
          <p:nvPr/>
        </p:nvSpPr>
        <p:spPr>
          <a:xfrm>
            <a:off x="4499992" y="5949280"/>
            <a:ext cx="360040" cy="21602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1" name="20 Düz Ok Bağlayıcısı"/>
          <p:cNvCxnSpPr/>
          <p:nvPr/>
        </p:nvCxnSpPr>
        <p:spPr>
          <a:xfrm flipH="1" flipV="1">
            <a:off x="6084168" y="1124744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22 Düz Ok Bağlayıcısı"/>
          <p:cNvCxnSpPr/>
          <p:nvPr/>
        </p:nvCxnSpPr>
        <p:spPr>
          <a:xfrm flipH="1">
            <a:off x="5868144" y="1916832"/>
            <a:ext cx="93610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24 Dirsek Bağlayıcısı"/>
          <p:cNvCxnSpPr/>
          <p:nvPr/>
        </p:nvCxnSpPr>
        <p:spPr>
          <a:xfrm rot="10800000" flipV="1">
            <a:off x="3419872" y="2060848"/>
            <a:ext cx="4968552" cy="1368152"/>
          </a:xfrm>
          <a:prstGeom prst="bentConnector3">
            <a:avLst>
              <a:gd name="adj1" fmla="val 1744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30 Yuvarlatılmış Dikdörtgen"/>
          <p:cNvSpPr/>
          <p:nvPr/>
        </p:nvSpPr>
        <p:spPr>
          <a:xfrm>
            <a:off x="4644008" y="260648"/>
            <a:ext cx="4320480" cy="54006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31 Şeritli Sağ Ok"/>
          <p:cNvSpPr/>
          <p:nvPr/>
        </p:nvSpPr>
        <p:spPr>
          <a:xfrm rot="5400000">
            <a:off x="7596336" y="5517232"/>
            <a:ext cx="720080" cy="576064"/>
          </a:xfrm>
          <a:prstGeom prst="striped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32 Metin kutusu"/>
          <p:cNvSpPr txBox="1"/>
          <p:nvPr/>
        </p:nvSpPr>
        <p:spPr>
          <a:xfrm>
            <a:off x="7524328" y="6228020"/>
            <a:ext cx="979755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dirty="0" err="1" smtClean="0"/>
              <a:t>infiltratif</a:t>
            </a:r>
            <a:endParaRPr lang="tr-TR" dirty="0"/>
          </a:p>
        </p:txBody>
      </p:sp>
      <p:sp>
        <p:nvSpPr>
          <p:cNvPr id="22" name="21 Dikdörtgen"/>
          <p:cNvSpPr/>
          <p:nvPr/>
        </p:nvSpPr>
        <p:spPr>
          <a:xfrm>
            <a:off x="323528" y="5085184"/>
            <a:ext cx="259228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Metin kutusu"/>
          <p:cNvSpPr txBox="1"/>
          <p:nvPr/>
        </p:nvSpPr>
        <p:spPr>
          <a:xfrm>
            <a:off x="4944571" y="5085184"/>
            <a:ext cx="178766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err="1" smtClean="0"/>
              <a:t>Oligoastrositom</a:t>
            </a:r>
            <a:endParaRPr lang="tr-TR" dirty="0"/>
          </a:p>
        </p:txBody>
      </p:sp>
      <p:sp>
        <p:nvSpPr>
          <p:cNvPr id="26" name="25 Sağ Ok"/>
          <p:cNvSpPr/>
          <p:nvPr/>
        </p:nvSpPr>
        <p:spPr>
          <a:xfrm>
            <a:off x="2987824" y="5157192"/>
            <a:ext cx="1872208" cy="2160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8" name="27 Düz Bağlayıcı"/>
          <p:cNvCxnSpPr/>
          <p:nvPr/>
        </p:nvCxnSpPr>
        <p:spPr>
          <a:xfrm>
            <a:off x="0" y="3573016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28 Düz Bağlayıcı"/>
          <p:cNvCxnSpPr/>
          <p:nvPr/>
        </p:nvCxnSpPr>
        <p:spPr>
          <a:xfrm>
            <a:off x="0" y="5517232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29 Metin kutusu"/>
          <p:cNvSpPr txBox="1"/>
          <p:nvPr/>
        </p:nvSpPr>
        <p:spPr>
          <a:xfrm>
            <a:off x="6156176" y="4581128"/>
            <a:ext cx="271664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err="1" smtClean="0"/>
              <a:t>Oligodendrogliyal</a:t>
            </a:r>
            <a:r>
              <a:rPr lang="tr-TR" dirty="0" smtClean="0"/>
              <a:t> tümörler</a:t>
            </a:r>
            <a:endParaRPr lang="tr-TR" dirty="0"/>
          </a:p>
        </p:txBody>
      </p:sp>
      <p:cxnSp>
        <p:nvCxnSpPr>
          <p:cNvPr id="36" name="35 Düz Ok Bağlayıcısı"/>
          <p:cNvCxnSpPr/>
          <p:nvPr/>
        </p:nvCxnSpPr>
        <p:spPr>
          <a:xfrm flipH="1" flipV="1">
            <a:off x="7020272" y="4293096"/>
            <a:ext cx="64807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37 Düz Ok Bağlayıcısı"/>
          <p:cNvCxnSpPr/>
          <p:nvPr/>
        </p:nvCxnSpPr>
        <p:spPr>
          <a:xfrm flipH="1">
            <a:off x="6804248" y="5013176"/>
            <a:ext cx="57606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9358" r="754" b="2771"/>
          <a:stretch>
            <a:fillRect/>
          </a:stretch>
        </p:blipFill>
        <p:spPr>
          <a:xfrm>
            <a:off x="142875" y="1988840"/>
            <a:ext cx="8748713" cy="4786312"/>
          </a:xfrm>
          <a:ln>
            <a:solidFill>
              <a:schemeClr val="tx1"/>
            </a:solidFill>
          </a:ln>
        </p:spPr>
      </p:pic>
      <p:sp>
        <p:nvSpPr>
          <p:cNvPr id="7" name="6 Metin kutusu"/>
          <p:cNvSpPr txBox="1"/>
          <p:nvPr/>
        </p:nvSpPr>
        <p:spPr>
          <a:xfrm>
            <a:off x="179512" y="260648"/>
            <a:ext cx="49073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u="sng" dirty="0" smtClean="0">
                <a:solidFill>
                  <a:srgbClr val="FF0000"/>
                </a:solidFill>
              </a:rPr>
              <a:t>Bütün SSS tümörleri içinde</a:t>
            </a:r>
            <a:r>
              <a:rPr lang="tr-TR" sz="2400" dirty="0" smtClean="0">
                <a:solidFill>
                  <a:srgbClr val="FF0000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En sık </a:t>
            </a:r>
            <a:r>
              <a:rPr lang="tr-TR" sz="2400" dirty="0" err="1" smtClean="0"/>
              <a:t>menenjiom</a:t>
            </a:r>
            <a:endParaRPr lang="tr-TR" sz="2400" dirty="0" smtClean="0"/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İkinci sıklıkta </a:t>
            </a:r>
            <a:r>
              <a:rPr lang="tr-TR" sz="2400" dirty="0" err="1" smtClean="0"/>
              <a:t>gliyoblastom</a:t>
            </a:r>
            <a:r>
              <a:rPr lang="tr-TR" sz="2400" dirty="0" smtClean="0"/>
              <a:t> (GBM)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Üçüncü sıklıkta </a:t>
            </a:r>
            <a:r>
              <a:rPr lang="tr-TR" sz="2400" dirty="0" err="1" smtClean="0"/>
              <a:t>sellar</a:t>
            </a:r>
            <a:r>
              <a:rPr lang="tr-TR" sz="2400" dirty="0" smtClean="0"/>
              <a:t> bölge tümörleri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4795141" y="188640"/>
            <a:ext cx="4169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400" dirty="0" err="1" smtClean="0"/>
              <a:t>Gliyomlar</a:t>
            </a:r>
            <a:r>
              <a:rPr lang="tr-TR" sz="2400" dirty="0" smtClean="0"/>
              <a:t> (</a:t>
            </a:r>
            <a:r>
              <a:rPr lang="tr-TR" sz="2400" dirty="0" err="1" smtClean="0"/>
              <a:t>gliyal</a:t>
            </a:r>
            <a:r>
              <a:rPr lang="tr-TR" sz="2400" dirty="0" smtClean="0"/>
              <a:t> tümörler) %28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err="1" smtClean="0"/>
              <a:t>Malign</a:t>
            </a:r>
            <a:r>
              <a:rPr lang="tr-TR" sz="2400" dirty="0" smtClean="0"/>
              <a:t> SSS tümörlerinin %80’i     </a:t>
            </a:r>
            <a:r>
              <a:rPr lang="tr-TR" sz="2400" dirty="0" err="1" smtClean="0"/>
              <a:t>gliyomlar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3044" b="15398"/>
          <a:stretch>
            <a:fillRect/>
          </a:stretch>
        </p:blipFill>
        <p:spPr>
          <a:xfrm>
            <a:off x="187325" y="1341438"/>
            <a:ext cx="8848725" cy="4357687"/>
          </a:xfrm>
          <a:ln>
            <a:solidFill>
              <a:schemeClr val="tx1"/>
            </a:solidFill>
          </a:ln>
        </p:spPr>
      </p:pic>
      <p:cxnSp>
        <p:nvCxnSpPr>
          <p:cNvPr id="4" name="6 Düz Bağlayıcı"/>
          <p:cNvCxnSpPr/>
          <p:nvPr/>
        </p:nvCxnSpPr>
        <p:spPr>
          <a:xfrm>
            <a:off x="2124075" y="5445125"/>
            <a:ext cx="64293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6 Düz Bağlayıcı"/>
          <p:cNvCxnSpPr/>
          <p:nvPr/>
        </p:nvCxnSpPr>
        <p:spPr>
          <a:xfrm>
            <a:off x="4859338" y="5472113"/>
            <a:ext cx="642937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own Arrow 2"/>
          <p:cNvSpPr/>
          <p:nvPr/>
        </p:nvSpPr>
        <p:spPr>
          <a:xfrm>
            <a:off x="4716463" y="2781300"/>
            <a:ext cx="117475" cy="287338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5 Metin kutusu"/>
          <p:cNvSpPr txBox="1"/>
          <p:nvPr/>
        </p:nvSpPr>
        <p:spPr>
          <a:xfrm>
            <a:off x="395536" y="404664"/>
            <a:ext cx="341728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400" dirty="0" smtClean="0"/>
              <a:t>SSS tümörlerinde cinsiyet 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543" t="15152" r="4543" b="16975"/>
          <a:stretch>
            <a:fillRect/>
          </a:stretch>
        </p:blipFill>
        <p:spPr>
          <a:xfrm>
            <a:off x="142875" y="692150"/>
            <a:ext cx="8851900" cy="5286375"/>
          </a:xfrm>
          <a:ln>
            <a:solidFill>
              <a:schemeClr val="tx1"/>
            </a:solidFill>
          </a:ln>
        </p:spPr>
      </p:pic>
      <p:sp>
        <p:nvSpPr>
          <p:cNvPr id="6" name="5 Dikdörtgen"/>
          <p:cNvSpPr/>
          <p:nvPr/>
        </p:nvSpPr>
        <p:spPr>
          <a:xfrm>
            <a:off x="2771775" y="981075"/>
            <a:ext cx="1439863" cy="86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cxnSp>
        <p:nvCxnSpPr>
          <p:cNvPr id="4" name="6 Düz Bağlayıcı"/>
          <p:cNvCxnSpPr/>
          <p:nvPr/>
        </p:nvCxnSpPr>
        <p:spPr>
          <a:xfrm>
            <a:off x="5076825" y="1844675"/>
            <a:ext cx="64293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6 Düz Bağlayıcı"/>
          <p:cNvCxnSpPr/>
          <p:nvPr/>
        </p:nvCxnSpPr>
        <p:spPr>
          <a:xfrm>
            <a:off x="5795963" y="2852738"/>
            <a:ext cx="642937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763713" y="5661025"/>
            <a:ext cx="15843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etin kutusu"/>
          <p:cNvSpPr txBox="1"/>
          <p:nvPr/>
        </p:nvSpPr>
        <p:spPr>
          <a:xfrm>
            <a:off x="899592" y="6237312"/>
            <a:ext cx="718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Çocuk ve </a:t>
            </a:r>
            <a:r>
              <a:rPr lang="tr-TR" dirty="0" err="1" smtClean="0"/>
              <a:t>adölesanlarda</a:t>
            </a:r>
            <a:r>
              <a:rPr lang="tr-TR" dirty="0" smtClean="0"/>
              <a:t> “</a:t>
            </a:r>
            <a:r>
              <a:rPr lang="tr-TR" dirty="0" err="1" smtClean="0"/>
              <a:t>pilositik</a:t>
            </a:r>
            <a:r>
              <a:rPr lang="tr-TR" dirty="0" smtClean="0"/>
              <a:t> </a:t>
            </a:r>
            <a:r>
              <a:rPr lang="tr-TR" dirty="0" err="1" smtClean="0"/>
              <a:t>astrositom</a:t>
            </a:r>
            <a:r>
              <a:rPr lang="tr-TR" dirty="0" smtClean="0"/>
              <a:t>” ve “</a:t>
            </a:r>
            <a:r>
              <a:rPr lang="tr-TR" dirty="0" err="1" smtClean="0"/>
              <a:t>embriyonal</a:t>
            </a:r>
            <a:r>
              <a:rPr lang="tr-TR" dirty="0" smtClean="0"/>
              <a:t> tümörler” sık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79512" y="116632"/>
            <a:ext cx="4237250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dirty="0" smtClean="0"/>
              <a:t>Çocuk ve </a:t>
            </a:r>
            <a:r>
              <a:rPr lang="tr-TR" sz="2400" dirty="0" err="1" smtClean="0"/>
              <a:t>adölesan</a:t>
            </a:r>
            <a:r>
              <a:rPr lang="tr-TR" sz="2400" dirty="0" smtClean="0"/>
              <a:t> SSS tümörleri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SSS Tümörleri Derecelendirme (</a:t>
            </a:r>
            <a:r>
              <a:rPr lang="tr-TR" dirty="0" err="1" smtClean="0">
                <a:solidFill>
                  <a:srgbClr val="C00000"/>
                </a:solidFill>
              </a:rPr>
              <a:t>Grade</a:t>
            </a:r>
            <a:r>
              <a:rPr lang="tr-TR" dirty="0" smtClean="0">
                <a:solidFill>
                  <a:srgbClr val="C00000"/>
                </a:solidFill>
              </a:rPr>
              <a:t>)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0115" t="21558" r="12500" b="28355"/>
          <a:stretch>
            <a:fillRect/>
          </a:stretch>
        </p:blipFill>
        <p:spPr>
          <a:xfrm>
            <a:off x="611560" y="1106393"/>
            <a:ext cx="8172971" cy="5706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832" t="21739" r="41087" b="62859"/>
          <a:stretch>
            <a:fillRect/>
          </a:stretch>
        </p:blipFill>
        <p:spPr>
          <a:xfrm>
            <a:off x="500063" y="3071813"/>
            <a:ext cx="7923212" cy="3357562"/>
          </a:xfrm>
          <a:noFill/>
        </p:spPr>
      </p:pic>
      <p:sp>
        <p:nvSpPr>
          <p:cNvPr id="4" name="3 Metin kutusu"/>
          <p:cNvSpPr txBox="1"/>
          <p:nvPr/>
        </p:nvSpPr>
        <p:spPr>
          <a:xfrm>
            <a:off x="755576" y="692696"/>
            <a:ext cx="4288675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400" b="1" u="sng" dirty="0" smtClean="0"/>
              <a:t>Derece II,III,IV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err="1" smtClean="0"/>
              <a:t>Diffüz</a:t>
            </a:r>
            <a:r>
              <a:rPr lang="tr-TR" sz="2400" dirty="0" smtClean="0"/>
              <a:t> </a:t>
            </a:r>
            <a:r>
              <a:rPr lang="tr-TR" sz="2400" dirty="0" err="1" smtClean="0"/>
              <a:t>astrositom</a:t>
            </a:r>
            <a:r>
              <a:rPr lang="tr-TR" sz="2400" dirty="0" smtClean="0"/>
              <a:t>, derece II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err="1" smtClean="0"/>
              <a:t>Anaplastik</a:t>
            </a:r>
            <a:r>
              <a:rPr lang="tr-TR" sz="2400" dirty="0" smtClean="0"/>
              <a:t> </a:t>
            </a:r>
            <a:r>
              <a:rPr lang="tr-TR" sz="2400" dirty="0" err="1" smtClean="0"/>
              <a:t>astrositom</a:t>
            </a:r>
            <a:r>
              <a:rPr lang="tr-TR" sz="2400" dirty="0" smtClean="0"/>
              <a:t>, derece III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err="1" smtClean="0"/>
              <a:t>Gliyoblastom</a:t>
            </a:r>
            <a:r>
              <a:rPr lang="tr-TR" sz="2400" dirty="0" smtClean="0"/>
              <a:t>, derece IV</a:t>
            </a:r>
            <a:endParaRPr lang="tr-TR" sz="24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5436096" y="1085835"/>
            <a:ext cx="288032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dirty="0" smtClean="0"/>
              <a:t>Derece </a:t>
            </a:r>
            <a:r>
              <a:rPr lang="tr-TR" sz="2400" b="1" dirty="0" smtClean="0"/>
              <a:t>klinik seyir </a:t>
            </a:r>
            <a:r>
              <a:rPr lang="tr-TR" sz="2400" dirty="0" smtClean="0"/>
              <a:t>ve </a:t>
            </a:r>
            <a:r>
              <a:rPr lang="tr-TR" sz="2400" b="1" dirty="0" err="1" smtClean="0"/>
              <a:t>prognoz</a:t>
            </a:r>
            <a:r>
              <a:rPr lang="tr-TR" sz="2400" dirty="0" smtClean="0"/>
              <a:t> ile </a:t>
            </a:r>
            <a:r>
              <a:rPr lang="tr-TR" sz="2400" dirty="0" err="1" smtClean="0"/>
              <a:t>korrele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pPr algn="l"/>
            <a:r>
              <a:rPr lang="tr-TR" b="1" dirty="0" err="1" smtClean="0">
                <a:solidFill>
                  <a:srgbClr val="C00000"/>
                </a:solidFill>
              </a:rPr>
              <a:t>Diffüz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Astrositom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412776"/>
            <a:ext cx="4392488" cy="4525963"/>
          </a:xfrm>
        </p:spPr>
        <p:txBody>
          <a:bodyPr>
            <a:normAutofit lnSpcReduction="10000"/>
          </a:bodyPr>
          <a:lstStyle/>
          <a:p>
            <a:r>
              <a:rPr lang="tr-TR" sz="2400" dirty="0" smtClean="0"/>
              <a:t>4-6.</a:t>
            </a:r>
            <a:r>
              <a:rPr lang="tr-TR" sz="2400" dirty="0" err="1" smtClean="0"/>
              <a:t>dekatlar</a:t>
            </a:r>
            <a:endParaRPr lang="tr-TR" sz="2400" dirty="0" smtClean="0"/>
          </a:p>
          <a:p>
            <a:r>
              <a:rPr lang="tr-TR" sz="2400" dirty="0" err="1" smtClean="0"/>
              <a:t>Serebral</a:t>
            </a:r>
            <a:r>
              <a:rPr lang="tr-TR" sz="2400" dirty="0" smtClean="0"/>
              <a:t> </a:t>
            </a:r>
            <a:r>
              <a:rPr lang="tr-TR" sz="2400" dirty="0" err="1" smtClean="0"/>
              <a:t>hemisferlerde</a:t>
            </a:r>
            <a:r>
              <a:rPr lang="tr-TR" sz="2400" dirty="0" smtClean="0"/>
              <a:t> sık</a:t>
            </a:r>
          </a:p>
          <a:p>
            <a:pPr lvl="1"/>
            <a:r>
              <a:rPr lang="tr-TR" sz="1900" dirty="0" err="1" smtClean="0"/>
              <a:t>Serebellum</a:t>
            </a:r>
            <a:r>
              <a:rPr lang="tr-TR" sz="1900" dirty="0" smtClean="0"/>
              <a:t>,beyin sapı, </a:t>
            </a:r>
            <a:r>
              <a:rPr lang="tr-TR" sz="1900" dirty="0" err="1" smtClean="0"/>
              <a:t>medullo</a:t>
            </a:r>
            <a:r>
              <a:rPr lang="tr-TR" sz="1900" dirty="0" smtClean="0"/>
              <a:t> </a:t>
            </a:r>
            <a:r>
              <a:rPr lang="tr-TR" sz="1900" dirty="0" err="1" smtClean="0"/>
              <a:t>spinalis</a:t>
            </a:r>
            <a:endParaRPr lang="tr-TR" sz="1900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sz="2200" u="sng" dirty="0" err="1" smtClean="0"/>
              <a:t>Makroskobi</a:t>
            </a:r>
            <a:endParaRPr lang="tr-TR" sz="2200" u="sng" dirty="0" smtClean="0"/>
          </a:p>
          <a:p>
            <a:r>
              <a:rPr lang="tr-TR" sz="2200" dirty="0" smtClean="0"/>
              <a:t>Sınırları belirsiz, </a:t>
            </a:r>
            <a:r>
              <a:rPr lang="tr-TR" sz="2200" u="sng" dirty="0" err="1" smtClean="0"/>
              <a:t>infiltratif</a:t>
            </a:r>
            <a:endParaRPr lang="tr-TR" sz="2200" u="sng" dirty="0" smtClean="0"/>
          </a:p>
          <a:p>
            <a:r>
              <a:rPr lang="tr-TR" sz="2200" dirty="0" smtClean="0"/>
              <a:t>Gri renkli</a:t>
            </a:r>
          </a:p>
          <a:p>
            <a:r>
              <a:rPr lang="tr-TR" sz="2200" dirty="0" smtClean="0"/>
              <a:t>Beyin </a:t>
            </a:r>
            <a:r>
              <a:rPr lang="tr-TR" sz="2200" dirty="0" err="1" smtClean="0"/>
              <a:t>distorsiyonu</a:t>
            </a:r>
            <a:endParaRPr lang="tr-TR" sz="2200" dirty="0" smtClean="0"/>
          </a:p>
          <a:p>
            <a:r>
              <a:rPr lang="tr-TR" sz="2200" dirty="0" smtClean="0"/>
              <a:t>Sert/yumuşak</a:t>
            </a:r>
          </a:p>
          <a:p>
            <a:r>
              <a:rPr lang="tr-TR" sz="2200" dirty="0" err="1" smtClean="0"/>
              <a:t>Kistik</a:t>
            </a:r>
            <a:r>
              <a:rPr lang="tr-TR" sz="2200" dirty="0" smtClean="0"/>
              <a:t>/</a:t>
            </a:r>
            <a:r>
              <a:rPr lang="tr-TR" sz="2200" dirty="0" err="1" smtClean="0"/>
              <a:t>solid</a:t>
            </a:r>
            <a:endParaRPr lang="tr-TR" sz="2200" dirty="0"/>
          </a:p>
        </p:txBody>
      </p:sp>
      <p:pic>
        <p:nvPicPr>
          <p:cNvPr id="5" name="Picture 2" descr="astrocytom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284984"/>
            <a:ext cx="4433823" cy="2520280"/>
          </a:xfrm>
          <a:prstGeom prst="rect">
            <a:avLst/>
          </a:prstGeom>
          <a:noFill/>
        </p:spPr>
      </p:pic>
      <p:sp>
        <p:nvSpPr>
          <p:cNvPr id="6" name="5 Oval"/>
          <p:cNvSpPr/>
          <p:nvPr/>
        </p:nvSpPr>
        <p:spPr>
          <a:xfrm>
            <a:off x="5148064" y="3284984"/>
            <a:ext cx="1080120" cy="13681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>
            <a:off x="7524328" y="3356992"/>
            <a:ext cx="1080120" cy="13681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Diffüz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Astrositom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63688" y="1556792"/>
            <a:ext cx="5266928" cy="4525963"/>
          </a:xfrm>
        </p:spPr>
        <p:txBody>
          <a:bodyPr/>
          <a:lstStyle/>
          <a:p>
            <a:pPr>
              <a:buNone/>
            </a:pPr>
            <a:r>
              <a:rPr lang="tr-TR" u="sng" dirty="0" err="1" smtClean="0"/>
              <a:t>Mikroskobi</a:t>
            </a:r>
            <a:endParaRPr lang="tr-TR" u="sng" dirty="0" smtClean="0"/>
          </a:p>
          <a:p>
            <a:r>
              <a:rPr lang="tr-TR" sz="2800" dirty="0" err="1" smtClean="0"/>
              <a:t>Astrositik</a:t>
            </a:r>
            <a:r>
              <a:rPr lang="tr-TR" sz="2800" dirty="0" smtClean="0"/>
              <a:t> hücreler</a:t>
            </a:r>
          </a:p>
          <a:p>
            <a:r>
              <a:rPr lang="tr-TR" sz="2800" dirty="0" err="1" smtClean="0"/>
              <a:t>Fibriller</a:t>
            </a:r>
            <a:r>
              <a:rPr lang="tr-TR" sz="2800" dirty="0" smtClean="0"/>
              <a:t> </a:t>
            </a:r>
            <a:r>
              <a:rPr lang="tr-TR" sz="2800" dirty="0" err="1" smtClean="0"/>
              <a:t>stroma</a:t>
            </a:r>
            <a:endParaRPr lang="tr-TR" sz="2800" dirty="0" smtClean="0"/>
          </a:p>
          <a:p>
            <a:r>
              <a:rPr lang="tr-TR" sz="2800" b="1" dirty="0" err="1" smtClean="0"/>
              <a:t>Sellülarite</a:t>
            </a:r>
            <a:r>
              <a:rPr lang="tr-TR" sz="2800" b="1" dirty="0" smtClean="0"/>
              <a:t>(hücresellik)</a:t>
            </a:r>
            <a:r>
              <a:rPr lang="tr-TR" sz="2800" dirty="0" smtClean="0"/>
              <a:t> </a:t>
            </a:r>
            <a:r>
              <a:rPr lang="tr-TR" sz="2800" dirty="0" smtClean="0">
                <a:cs typeface="Times New Roman" pitchFamily="18" charset="0"/>
              </a:rPr>
              <a:t>↑/↓</a:t>
            </a:r>
          </a:p>
          <a:p>
            <a:r>
              <a:rPr lang="tr-TR" sz="2800" b="1" dirty="0" err="1" smtClean="0"/>
              <a:t>Pleomorfizm</a:t>
            </a:r>
            <a:r>
              <a:rPr lang="tr-TR" sz="2800" dirty="0" smtClean="0"/>
              <a:t> </a:t>
            </a:r>
            <a:r>
              <a:rPr lang="tr-TR" sz="2800" dirty="0" smtClean="0">
                <a:cs typeface="Times New Roman" pitchFamily="18" charset="0"/>
              </a:rPr>
              <a:t>↑/↓</a:t>
            </a:r>
            <a:endParaRPr lang="tr-TR" sz="2800" dirty="0" smtClean="0"/>
          </a:p>
          <a:p>
            <a:r>
              <a:rPr lang="tr-TR" sz="2800" b="1" dirty="0" smtClean="0"/>
              <a:t>Mitoz</a:t>
            </a:r>
            <a:r>
              <a:rPr lang="tr-TR" sz="2800" dirty="0" smtClean="0"/>
              <a:t> </a:t>
            </a:r>
            <a:r>
              <a:rPr lang="tr-TR" sz="2800" dirty="0" smtClean="0">
                <a:cs typeface="Times New Roman" pitchFamily="18" charset="0"/>
              </a:rPr>
              <a:t>↑/↓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1763688" y="3140968"/>
            <a:ext cx="4752528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Aşağı Ok"/>
          <p:cNvSpPr/>
          <p:nvPr/>
        </p:nvSpPr>
        <p:spPr>
          <a:xfrm>
            <a:off x="3851920" y="4869160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3059832" y="5661248"/>
            <a:ext cx="224176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400" dirty="0" smtClean="0"/>
              <a:t>Dereceyi belirler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Diffüz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Astrositom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u="sng" dirty="0" smtClean="0"/>
              <a:t>Moleküler Özellikler</a:t>
            </a:r>
          </a:p>
          <a:p>
            <a:r>
              <a:rPr lang="tr-TR" dirty="0" err="1" smtClean="0"/>
              <a:t>Prognoz</a:t>
            </a:r>
            <a:r>
              <a:rPr lang="tr-TR" dirty="0" smtClean="0"/>
              <a:t> ile </a:t>
            </a:r>
            <a:r>
              <a:rPr lang="tr-TR" dirty="0" err="1" smtClean="0"/>
              <a:t>korrele</a:t>
            </a:r>
            <a:endParaRPr lang="tr-TR" dirty="0" smtClean="0"/>
          </a:p>
          <a:p>
            <a:r>
              <a:rPr lang="tr-TR" dirty="0" smtClean="0"/>
              <a:t>%80-90 IDH1, IDH2 mutasyonu</a:t>
            </a:r>
          </a:p>
          <a:p>
            <a:r>
              <a:rPr lang="tr-TR" dirty="0" smtClean="0"/>
              <a:t>%70 ATRX mutasyonu</a:t>
            </a:r>
          </a:p>
          <a:p>
            <a:r>
              <a:rPr lang="tr-TR" dirty="0" smtClean="0"/>
              <a:t>1p/19q </a:t>
            </a:r>
            <a:r>
              <a:rPr lang="tr-TR" dirty="0" err="1" smtClean="0"/>
              <a:t>kodelesyonu</a:t>
            </a:r>
            <a:r>
              <a:rPr lang="tr-TR" dirty="0" smtClean="0"/>
              <a:t> yok</a:t>
            </a:r>
          </a:p>
          <a:p>
            <a:endParaRPr lang="tr-TR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827584" y="2852936"/>
            <a:ext cx="5328592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5292080" y="4994012"/>
            <a:ext cx="333469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800" dirty="0" smtClean="0"/>
              <a:t>İyi </a:t>
            </a:r>
            <a:r>
              <a:rPr lang="tr-TR" sz="2800" dirty="0" err="1" smtClean="0"/>
              <a:t>prognoz</a:t>
            </a:r>
            <a:r>
              <a:rPr lang="tr-TR" sz="2800" dirty="0" smtClean="0"/>
              <a:t> göstergesi</a:t>
            </a:r>
            <a:endParaRPr lang="tr-TR" sz="2800" dirty="0"/>
          </a:p>
        </p:txBody>
      </p:sp>
      <p:sp>
        <p:nvSpPr>
          <p:cNvPr id="6" name="5 Bükülü Ok"/>
          <p:cNvSpPr/>
          <p:nvPr/>
        </p:nvSpPr>
        <p:spPr>
          <a:xfrm rot="5400000">
            <a:off x="6228184" y="3501008"/>
            <a:ext cx="1368152" cy="108012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B707775-EAE6-46A2-9D49-A5A29CF9F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1"/>
                </a:solidFill>
              </a:rPr>
              <a:t>Ders için gerekli olan ön bilgiler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5179454-5E6B-4868-9E9A-2AA685BD0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Santral sinir sistemi histolojisi ve anatomisi</a:t>
            </a:r>
            <a:endParaRPr lang="tr-TR" sz="2400" dirty="0"/>
          </a:p>
        </p:txBody>
      </p:sp>
    </p:spTree>
    <p:extLst>
      <p:ext uri="{BB962C8B-B14F-4D97-AF65-F5344CB8AC3E}">
        <p14:creationId xmlns="" xmlns:p14="http://schemas.microsoft.com/office/powerpoint/2010/main" val="186378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467544" y="1340768"/>
          <a:ext cx="8352928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833"/>
                <a:gridCol w="3572786"/>
                <a:gridCol w="2784309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DSÖ Derece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DSÖ Tümör İsmi</a:t>
                      </a:r>
                    </a:p>
                    <a:p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Histolojik Kriter</a:t>
                      </a:r>
                      <a:endParaRPr lang="tr-T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II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Diffüz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astrositom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Nükleer </a:t>
                      </a:r>
                      <a:r>
                        <a:rPr lang="tr-TR" sz="2000" dirty="0" err="1" smtClean="0"/>
                        <a:t>atipi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smtClean="0">
                          <a:sym typeface="Symbol"/>
                        </a:rPr>
                        <a:t></a:t>
                      </a:r>
                    </a:p>
                    <a:p>
                      <a:r>
                        <a:rPr lang="tr-TR" sz="2000" dirty="0" smtClean="0">
                          <a:sym typeface="Symbol"/>
                        </a:rPr>
                        <a:t>Hücresellik </a:t>
                      </a:r>
                    </a:p>
                    <a:p>
                      <a:r>
                        <a:rPr lang="tr-TR" sz="2000" dirty="0" smtClean="0">
                          <a:sym typeface="Symbol"/>
                        </a:rPr>
                        <a:t>Mitoz </a:t>
                      </a:r>
                      <a:endParaRPr lang="tr-T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III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Anaplastik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astrositom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Nükleer </a:t>
                      </a:r>
                      <a:r>
                        <a:rPr lang="tr-TR" sz="2000" dirty="0" err="1" smtClean="0"/>
                        <a:t>atipi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smtClean="0">
                          <a:sym typeface="Symbol"/>
                        </a:rPr>
                        <a:t></a:t>
                      </a:r>
                    </a:p>
                    <a:p>
                      <a:r>
                        <a:rPr lang="tr-TR" sz="2000" dirty="0" smtClean="0">
                          <a:sym typeface="Symbol"/>
                        </a:rPr>
                        <a:t>Hücresellik </a:t>
                      </a:r>
                    </a:p>
                    <a:p>
                      <a:r>
                        <a:rPr lang="tr-TR" sz="2000" dirty="0" smtClean="0">
                          <a:sym typeface="Symbol"/>
                        </a:rPr>
                        <a:t>Mitoz </a:t>
                      </a:r>
                      <a:endParaRPr lang="tr-T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IV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Gliyoblastom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Nekroz ve/veya </a:t>
                      </a:r>
                      <a:r>
                        <a:rPr lang="tr-TR" sz="2000" dirty="0" err="1" smtClean="0"/>
                        <a:t>mikrovasküler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proliferasyon</a:t>
                      </a:r>
                      <a:r>
                        <a:rPr lang="tr-TR" sz="2000" dirty="0" smtClean="0"/>
                        <a:t> (+)</a:t>
                      </a:r>
                      <a:endParaRPr lang="tr-TR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b="1" dirty="0" err="1" smtClean="0">
                <a:solidFill>
                  <a:srgbClr val="C00000"/>
                </a:solidFill>
              </a:rPr>
              <a:t>Gliyoblastom</a:t>
            </a:r>
            <a:r>
              <a:rPr lang="tr-TR" b="1" dirty="0" smtClean="0">
                <a:solidFill>
                  <a:srgbClr val="C00000"/>
                </a:solidFill>
              </a:rPr>
              <a:t> (GBM)</a:t>
            </a:r>
            <a:br>
              <a:rPr lang="tr-TR" b="1" dirty="0" smtClean="0">
                <a:solidFill>
                  <a:srgbClr val="C00000"/>
                </a:solidFill>
              </a:rPr>
            </a:br>
            <a:r>
              <a:rPr lang="tr-TR" sz="2400" b="1" dirty="0" smtClean="0">
                <a:solidFill>
                  <a:srgbClr val="C00000"/>
                </a:solidFill>
              </a:rPr>
              <a:t>(</a:t>
            </a:r>
            <a:r>
              <a:rPr lang="tr-TR" sz="2400" b="1" dirty="0" err="1" smtClean="0">
                <a:solidFill>
                  <a:srgbClr val="C00000"/>
                </a:solidFill>
              </a:rPr>
              <a:t>Gliyoblastoma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multiforme</a:t>
            </a:r>
            <a:r>
              <a:rPr lang="tr-TR" sz="2400" b="1" dirty="0" smtClean="0">
                <a:solidFill>
                  <a:srgbClr val="C00000"/>
                </a:solidFill>
              </a:rPr>
              <a:t>)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u="sng" dirty="0" err="1" smtClean="0"/>
              <a:t>Makroskobi</a:t>
            </a:r>
            <a:endParaRPr lang="tr-TR" u="sng" dirty="0" smtClean="0"/>
          </a:p>
          <a:p>
            <a:pPr lvl="1"/>
            <a:r>
              <a:rPr lang="tr-TR" dirty="0" smtClean="0"/>
              <a:t>Heterojen</a:t>
            </a:r>
          </a:p>
          <a:p>
            <a:pPr lvl="2"/>
            <a:r>
              <a:rPr lang="tr-TR" dirty="0" smtClean="0"/>
              <a:t>Sert/yumuşak, sarı/gri</a:t>
            </a:r>
          </a:p>
          <a:p>
            <a:pPr lvl="1"/>
            <a:r>
              <a:rPr lang="tr-TR" dirty="0" smtClean="0"/>
              <a:t>Nekroz</a:t>
            </a:r>
          </a:p>
          <a:p>
            <a:pPr lvl="1"/>
            <a:r>
              <a:rPr lang="tr-TR" dirty="0" smtClean="0"/>
              <a:t>Kanama</a:t>
            </a:r>
          </a:p>
        </p:txBody>
      </p:sp>
      <p:pic>
        <p:nvPicPr>
          <p:cNvPr id="4" name="Picture 7" descr="S01871-028-f043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59177" y="404664"/>
            <a:ext cx="3189287" cy="4114800"/>
          </a:xfrm>
          <a:prstGeom prst="rect">
            <a:avLst/>
          </a:prstGeom>
          <a:noFill/>
        </p:spPr>
      </p:pic>
      <p:pic>
        <p:nvPicPr>
          <p:cNvPr id="79874" name="Picture 2" descr="glioblastoma ile ilgili gÃ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645024"/>
            <a:ext cx="2286000" cy="2857500"/>
          </a:xfrm>
          <a:prstGeom prst="rect">
            <a:avLst/>
          </a:prstGeom>
          <a:noFill/>
        </p:spPr>
      </p:pic>
      <p:sp>
        <p:nvSpPr>
          <p:cNvPr id="6" name="5 Oval"/>
          <p:cNvSpPr/>
          <p:nvPr/>
        </p:nvSpPr>
        <p:spPr>
          <a:xfrm>
            <a:off x="6084168" y="476672"/>
            <a:ext cx="2304256" cy="20882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>
            <a:off x="4067944" y="4437112"/>
            <a:ext cx="1008112" cy="16561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err="1" smtClean="0">
                <a:solidFill>
                  <a:srgbClr val="C00000"/>
                </a:solidFill>
              </a:rPr>
              <a:t>Gliyoblastom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4762872" cy="23328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u="sng" dirty="0" err="1" smtClean="0"/>
              <a:t>Mikroskobi</a:t>
            </a:r>
            <a:endParaRPr lang="tr-TR" u="sng" dirty="0" smtClean="0"/>
          </a:p>
          <a:p>
            <a:r>
              <a:rPr lang="tr-TR" dirty="0" err="1" smtClean="0"/>
              <a:t>Diffüz</a:t>
            </a:r>
            <a:r>
              <a:rPr lang="tr-TR" dirty="0" smtClean="0"/>
              <a:t> </a:t>
            </a:r>
            <a:r>
              <a:rPr lang="tr-TR" dirty="0" err="1" smtClean="0"/>
              <a:t>astrositom</a:t>
            </a:r>
            <a:r>
              <a:rPr lang="tr-TR" dirty="0" smtClean="0"/>
              <a:t> görüntüsü</a:t>
            </a:r>
          </a:p>
          <a:p>
            <a:pPr lvl="1"/>
            <a:r>
              <a:rPr lang="tr-TR" dirty="0" err="1" smtClean="0"/>
              <a:t>Astrositik</a:t>
            </a:r>
            <a:r>
              <a:rPr lang="tr-TR" dirty="0" smtClean="0"/>
              <a:t> hücreler</a:t>
            </a:r>
          </a:p>
          <a:p>
            <a:pPr lvl="1"/>
            <a:r>
              <a:rPr lang="tr-TR" dirty="0" err="1" smtClean="0"/>
              <a:t>Fibriler</a:t>
            </a:r>
            <a:r>
              <a:rPr lang="tr-TR" dirty="0" smtClean="0"/>
              <a:t> </a:t>
            </a:r>
            <a:r>
              <a:rPr lang="tr-TR" dirty="0" err="1" smtClean="0"/>
              <a:t>stroma</a:t>
            </a:r>
            <a:endParaRPr lang="tr-TR" dirty="0" smtClean="0"/>
          </a:p>
        </p:txBody>
      </p:sp>
      <p:sp>
        <p:nvSpPr>
          <p:cNvPr id="4" name="3 Çarpı"/>
          <p:cNvSpPr/>
          <p:nvPr/>
        </p:nvSpPr>
        <p:spPr>
          <a:xfrm>
            <a:off x="1835696" y="4005064"/>
            <a:ext cx="648072" cy="64807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251520" y="4797152"/>
            <a:ext cx="3888432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Nekroz</a:t>
            </a:r>
          </a:p>
          <a:p>
            <a:pPr algn="ctr"/>
            <a:r>
              <a:rPr lang="tr-TR" sz="2400" dirty="0" smtClean="0"/>
              <a:t>ve/veya</a:t>
            </a:r>
          </a:p>
          <a:p>
            <a:pPr algn="ctr"/>
            <a:r>
              <a:rPr lang="tr-TR" sz="2400" dirty="0" err="1" smtClean="0"/>
              <a:t>Mikrovasküler</a:t>
            </a:r>
            <a:r>
              <a:rPr lang="tr-TR" sz="2400" dirty="0" smtClean="0"/>
              <a:t> (</a:t>
            </a:r>
            <a:r>
              <a:rPr lang="tr-TR" sz="2400" dirty="0" err="1" smtClean="0"/>
              <a:t>vasküler</a:t>
            </a:r>
            <a:r>
              <a:rPr lang="tr-TR" sz="2400" dirty="0" smtClean="0"/>
              <a:t> </a:t>
            </a:r>
            <a:r>
              <a:rPr lang="tr-TR" sz="2400" dirty="0" err="1" smtClean="0"/>
              <a:t>endotelyal</a:t>
            </a:r>
            <a:r>
              <a:rPr lang="tr-TR" sz="2400" dirty="0" smtClean="0"/>
              <a:t>) </a:t>
            </a:r>
            <a:r>
              <a:rPr lang="tr-TR" sz="2400" dirty="0" err="1" smtClean="0"/>
              <a:t>proliferasyon</a:t>
            </a:r>
            <a:endParaRPr lang="tr-TR" sz="2400" dirty="0"/>
          </a:p>
        </p:txBody>
      </p:sp>
      <p:pic>
        <p:nvPicPr>
          <p:cNvPr id="6" name="Picture 10" descr="S01871-028-f044"/>
          <p:cNvPicPr>
            <a:picLocks noChangeAspect="1" noChangeArrowheads="1"/>
          </p:cNvPicPr>
          <p:nvPr/>
        </p:nvPicPr>
        <p:blipFill>
          <a:blip r:embed="rId2" cstate="print"/>
          <a:srcRect r="1541" b="9842"/>
          <a:stretch>
            <a:fillRect/>
          </a:stretch>
        </p:blipFill>
        <p:spPr>
          <a:xfrm>
            <a:off x="5364038" y="188640"/>
            <a:ext cx="3600450" cy="2579687"/>
          </a:xfrm>
          <a:prstGeom prst="rect">
            <a:avLst/>
          </a:prstGeom>
          <a:noFill/>
        </p:spPr>
      </p:pic>
      <p:pic>
        <p:nvPicPr>
          <p:cNvPr id="7" name="Picture 14" descr="P1010889"/>
          <p:cNvPicPr>
            <a:picLocks noChangeAspect="1" noChangeArrowheads="1"/>
          </p:cNvPicPr>
          <p:nvPr/>
        </p:nvPicPr>
        <p:blipFill>
          <a:blip r:embed="rId3" cstate="print">
            <a:lum bright="30000" contrast="10000"/>
          </a:blip>
          <a:srcRect/>
          <a:stretch>
            <a:fillRect/>
          </a:stretch>
        </p:blipFill>
        <p:spPr bwMode="auto">
          <a:xfrm>
            <a:off x="4763954" y="3284984"/>
            <a:ext cx="4272791" cy="320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5868144" y="2564904"/>
            <a:ext cx="157447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err="1" smtClean="0"/>
              <a:t>Palizatlı</a:t>
            </a:r>
            <a:r>
              <a:rPr lang="tr-TR" dirty="0" smtClean="0"/>
              <a:t> nekroz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5580112" y="6309320"/>
            <a:ext cx="278755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err="1" smtClean="0"/>
              <a:t>Mikrovasküler</a:t>
            </a:r>
            <a:r>
              <a:rPr lang="tr-TR" dirty="0" smtClean="0"/>
              <a:t> </a:t>
            </a:r>
            <a:r>
              <a:rPr lang="tr-TR" dirty="0" err="1" smtClean="0"/>
              <a:t>proliferasyon</a:t>
            </a:r>
            <a:endParaRPr lang="tr-TR" dirty="0"/>
          </a:p>
        </p:txBody>
      </p:sp>
      <p:cxnSp>
        <p:nvCxnSpPr>
          <p:cNvPr id="11" name="10 Düz Ok Bağlayıcısı"/>
          <p:cNvCxnSpPr/>
          <p:nvPr/>
        </p:nvCxnSpPr>
        <p:spPr>
          <a:xfrm flipH="1" flipV="1">
            <a:off x="5868144" y="5229200"/>
            <a:ext cx="216024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/>
          <p:nvPr/>
        </p:nvCxnSpPr>
        <p:spPr>
          <a:xfrm flipV="1">
            <a:off x="7668344" y="5229200"/>
            <a:ext cx="288032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Gliyoblastom</a:t>
            </a:r>
            <a:r>
              <a:rPr lang="tr-TR" b="1" dirty="0" smtClean="0">
                <a:solidFill>
                  <a:srgbClr val="C00000"/>
                </a:solidFill>
              </a:rPr>
              <a:t> (GBM)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Primer</a:t>
            </a:r>
            <a:r>
              <a:rPr lang="tr-TR" dirty="0" smtClean="0"/>
              <a:t> GBM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Yaşlı hasta</a:t>
            </a:r>
          </a:p>
          <a:p>
            <a:r>
              <a:rPr lang="tr-TR" dirty="0" smtClean="0"/>
              <a:t>Kısa klinik hikaye</a:t>
            </a:r>
          </a:p>
          <a:p>
            <a:r>
              <a:rPr lang="tr-TR" dirty="0" smtClean="0"/>
              <a:t>Hızlı </a:t>
            </a:r>
            <a:r>
              <a:rPr lang="tr-TR" dirty="0" err="1" smtClean="0"/>
              <a:t>progresyon</a:t>
            </a:r>
            <a:endParaRPr lang="tr-TR" dirty="0" smtClean="0"/>
          </a:p>
          <a:p>
            <a:r>
              <a:rPr lang="tr-TR" dirty="0" smtClean="0">
                <a:solidFill>
                  <a:srgbClr val="0070C0"/>
                </a:solidFill>
              </a:rPr>
              <a:t>IDH mutasyonu yok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err="1" smtClean="0"/>
              <a:t>Sekonder</a:t>
            </a:r>
            <a:r>
              <a:rPr lang="tr-TR" dirty="0" smtClean="0"/>
              <a:t> GBM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 smtClean="0"/>
              <a:t>Genç hasta</a:t>
            </a:r>
          </a:p>
          <a:p>
            <a:r>
              <a:rPr lang="tr-TR" dirty="0" smtClean="0"/>
              <a:t>Uzun klinik hikaye</a:t>
            </a:r>
          </a:p>
          <a:p>
            <a:r>
              <a:rPr lang="tr-TR" dirty="0" smtClean="0"/>
              <a:t>Öncesinde düşük dereceli </a:t>
            </a:r>
            <a:r>
              <a:rPr lang="tr-TR" dirty="0" err="1" smtClean="0"/>
              <a:t>astrositom</a:t>
            </a:r>
            <a:r>
              <a:rPr lang="tr-TR" dirty="0" smtClean="0"/>
              <a:t> </a:t>
            </a:r>
          </a:p>
          <a:p>
            <a:r>
              <a:rPr lang="tr-TR" dirty="0" smtClean="0">
                <a:solidFill>
                  <a:srgbClr val="0070C0"/>
                </a:solidFill>
              </a:rPr>
              <a:t>IDH mutasyonu ve p53 mutasyonu var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Oligodendrogliyom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Gliyomların</a:t>
            </a:r>
            <a:r>
              <a:rPr lang="tr-TR" dirty="0" smtClean="0"/>
              <a:t> %5-15’i</a:t>
            </a:r>
          </a:p>
          <a:p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err="1" smtClean="0"/>
              <a:t>hemisfer</a:t>
            </a:r>
            <a:r>
              <a:rPr lang="tr-TR" dirty="0" smtClean="0"/>
              <a:t>, beyaz cevher</a:t>
            </a:r>
          </a:p>
          <a:p>
            <a:r>
              <a:rPr lang="tr-TR" dirty="0" smtClean="0"/>
              <a:t>%80-90 </a:t>
            </a:r>
            <a:r>
              <a:rPr lang="tr-TR" u="sng" dirty="0" smtClean="0"/>
              <a:t>IDH1, IDH2 </a:t>
            </a:r>
            <a:r>
              <a:rPr lang="tr-TR" dirty="0" smtClean="0"/>
              <a:t>mutasyonu var</a:t>
            </a:r>
          </a:p>
          <a:p>
            <a:r>
              <a:rPr lang="tr-TR" u="sng" dirty="0" smtClean="0"/>
              <a:t>1p/19q </a:t>
            </a:r>
            <a:r>
              <a:rPr lang="tr-TR" u="sng" dirty="0" err="1" smtClean="0"/>
              <a:t>kodelesyonu</a:t>
            </a:r>
            <a:r>
              <a:rPr lang="tr-TR" u="sng" dirty="0" smtClean="0"/>
              <a:t> </a:t>
            </a:r>
            <a:r>
              <a:rPr lang="tr-TR" dirty="0" smtClean="0"/>
              <a:t>var</a:t>
            </a:r>
          </a:p>
          <a:p>
            <a:r>
              <a:rPr lang="tr-TR" dirty="0" smtClean="0"/>
              <a:t>ATRX mutasyonu genellikle yok</a:t>
            </a:r>
          </a:p>
          <a:p>
            <a:r>
              <a:rPr lang="tr-TR" dirty="0" smtClean="0"/>
              <a:t>P53 mutasyonu genellikle yok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Oligodendrogliyom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/>
          <a:lstStyle/>
          <a:p>
            <a:r>
              <a:rPr lang="tr-TR" u="sng" dirty="0" err="1" smtClean="0"/>
              <a:t>Makroskobi</a:t>
            </a:r>
            <a:r>
              <a:rPr lang="tr-TR" u="sng" dirty="0" smtClean="0"/>
              <a:t> </a:t>
            </a:r>
          </a:p>
          <a:p>
            <a:pPr lvl="1"/>
            <a:r>
              <a:rPr lang="tr-TR" dirty="0" err="1" smtClean="0"/>
              <a:t>Astrositomlara</a:t>
            </a:r>
            <a:r>
              <a:rPr lang="tr-TR" dirty="0" smtClean="0"/>
              <a:t> benzer</a:t>
            </a:r>
          </a:p>
          <a:p>
            <a:r>
              <a:rPr lang="tr-TR" u="sng" dirty="0" err="1" smtClean="0"/>
              <a:t>Mikroskobi</a:t>
            </a:r>
            <a:endParaRPr lang="tr-TR" u="sng" dirty="0" smtClean="0"/>
          </a:p>
          <a:p>
            <a:pPr lvl="1"/>
            <a:r>
              <a:rPr lang="tr-TR" dirty="0" smtClean="0"/>
              <a:t>Yuvarlak </a:t>
            </a:r>
            <a:r>
              <a:rPr lang="tr-TR" dirty="0" err="1" smtClean="0"/>
              <a:t>nükleus</a:t>
            </a:r>
            <a:endParaRPr lang="tr-TR" dirty="0" smtClean="0"/>
          </a:p>
          <a:p>
            <a:pPr lvl="1"/>
            <a:r>
              <a:rPr lang="tr-TR" dirty="0" err="1" smtClean="0"/>
              <a:t>Perinükleer</a:t>
            </a:r>
            <a:r>
              <a:rPr lang="tr-TR" dirty="0" smtClean="0"/>
              <a:t> şeffaf alan(</a:t>
            </a:r>
            <a:r>
              <a:rPr lang="tr-TR" dirty="0" err="1" smtClean="0"/>
              <a:t>halo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Belirgin ince duvarlı damarlar (kümes teli)</a:t>
            </a:r>
          </a:p>
        </p:txBody>
      </p:sp>
      <p:pic>
        <p:nvPicPr>
          <p:cNvPr id="4" name="Picture 6" descr="oligochickenw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8213" y="2780928"/>
            <a:ext cx="4056439" cy="330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96" name="Group 32"/>
          <p:cNvGraphicFramePr>
            <a:graphicFrameLocks noGrp="1"/>
          </p:cNvGraphicFramePr>
          <p:nvPr>
            <p:ph idx="4294967295"/>
          </p:nvPr>
        </p:nvGraphicFramePr>
        <p:xfrm>
          <a:off x="683568" y="1340768"/>
          <a:ext cx="8208912" cy="2378483"/>
        </p:xfrm>
        <a:graphic>
          <a:graphicData uri="http://schemas.openxmlformats.org/drawingml/2006/table">
            <a:tbl>
              <a:tblPr/>
              <a:tblGrid>
                <a:gridCol w="1152128"/>
                <a:gridCol w="7056784"/>
              </a:tblGrid>
              <a:tr h="720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DSÖ Derece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DSÖ Tümör İsmi ve Kriterler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06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Oligodendrogliyom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(mitoz 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/>
                        </a:rPr>
                        <a:t>,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/>
                        </a:rPr>
                        <a:t>atipi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/>
                        </a:rPr>
                        <a:t> )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1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Anaplastik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oligodendrogliyom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(Mitoz 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/>
                        </a:rPr>
                        <a:t>,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/>
                        </a:rPr>
                        <a:t>atipi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/>
                        </a:rPr>
                        <a:t> , nekroz ve/veya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/>
                        </a:rPr>
                        <a:t>mikrovasküler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/>
                        </a:rPr>
                        <a:t>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/>
                        </a:rPr>
                        <a:t>proliferasyon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/>
                        </a:rPr>
                        <a:t>)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7665" name="Picture 2"/>
          <p:cNvPicPr>
            <a:picLocks noChangeAspect="1" noChangeArrowheads="1"/>
          </p:cNvPicPr>
          <p:nvPr/>
        </p:nvPicPr>
        <p:blipFill>
          <a:blip r:embed="rId2" cstate="print"/>
          <a:srcRect l="29832" t="21739" r="41087" b="62859"/>
          <a:stretch>
            <a:fillRect/>
          </a:stretch>
        </p:blipFill>
        <p:spPr bwMode="auto">
          <a:xfrm>
            <a:off x="1525860" y="3933056"/>
            <a:ext cx="62865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Yuvarlatılmış Dikdörtgen"/>
          <p:cNvSpPr/>
          <p:nvPr/>
        </p:nvSpPr>
        <p:spPr>
          <a:xfrm>
            <a:off x="1547664" y="5733256"/>
            <a:ext cx="6408712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9512" y="274638"/>
            <a:ext cx="850728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Oligodendrogliyom</a:t>
            </a: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-Derecelendirme 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4626" r="50399" b="35091"/>
          <a:stretch>
            <a:fillRect/>
          </a:stretch>
        </p:blipFill>
        <p:spPr bwMode="auto">
          <a:xfrm>
            <a:off x="107504" y="44624"/>
            <a:ext cx="4427984" cy="674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Yuvarlatılmış Dikdörtgen"/>
          <p:cNvSpPr/>
          <p:nvPr/>
        </p:nvSpPr>
        <p:spPr>
          <a:xfrm>
            <a:off x="251520" y="3212976"/>
            <a:ext cx="4248472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Metin kutusu"/>
          <p:cNvSpPr txBox="1"/>
          <p:nvPr/>
        </p:nvSpPr>
        <p:spPr>
          <a:xfrm>
            <a:off x="5004048" y="2420888"/>
            <a:ext cx="396044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400" dirty="0" smtClean="0"/>
              <a:t>H3 K27M-mutasyonu tanımlayıcı özellik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Derece IV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Derecelendirmede histolojik kriterlerin yeri yok</a:t>
            </a:r>
            <a:endParaRPr lang="tr-TR" sz="2400" dirty="0"/>
          </a:p>
        </p:txBody>
      </p:sp>
      <p:sp>
        <p:nvSpPr>
          <p:cNvPr id="5" name="4 Sağ Ok"/>
          <p:cNvSpPr/>
          <p:nvPr/>
        </p:nvSpPr>
        <p:spPr>
          <a:xfrm>
            <a:off x="4644008" y="3212976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4788024" y="274638"/>
            <a:ext cx="3898776" cy="1498178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Diffüz</a:t>
            </a: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Orta Hat </a:t>
            </a:r>
            <a:r>
              <a:rPr kumimoji="0" lang="tr-T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Gliyomu</a:t>
            </a: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H3K27M Mutasyonlu 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3617" t="19560" r="32253" b="16203"/>
          <a:stretch>
            <a:fillRect/>
          </a:stretch>
        </p:blipFill>
        <p:spPr>
          <a:xfrm>
            <a:off x="251520" y="71438"/>
            <a:ext cx="3152775" cy="6715125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3851920" y="515575"/>
            <a:ext cx="4968552" cy="2893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b="1" u="sng" dirty="0" err="1" smtClean="0">
                <a:solidFill>
                  <a:srgbClr val="C00000"/>
                </a:solidFill>
              </a:rPr>
              <a:t>Ependimal</a:t>
            </a:r>
            <a:r>
              <a:rPr lang="tr-TR" sz="2800" b="1" u="sng" dirty="0" smtClean="0">
                <a:solidFill>
                  <a:srgbClr val="C00000"/>
                </a:solidFill>
              </a:rPr>
              <a:t> Tümörler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err="1" smtClean="0"/>
              <a:t>Subependimom</a:t>
            </a:r>
            <a:r>
              <a:rPr lang="tr-TR" sz="2000" dirty="0" smtClean="0"/>
              <a:t>, derece I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err="1" smtClean="0"/>
              <a:t>Mikzopapiller</a:t>
            </a:r>
            <a:r>
              <a:rPr lang="tr-TR" sz="2000" dirty="0" smtClean="0"/>
              <a:t> </a:t>
            </a:r>
            <a:r>
              <a:rPr lang="tr-TR" sz="2000" dirty="0" err="1" smtClean="0"/>
              <a:t>ependimom</a:t>
            </a:r>
            <a:r>
              <a:rPr lang="tr-TR" sz="2000" dirty="0" smtClean="0"/>
              <a:t>, derece I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err="1" smtClean="0"/>
              <a:t>Ependimom</a:t>
            </a:r>
            <a:r>
              <a:rPr lang="tr-TR" sz="2000" dirty="0" smtClean="0"/>
              <a:t>, derece II</a:t>
            </a:r>
          </a:p>
          <a:p>
            <a:pPr lvl="1">
              <a:buFont typeface="Arial" pitchFamily="34" charset="0"/>
              <a:buChar char="•"/>
            </a:pPr>
            <a:r>
              <a:rPr lang="tr-TR" dirty="0" err="1" smtClean="0"/>
              <a:t>Papiller</a:t>
            </a:r>
            <a:r>
              <a:rPr lang="tr-TR" dirty="0" smtClean="0"/>
              <a:t> </a:t>
            </a:r>
            <a:r>
              <a:rPr lang="tr-TR" dirty="0" err="1" smtClean="0"/>
              <a:t>ependimom</a:t>
            </a:r>
            <a:endParaRPr lang="tr-TR" dirty="0" smtClean="0"/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Berrak(şeffaf) hücreli </a:t>
            </a:r>
            <a:r>
              <a:rPr lang="tr-TR" dirty="0" err="1" smtClean="0"/>
              <a:t>ependimom</a:t>
            </a:r>
            <a:endParaRPr lang="tr-TR" dirty="0" smtClean="0"/>
          </a:p>
          <a:p>
            <a:pPr lvl="1">
              <a:buFont typeface="Arial" pitchFamily="34" charset="0"/>
              <a:buChar char="•"/>
            </a:pPr>
            <a:r>
              <a:rPr lang="tr-TR" dirty="0" err="1" smtClean="0"/>
              <a:t>Tanisitik</a:t>
            </a:r>
            <a:r>
              <a:rPr lang="tr-TR" dirty="0" smtClean="0"/>
              <a:t> </a:t>
            </a:r>
            <a:r>
              <a:rPr lang="tr-TR" dirty="0" err="1" smtClean="0"/>
              <a:t>ependimom</a:t>
            </a: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sz="2000" dirty="0" err="1" smtClean="0"/>
              <a:t>Ependimom</a:t>
            </a:r>
            <a:r>
              <a:rPr lang="tr-TR" sz="2000" dirty="0" smtClean="0"/>
              <a:t>, </a:t>
            </a:r>
            <a:r>
              <a:rPr lang="tr-TR" sz="2000" i="1" dirty="0" smtClean="0"/>
              <a:t>RELA</a:t>
            </a:r>
            <a:r>
              <a:rPr lang="tr-TR" sz="2000" dirty="0" smtClean="0"/>
              <a:t> füzyon pozitif, derece II/III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err="1" smtClean="0"/>
              <a:t>Anaplastik</a:t>
            </a:r>
            <a:r>
              <a:rPr lang="tr-TR" sz="2000" dirty="0" smtClean="0"/>
              <a:t> </a:t>
            </a:r>
            <a:r>
              <a:rPr lang="tr-TR" sz="2000" dirty="0" err="1" smtClean="0"/>
              <a:t>ependimom</a:t>
            </a:r>
            <a:r>
              <a:rPr lang="tr-TR" sz="2000" dirty="0" smtClean="0"/>
              <a:t>, derece III</a:t>
            </a:r>
            <a:endParaRPr lang="tr-TR" sz="2000" dirty="0"/>
          </a:p>
        </p:txBody>
      </p:sp>
      <p:sp>
        <p:nvSpPr>
          <p:cNvPr id="5" name="4 Yuvarlatılmış Dikdörtgen"/>
          <p:cNvSpPr/>
          <p:nvPr/>
        </p:nvSpPr>
        <p:spPr>
          <a:xfrm>
            <a:off x="251520" y="4869160"/>
            <a:ext cx="3168352" cy="1296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Sağ Ok"/>
          <p:cNvSpPr/>
          <p:nvPr/>
        </p:nvSpPr>
        <p:spPr>
          <a:xfrm rot="18482430">
            <a:off x="1979896" y="3307108"/>
            <a:ext cx="2016224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11960" y="4005064"/>
            <a:ext cx="4402832" cy="22322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Ependimal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hücre</a:t>
            </a:r>
            <a:r>
              <a:rPr kumimoji="0" lang="tr-T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kökenli</a:t>
            </a: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İntraventriküler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spinal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kanal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İlk 2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dekat</a:t>
            </a: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</a:rPr>
              <a:t>4.</a:t>
            </a:r>
            <a:r>
              <a:rPr lang="tr-TR" sz="2000" dirty="0" err="1" smtClean="0">
                <a:solidFill>
                  <a:schemeClr val="tx1"/>
                </a:solidFill>
              </a:rPr>
              <a:t>ventrikül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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SSS </a:t>
            </a:r>
            <a:r>
              <a:rPr lang="tr-TR" sz="2000" dirty="0" err="1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tm</a:t>
            </a:r>
            <a:r>
              <a:rPr lang="tr-TR" sz="2000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.</a:t>
            </a:r>
            <a:r>
              <a:rPr lang="tr-TR" sz="2000" dirty="0" err="1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lerinin</a:t>
            </a:r>
            <a:r>
              <a:rPr lang="tr-TR" sz="2000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%5-10’u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Erişkin (NF2)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Spinal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kanal </a:t>
            </a:r>
            <a:r>
              <a:rPr lang="tr-TR" sz="2000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</a:t>
            </a: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Ependimom</a:t>
            </a:r>
            <a:r>
              <a:rPr lang="tr-TR" b="1" dirty="0" smtClean="0">
                <a:solidFill>
                  <a:srgbClr val="C00000"/>
                </a:solidFill>
              </a:rPr>
              <a:t>-Derecelendirme</a:t>
            </a:r>
            <a:endParaRPr lang="tr-TR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524000" y="1995656"/>
          <a:ext cx="6096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832"/>
                <a:gridCol w="4560168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DSÖ Derece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DSÖ Tümör İsmi</a:t>
                      </a:r>
                      <a:endParaRPr lang="tr-T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I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Subependimom</a:t>
                      </a:r>
                      <a:endParaRPr lang="tr-T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I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Mikzopapiller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ependimom</a:t>
                      </a:r>
                      <a:endParaRPr lang="tr-T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II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Ependimom</a:t>
                      </a:r>
                      <a:endParaRPr lang="tr-T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III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Anaplastik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ependimom</a:t>
                      </a:r>
                      <a:endParaRPr lang="tr-TR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0C9A6BF-0F13-4730-86CF-4DEDA0F6B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1"/>
                </a:solidFill>
              </a:rPr>
              <a:t>Öğrenim Hedefleri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33409B5-C470-4561-A285-1415D5F15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tr-TR" sz="2400" dirty="0" smtClean="0"/>
              <a:t>DSÖ santral sinir sistemi tümörleri sınıflamasının temel özelliklerinin kavranması</a:t>
            </a:r>
          </a:p>
          <a:p>
            <a:pPr lvl="0"/>
            <a:r>
              <a:rPr lang="tr-TR" sz="2400" dirty="0" smtClean="0"/>
              <a:t>Santral sinir sistemi tümörlerinin derecelendirilmesinde temel özelliklerin kavranması</a:t>
            </a:r>
          </a:p>
          <a:p>
            <a:r>
              <a:rPr lang="tr-TR" sz="2400" dirty="0" smtClean="0"/>
              <a:t>Kendi </a:t>
            </a:r>
            <a:r>
              <a:rPr lang="tr-TR" sz="2400" dirty="0" smtClean="0"/>
              <a:t>grupları içinde en sık görülen erişkin dönem </a:t>
            </a:r>
            <a:r>
              <a:rPr lang="tr-TR" sz="2400" dirty="0" smtClean="0"/>
              <a:t>santral </a:t>
            </a:r>
            <a:r>
              <a:rPr lang="tr-TR" sz="2400" dirty="0" smtClean="0"/>
              <a:t>sinir sistemi tümörlerinin </a:t>
            </a:r>
            <a:r>
              <a:rPr lang="tr-TR" sz="2400" dirty="0" err="1" smtClean="0"/>
              <a:t>histopatolojisi</a:t>
            </a:r>
            <a:r>
              <a:rPr lang="tr-TR" sz="2400" dirty="0" smtClean="0"/>
              <a:t> ve </a:t>
            </a:r>
            <a:r>
              <a:rPr lang="tr-TR" sz="2400" dirty="0"/>
              <a:t>klinik öneminin </a:t>
            </a:r>
            <a:r>
              <a:rPr lang="tr-TR" sz="2400" dirty="0" smtClean="0"/>
              <a:t>kavranması</a:t>
            </a:r>
            <a:endParaRPr lang="tr-TR" sz="2400" dirty="0"/>
          </a:p>
        </p:txBody>
      </p:sp>
    </p:spTree>
    <p:extLst>
      <p:ext uri="{BB962C8B-B14F-4D97-AF65-F5344CB8AC3E}">
        <p14:creationId xmlns="" xmlns:p14="http://schemas.microsoft.com/office/powerpoint/2010/main" val="3694774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err="1" smtClean="0">
                <a:solidFill>
                  <a:srgbClr val="C00000"/>
                </a:solidFill>
              </a:rPr>
              <a:t>Ependimom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pPr>
              <a:buNone/>
            </a:pPr>
            <a:r>
              <a:rPr lang="tr-TR" u="sng" dirty="0" err="1" smtClean="0"/>
              <a:t>Mikroskobi</a:t>
            </a:r>
            <a:endParaRPr lang="tr-TR" u="sng" dirty="0" smtClean="0"/>
          </a:p>
          <a:p>
            <a:r>
              <a:rPr lang="tr-TR" sz="2400" dirty="0" err="1" smtClean="0"/>
              <a:t>Fibriler</a:t>
            </a:r>
            <a:r>
              <a:rPr lang="tr-TR" sz="2400" dirty="0" smtClean="0"/>
              <a:t> zemin</a:t>
            </a:r>
          </a:p>
          <a:p>
            <a:r>
              <a:rPr lang="tr-TR" sz="2400" dirty="0" smtClean="0"/>
              <a:t>Rozetler</a:t>
            </a:r>
          </a:p>
          <a:p>
            <a:pPr lvl="1"/>
            <a:r>
              <a:rPr lang="tr-TR" sz="2000" dirty="0" smtClean="0"/>
              <a:t>Gerçek rozet</a:t>
            </a:r>
          </a:p>
          <a:p>
            <a:pPr lvl="1"/>
            <a:r>
              <a:rPr lang="tr-TR" sz="2000" dirty="0" err="1" smtClean="0"/>
              <a:t>Perivasküler</a:t>
            </a:r>
            <a:r>
              <a:rPr lang="tr-TR" sz="2000" dirty="0" smtClean="0"/>
              <a:t> </a:t>
            </a:r>
            <a:r>
              <a:rPr lang="tr-TR" sz="2000" dirty="0" err="1" smtClean="0"/>
              <a:t>psödorozet</a:t>
            </a:r>
            <a:endParaRPr lang="tr-TR" sz="20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2771800" y="5157192"/>
            <a:ext cx="13655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smtClean="0"/>
              <a:t>Gerçek rozet</a:t>
            </a:r>
            <a:endParaRPr lang="tr-TR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r="27076"/>
          <a:stretch>
            <a:fillRect/>
          </a:stretch>
        </p:blipFill>
        <p:spPr bwMode="auto">
          <a:xfrm rot="5400000">
            <a:off x="3871035" y="1465669"/>
            <a:ext cx="5786752" cy="409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9 Düz Ok Bağlayıcısı"/>
          <p:cNvCxnSpPr/>
          <p:nvPr/>
        </p:nvCxnSpPr>
        <p:spPr>
          <a:xfrm flipV="1">
            <a:off x="4067944" y="3861048"/>
            <a:ext cx="1728192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12 Metin kutusu"/>
          <p:cNvSpPr txBox="1"/>
          <p:nvPr/>
        </p:nvSpPr>
        <p:spPr>
          <a:xfrm>
            <a:off x="5436096" y="6237312"/>
            <a:ext cx="24241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err="1" smtClean="0"/>
              <a:t>Perivasküler</a:t>
            </a:r>
            <a:r>
              <a:rPr lang="tr-TR" dirty="0" smtClean="0"/>
              <a:t> </a:t>
            </a:r>
            <a:r>
              <a:rPr lang="tr-TR" dirty="0" err="1" smtClean="0"/>
              <a:t>psödorozet</a:t>
            </a:r>
            <a:endParaRPr lang="tr-TR" dirty="0"/>
          </a:p>
        </p:txBody>
      </p:sp>
      <p:cxnSp>
        <p:nvCxnSpPr>
          <p:cNvPr id="15" name="14 Düz Ok Bağlayıcısı"/>
          <p:cNvCxnSpPr/>
          <p:nvPr/>
        </p:nvCxnSpPr>
        <p:spPr>
          <a:xfrm flipH="1" flipV="1">
            <a:off x="5724128" y="5301208"/>
            <a:ext cx="432048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16 Düz Ok Bağlayıcısı"/>
          <p:cNvCxnSpPr/>
          <p:nvPr/>
        </p:nvCxnSpPr>
        <p:spPr>
          <a:xfrm flipH="1" flipV="1">
            <a:off x="7092280" y="4941168"/>
            <a:ext cx="72008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r="49989"/>
          <a:stretch>
            <a:fillRect/>
          </a:stretch>
        </p:blipFill>
        <p:spPr bwMode="auto">
          <a:xfrm>
            <a:off x="251520" y="59143"/>
            <a:ext cx="2736304" cy="653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Yuvarlatılmış Dikdörtgen"/>
          <p:cNvSpPr/>
          <p:nvPr/>
        </p:nvSpPr>
        <p:spPr>
          <a:xfrm>
            <a:off x="179512" y="1196752"/>
            <a:ext cx="2808312" cy="20162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419872" y="1556792"/>
            <a:ext cx="5472608" cy="43924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Araknoidal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meningotelyal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hücre kökenli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Erişkin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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K/E=2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Beyin yüzeyi,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ventriküler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sistem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yıllık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nüks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Derece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veya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gross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total rezeksiyon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→%5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Derece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II-II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veya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subtotal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rezeksiyon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→ %40-60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400" dirty="0" err="1" smtClean="0">
                <a:solidFill>
                  <a:schemeClr val="tx1"/>
                </a:solidFill>
              </a:rPr>
              <a:t>Ekstrakraniyal</a:t>
            </a:r>
            <a:r>
              <a:rPr lang="tr-TR" sz="2400" dirty="0" smtClean="0">
                <a:solidFill>
                  <a:schemeClr val="tx1"/>
                </a:solidFill>
              </a:rPr>
              <a:t> metastaz yapabilir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NF2 gen mutasyonu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400" dirty="0" err="1" smtClean="0">
                <a:solidFill>
                  <a:schemeClr val="tx1"/>
                </a:solidFill>
              </a:rPr>
              <a:t>Sporadik</a:t>
            </a:r>
            <a:r>
              <a:rPr lang="tr-TR" sz="2400" dirty="0" smtClean="0">
                <a:solidFill>
                  <a:schemeClr val="tx1"/>
                </a:solidFill>
              </a:rPr>
              <a:t>/ailevi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3203848" y="274638"/>
            <a:ext cx="548295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Meningiom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Meningiom</a:t>
            </a:r>
            <a:r>
              <a:rPr lang="tr-TR" b="1" dirty="0" smtClean="0">
                <a:solidFill>
                  <a:srgbClr val="C00000"/>
                </a:solidFill>
              </a:rPr>
              <a:t>-</a:t>
            </a:r>
            <a:r>
              <a:rPr lang="tr-TR" b="1" dirty="0" err="1" smtClean="0">
                <a:solidFill>
                  <a:srgbClr val="C00000"/>
                </a:solidFill>
              </a:rPr>
              <a:t>Etyoloji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İyonizan</a:t>
            </a:r>
            <a:r>
              <a:rPr lang="tr-TR" dirty="0" smtClean="0"/>
              <a:t> radyasyon</a:t>
            </a:r>
          </a:p>
          <a:p>
            <a:pPr lvl="1"/>
            <a:r>
              <a:rPr lang="tr-TR" dirty="0" smtClean="0"/>
              <a:t>Çocukluk çağı</a:t>
            </a:r>
          </a:p>
          <a:p>
            <a:r>
              <a:rPr lang="tr-TR" dirty="0" smtClean="0"/>
              <a:t>Travma</a:t>
            </a:r>
          </a:p>
          <a:p>
            <a:r>
              <a:rPr lang="tr-TR" dirty="0" smtClean="0"/>
              <a:t>Hormonlar (</a:t>
            </a:r>
            <a:r>
              <a:rPr lang="tr-TR" dirty="0" err="1" smtClean="0"/>
              <a:t>endojen</a:t>
            </a:r>
            <a:r>
              <a:rPr lang="tr-TR" dirty="0" smtClean="0"/>
              <a:t>/</a:t>
            </a:r>
            <a:r>
              <a:rPr lang="tr-TR" dirty="0" err="1" smtClean="0"/>
              <a:t>ekzojen</a:t>
            </a:r>
            <a:r>
              <a:rPr lang="tr-TR" dirty="0" smtClean="0"/>
              <a:t>)</a:t>
            </a:r>
          </a:p>
          <a:p>
            <a:r>
              <a:rPr lang="tr-TR" dirty="0" smtClean="0"/>
              <a:t>Vücut kitle endeksi</a:t>
            </a:r>
          </a:p>
          <a:p>
            <a:r>
              <a:rPr lang="tr-TR" dirty="0" smtClean="0"/>
              <a:t>Sigara </a:t>
            </a:r>
          </a:p>
          <a:p>
            <a:r>
              <a:rPr lang="tr-TR" dirty="0" err="1" smtClean="0"/>
              <a:t>Allerjik</a:t>
            </a:r>
            <a:r>
              <a:rPr lang="tr-TR" dirty="0" smtClean="0"/>
              <a:t> durumlar</a:t>
            </a:r>
            <a:endParaRPr lang="tr-TR" dirty="0"/>
          </a:p>
        </p:txBody>
      </p:sp>
      <p:sp>
        <p:nvSpPr>
          <p:cNvPr id="4" name="Metin kutusu 4">
            <a:extLst>
              <a:ext uri="{FF2B5EF4-FFF2-40B4-BE49-F238E27FC236}">
                <a16:creationId xmlns:a16="http://schemas.microsoft.com/office/drawing/2014/main" xmlns="" id="{4023D945-7AF2-4221-AF36-2AB4E2C3FA8C}"/>
              </a:ext>
            </a:extLst>
          </p:cNvPr>
          <p:cNvSpPr txBox="1"/>
          <p:nvPr/>
        </p:nvSpPr>
        <p:spPr>
          <a:xfrm>
            <a:off x="2915816" y="6453336"/>
            <a:ext cx="612068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sz="1400" dirty="0"/>
              <a:t>NOT: Kaynak kitaptan (</a:t>
            </a:r>
            <a:r>
              <a:rPr lang="tr-TR" sz="1400" dirty="0" err="1"/>
              <a:t>Robbins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Cottran</a:t>
            </a:r>
            <a:r>
              <a:rPr lang="tr-TR" sz="1400" dirty="0"/>
              <a:t> </a:t>
            </a:r>
            <a:r>
              <a:rPr lang="tr-TR" sz="1400" dirty="0" err="1"/>
              <a:t>Pathologic</a:t>
            </a:r>
            <a:r>
              <a:rPr lang="tr-TR" sz="1400" dirty="0"/>
              <a:t> </a:t>
            </a:r>
            <a:r>
              <a:rPr lang="tr-TR" sz="1400" dirty="0" err="1"/>
              <a:t>Basis</a:t>
            </a:r>
            <a:r>
              <a:rPr lang="tr-TR" sz="1400" dirty="0"/>
              <a:t> of </a:t>
            </a:r>
            <a:r>
              <a:rPr lang="tr-TR" sz="1400" dirty="0" err="1"/>
              <a:t>Disease</a:t>
            </a:r>
            <a:r>
              <a:rPr lang="tr-TR" sz="1400" dirty="0"/>
              <a:t>) çalışılacak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b="1" dirty="0" err="1" smtClean="0">
                <a:solidFill>
                  <a:srgbClr val="C00000"/>
                </a:solidFill>
              </a:rPr>
              <a:t>Meningiom</a:t>
            </a:r>
            <a:r>
              <a:rPr lang="tr-TR" b="1" dirty="0" smtClean="0">
                <a:solidFill>
                  <a:srgbClr val="C00000"/>
                </a:solidFill>
              </a:rPr>
              <a:t>-lokalizasyon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547664" y="1556792"/>
            <a:ext cx="5554960" cy="4525963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İntrakraniyal</a:t>
            </a:r>
            <a:endParaRPr lang="tr-TR" dirty="0" smtClean="0"/>
          </a:p>
          <a:p>
            <a:pPr lvl="1"/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err="1" smtClean="0"/>
              <a:t>konveksite</a:t>
            </a:r>
            <a:endParaRPr lang="tr-TR" dirty="0" smtClean="0"/>
          </a:p>
          <a:p>
            <a:pPr lvl="1"/>
            <a:r>
              <a:rPr lang="tr-TR" dirty="0" smtClean="0"/>
              <a:t>Kafa tabanı</a:t>
            </a:r>
          </a:p>
          <a:p>
            <a:r>
              <a:rPr lang="tr-TR" dirty="0" err="1" smtClean="0"/>
              <a:t>Spinal</a:t>
            </a:r>
            <a:endParaRPr lang="tr-TR" dirty="0" smtClean="0"/>
          </a:p>
          <a:p>
            <a:pPr lvl="1"/>
            <a:r>
              <a:rPr lang="tr-TR" dirty="0" err="1" smtClean="0"/>
              <a:t>Torakal</a:t>
            </a:r>
            <a:r>
              <a:rPr lang="tr-TR" dirty="0" smtClean="0"/>
              <a:t> bölge</a:t>
            </a:r>
          </a:p>
          <a:p>
            <a:r>
              <a:rPr lang="tr-TR" dirty="0" err="1" smtClean="0"/>
              <a:t>Orbital</a:t>
            </a:r>
            <a:r>
              <a:rPr lang="tr-TR" dirty="0" smtClean="0"/>
              <a:t> </a:t>
            </a:r>
          </a:p>
          <a:p>
            <a:endParaRPr lang="tr-TR" dirty="0"/>
          </a:p>
          <a:p>
            <a:r>
              <a:rPr lang="tr-TR" sz="2400" dirty="0" err="1" smtClean="0"/>
              <a:t>İntraventriküler</a:t>
            </a:r>
            <a:endParaRPr lang="tr-TR" sz="2400" dirty="0" smtClean="0"/>
          </a:p>
          <a:p>
            <a:r>
              <a:rPr lang="tr-TR" sz="2400" dirty="0" err="1" smtClean="0"/>
              <a:t>Epidural</a:t>
            </a:r>
            <a:endParaRPr lang="tr-TR" sz="2400" dirty="0" smtClean="0"/>
          </a:p>
          <a:p>
            <a:r>
              <a:rPr lang="tr-TR" sz="2400" dirty="0" smtClean="0"/>
              <a:t>SSS dışı (ör:akciğer)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7" descr="MRI M3 (HR95-17977)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r="49904"/>
          <a:stretch>
            <a:fillRect/>
          </a:stretch>
        </p:blipFill>
        <p:spPr bwMode="auto">
          <a:xfrm>
            <a:off x="5940152" y="188640"/>
            <a:ext cx="2997200" cy="434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 descr="CNS solitary fibrous tumor, gross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02870" y="2109498"/>
            <a:ext cx="4218831" cy="3257436"/>
          </a:xfrm>
          <a:prstGeom prst="rect">
            <a:avLst/>
          </a:prstGeom>
          <a:noFill/>
        </p:spPr>
      </p:pic>
      <p:sp>
        <p:nvSpPr>
          <p:cNvPr id="6" name="1 Başlık"/>
          <p:cNvSpPr txBox="1">
            <a:spLocks/>
          </p:cNvSpPr>
          <p:nvPr/>
        </p:nvSpPr>
        <p:spPr>
          <a:xfrm>
            <a:off x="457200" y="274638"/>
            <a:ext cx="296267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Meningiom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6228184" y="4293096"/>
            <a:ext cx="270593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b="1" u="sng" dirty="0" smtClean="0"/>
              <a:t>Dural kuyruk</a:t>
            </a:r>
            <a:r>
              <a:rPr lang="tr-TR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Reaktif </a:t>
            </a:r>
            <a:r>
              <a:rPr lang="tr-TR" dirty="0" err="1" smtClean="0"/>
              <a:t>fibrovasküler</a:t>
            </a:r>
            <a:r>
              <a:rPr lang="tr-TR" dirty="0" smtClean="0"/>
              <a:t> doku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2267744" y="6093296"/>
            <a:ext cx="388042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smtClean="0"/>
              <a:t>Dura ve kemik doku </a:t>
            </a:r>
            <a:r>
              <a:rPr lang="tr-TR" dirty="0" err="1" smtClean="0"/>
              <a:t>invazyonu</a:t>
            </a:r>
            <a:r>
              <a:rPr lang="tr-TR" dirty="0" smtClean="0"/>
              <a:t> yapabilir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827584" y="5733256"/>
            <a:ext cx="1061509" cy="215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800" dirty="0" err="1" smtClean="0"/>
              <a:t>Handsouts</a:t>
            </a:r>
            <a:r>
              <a:rPr lang="tr-TR" sz="800" dirty="0" smtClean="0"/>
              <a:t>.</a:t>
            </a:r>
            <a:r>
              <a:rPr lang="tr-TR" sz="800" dirty="0" err="1" smtClean="0"/>
              <a:t>uscap</a:t>
            </a:r>
            <a:r>
              <a:rPr lang="tr-TR" sz="800" dirty="0" smtClean="0"/>
              <a:t>.org</a:t>
            </a:r>
            <a:endParaRPr lang="tr-TR" sz="800" dirty="0"/>
          </a:p>
        </p:txBody>
      </p:sp>
      <p:sp>
        <p:nvSpPr>
          <p:cNvPr id="10" name="9 Oval"/>
          <p:cNvSpPr/>
          <p:nvPr/>
        </p:nvSpPr>
        <p:spPr>
          <a:xfrm rot="1461440">
            <a:off x="7352532" y="737338"/>
            <a:ext cx="1008112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Meningiom</a:t>
            </a:r>
            <a:r>
              <a:rPr lang="tr-TR" b="1" dirty="0" smtClean="0">
                <a:solidFill>
                  <a:srgbClr val="C00000"/>
                </a:solidFill>
              </a:rPr>
              <a:t>-</a:t>
            </a:r>
            <a:r>
              <a:rPr lang="tr-TR" b="1" dirty="0" err="1" smtClean="0">
                <a:solidFill>
                  <a:srgbClr val="C00000"/>
                </a:solidFill>
              </a:rPr>
              <a:t>mikroskobi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5554960" cy="2332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err="1"/>
              <a:t>Geniş</a:t>
            </a:r>
            <a:r>
              <a:rPr lang="en-GB" dirty="0"/>
              <a:t> </a:t>
            </a:r>
            <a:r>
              <a:rPr lang="en-GB" dirty="0" err="1"/>
              <a:t>histopatolojik</a:t>
            </a:r>
            <a:r>
              <a:rPr lang="en-GB" dirty="0"/>
              <a:t> </a:t>
            </a:r>
            <a:r>
              <a:rPr lang="en-GB" dirty="0" err="1"/>
              <a:t>spektrum</a:t>
            </a:r>
            <a:endParaRPr lang="en-GB" dirty="0"/>
          </a:p>
          <a:p>
            <a:pPr>
              <a:defRPr/>
            </a:pPr>
            <a:r>
              <a:rPr lang="en-GB" dirty="0" err="1" smtClean="0"/>
              <a:t>Genel</a:t>
            </a:r>
            <a:r>
              <a:rPr lang="en-GB" dirty="0" smtClean="0"/>
              <a:t> </a:t>
            </a:r>
            <a:r>
              <a:rPr lang="en-GB" dirty="0" err="1"/>
              <a:t>karakteristik</a:t>
            </a:r>
            <a:r>
              <a:rPr lang="en-GB" dirty="0"/>
              <a:t> </a:t>
            </a:r>
            <a:r>
              <a:rPr lang="en-GB" dirty="0" err="1" smtClean="0"/>
              <a:t>özellikler</a:t>
            </a:r>
            <a:endParaRPr lang="tr-TR" dirty="0" smtClean="0"/>
          </a:p>
          <a:p>
            <a:pPr lvl="1">
              <a:defRPr/>
            </a:pPr>
            <a:r>
              <a:rPr lang="tr-TR" dirty="0" smtClean="0"/>
              <a:t>Girdap oluşumu</a:t>
            </a:r>
          </a:p>
          <a:p>
            <a:pPr lvl="1">
              <a:defRPr/>
            </a:pPr>
            <a:r>
              <a:rPr lang="tr-TR" dirty="0" smtClean="0"/>
              <a:t>Hücresel özellikler</a:t>
            </a:r>
            <a:r>
              <a:rPr lang="en-GB" sz="2400" dirty="0" smtClean="0"/>
              <a:t> </a:t>
            </a:r>
            <a:endParaRPr lang="tr-TR" dirty="0"/>
          </a:p>
        </p:txBody>
      </p:sp>
      <p:pic>
        <p:nvPicPr>
          <p:cNvPr id="4" name="Picture 4" descr="Meningioma whorls 5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 t="6250"/>
          <a:stretch>
            <a:fillRect/>
          </a:stretch>
        </p:blipFill>
        <p:spPr bwMode="auto">
          <a:xfrm rot="5400000">
            <a:off x="1161290" y="3383327"/>
            <a:ext cx="2716965" cy="38164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5" name="Picture 3" descr="BI (S06-16674) 9"/>
          <p:cNvPicPr>
            <a:picLocks noChangeAspect="1" noChangeArrowheads="1"/>
          </p:cNvPicPr>
          <p:nvPr/>
        </p:nvPicPr>
        <p:blipFill>
          <a:blip r:embed="rId3" cstate="print"/>
          <a:srcRect t="6667" r="7973" b="6667"/>
          <a:stretch>
            <a:fillRect/>
          </a:stretch>
        </p:blipFill>
        <p:spPr bwMode="auto">
          <a:xfrm>
            <a:off x="6012160" y="1700808"/>
            <a:ext cx="2870130" cy="403525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251520" y="6381328"/>
            <a:ext cx="26880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err="1" smtClean="0"/>
              <a:t>psammotatöz</a:t>
            </a:r>
            <a:r>
              <a:rPr lang="tr-TR" dirty="0" smtClean="0"/>
              <a:t> kalsifikasyon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6000760" y="5357826"/>
            <a:ext cx="2393797" cy="12311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  <a:defRPr/>
            </a:pPr>
            <a:r>
              <a:rPr lang="tr-TR" dirty="0" smtClean="0"/>
              <a:t>Hücresel özellikler: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400" dirty="0" err="1" smtClean="0"/>
              <a:t>Geniş</a:t>
            </a:r>
            <a:r>
              <a:rPr lang="en-GB" sz="1400" dirty="0" smtClean="0"/>
              <a:t> </a:t>
            </a:r>
            <a:r>
              <a:rPr lang="en-GB" sz="1400" dirty="0" err="1" smtClean="0"/>
              <a:t>eozinofilik</a:t>
            </a:r>
            <a:r>
              <a:rPr lang="en-GB" sz="1400" dirty="0" smtClean="0"/>
              <a:t> </a:t>
            </a:r>
            <a:r>
              <a:rPr lang="en-GB" sz="1400" dirty="0" err="1" smtClean="0"/>
              <a:t>sitoplazma</a:t>
            </a:r>
            <a:endParaRPr lang="en-GB" sz="14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sz="1400" dirty="0" err="1" smtClean="0"/>
              <a:t>İnce</a:t>
            </a:r>
            <a:r>
              <a:rPr lang="en-GB" sz="1400" dirty="0" smtClean="0"/>
              <a:t> </a:t>
            </a:r>
            <a:r>
              <a:rPr lang="en-GB" sz="1400" dirty="0" err="1" smtClean="0"/>
              <a:t>kromatinli</a:t>
            </a:r>
            <a:r>
              <a:rPr lang="en-GB" sz="1400" dirty="0" smtClean="0"/>
              <a:t> </a:t>
            </a:r>
            <a:r>
              <a:rPr lang="en-GB" sz="1400" dirty="0" err="1" smtClean="0"/>
              <a:t>nükleus</a:t>
            </a:r>
            <a:endParaRPr lang="en-GB" sz="14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sz="1400" dirty="0" err="1" smtClean="0"/>
              <a:t>Nükleer</a:t>
            </a:r>
            <a:r>
              <a:rPr lang="en-GB" sz="1400" dirty="0" smtClean="0"/>
              <a:t> </a:t>
            </a:r>
            <a:r>
              <a:rPr lang="en-GB" sz="1400" dirty="0" err="1" smtClean="0"/>
              <a:t>şeffaf</a:t>
            </a:r>
            <a:r>
              <a:rPr lang="en-GB" sz="1400" dirty="0" smtClean="0"/>
              <a:t> </a:t>
            </a:r>
            <a:r>
              <a:rPr lang="en-GB" sz="1400" dirty="0" err="1" smtClean="0"/>
              <a:t>boşluk</a:t>
            </a:r>
            <a:endParaRPr lang="en-GB" sz="14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sz="1400" dirty="0" err="1" smtClean="0"/>
              <a:t>Nükleer</a:t>
            </a:r>
            <a:r>
              <a:rPr lang="en-GB" sz="1400" dirty="0" smtClean="0"/>
              <a:t> </a:t>
            </a:r>
            <a:r>
              <a:rPr lang="en-GB" sz="1400" dirty="0" err="1" smtClean="0"/>
              <a:t>psödoinkluzyonlar</a:t>
            </a:r>
            <a:r>
              <a:rPr lang="en-GB" sz="1400" dirty="0" smtClean="0"/>
              <a:t>     </a:t>
            </a:r>
          </a:p>
        </p:txBody>
      </p:sp>
      <p:cxnSp>
        <p:nvCxnSpPr>
          <p:cNvPr id="9" name="8 Düz Ok Bağlayıcısı"/>
          <p:cNvCxnSpPr/>
          <p:nvPr/>
        </p:nvCxnSpPr>
        <p:spPr>
          <a:xfrm flipV="1">
            <a:off x="1403648" y="5373216"/>
            <a:ext cx="216024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9 Metin kutusu"/>
          <p:cNvSpPr txBox="1"/>
          <p:nvPr/>
        </p:nvSpPr>
        <p:spPr>
          <a:xfrm>
            <a:off x="3707904" y="6381328"/>
            <a:ext cx="77784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smtClean="0"/>
              <a:t>girdap</a:t>
            </a:r>
            <a:endParaRPr lang="tr-TR" dirty="0"/>
          </a:p>
        </p:txBody>
      </p:sp>
      <p:cxnSp>
        <p:nvCxnSpPr>
          <p:cNvPr id="12" name="11 Düz Ok Bağlayıcısı"/>
          <p:cNvCxnSpPr/>
          <p:nvPr/>
        </p:nvCxnSpPr>
        <p:spPr>
          <a:xfrm flipH="1" flipV="1">
            <a:off x="3563888" y="5517232"/>
            <a:ext cx="36004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Meningiom</a:t>
            </a:r>
            <a:r>
              <a:rPr lang="tr-TR" b="1" dirty="0" smtClean="0">
                <a:solidFill>
                  <a:srgbClr val="C00000"/>
                </a:solidFill>
              </a:rPr>
              <a:t>-</a:t>
            </a:r>
            <a:r>
              <a:rPr lang="tr-TR" b="1" dirty="0" err="1" smtClean="0">
                <a:solidFill>
                  <a:srgbClr val="C00000"/>
                </a:solidFill>
              </a:rPr>
              <a:t>prognoz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tr-TR" u="sng" dirty="0" smtClean="0"/>
              <a:t>Cerrahi girişimin genişliği/yeterliliği</a:t>
            </a:r>
            <a:endParaRPr lang="en-US" u="sng" dirty="0" smtClean="0"/>
          </a:p>
          <a:p>
            <a:pPr>
              <a:buFontTx/>
              <a:buChar char="•"/>
            </a:pPr>
            <a:r>
              <a:rPr lang="en-US" u="sng" dirty="0" err="1" smtClean="0"/>
              <a:t>Histolo</a:t>
            </a:r>
            <a:r>
              <a:rPr lang="tr-TR" u="sng" dirty="0" err="1" smtClean="0"/>
              <a:t>jik</a:t>
            </a:r>
            <a:r>
              <a:rPr lang="en-US" u="sng" dirty="0" smtClean="0"/>
              <a:t> </a:t>
            </a:r>
            <a:r>
              <a:rPr lang="tr-TR" u="sng" dirty="0" smtClean="0"/>
              <a:t>derece</a:t>
            </a:r>
            <a:endParaRPr lang="en-US" u="sng" dirty="0" smtClean="0"/>
          </a:p>
          <a:p>
            <a:pPr>
              <a:buFontTx/>
              <a:buChar char="•"/>
            </a:pPr>
            <a:r>
              <a:rPr lang="tr-TR" dirty="0" smtClean="0"/>
              <a:t>Hasta yaşı </a:t>
            </a:r>
          </a:p>
          <a:p>
            <a:pPr>
              <a:buFontTx/>
              <a:buChar char="•"/>
            </a:pPr>
            <a:r>
              <a:rPr lang="tr-TR" dirty="0" smtClean="0"/>
              <a:t>Hasta cinsiyeti</a:t>
            </a: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T</a:t>
            </a:r>
            <a:r>
              <a:rPr lang="tr-TR" dirty="0" smtClean="0"/>
              <a:t>ü</a:t>
            </a:r>
            <a:r>
              <a:rPr lang="en-US" dirty="0" smtClean="0"/>
              <a:t>m</a:t>
            </a:r>
            <a:r>
              <a:rPr lang="tr-TR" dirty="0" smtClean="0"/>
              <a:t>ö</a:t>
            </a:r>
            <a:r>
              <a:rPr lang="en-US" dirty="0" smtClean="0"/>
              <a:t>r </a:t>
            </a:r>
            <a:r>
              <a:rPr lang="tr-TR" dirty="0" smtClean="0"/>
              <a:t>lokalizasyonu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2" cstate="print"/>
          <a:srcRect l="35049" t="26668" r="41939" b="50909"/>
          <a:stretch>
            <a:fillRect/>
          </a:stretch>
        </p:blipFill>
        <p:spPr bwMode="auto">
          <a:xfrm>
            <a:off x="3347864" y="1124744"/>
            <a:ext cx="5366370" cy="418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3419872" y="1484784"/>
            <a:ext cx="5184576" cy="2232248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6156176" y="2132856"/>
            <a:ext cx="142875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rgbClr val="FF5050"/>
                </a:solidFill>
              </a:rPr>
              <a:t>Derece I</a:t>
            </a:r>
          </a:p>
        </p:txBody>
      </p:sp>
      <p:sp>
        <p:nvSpPr>
          <p:cNvPr id="7" name="6 Dikdörtgen"/>
          <p:cNvSpPr/>
          <p:nvPr/>
        </p:nvSpPr>
        <p:spPr>
          <a:xfrm>
            <a:off x="3419872" y="3717032"/>
            <a:ext cx="5112568" cy="7200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4040" name="7 Dikdörtgen"/>
          <p:cNvSpPr>
            <a:spLocks noChangeArrowheads="1"/>
          </p:cNvSpPr>
          <p:nvPr/>
        </p:nvSpPr>
        <p:spPr bwMode="auto">
          <a:xfrm>
            <a:off x="6084168" y="3789040"/>
            <a:ext cx="1400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rgbClr val="00B050"/>
                </a:solidFill>
              </a:rPr>
              <a:t>Derece II</a:t>
            </a:r>
          </a:p>
        </p:txBody>
      </p:sp>
      <p:sp>
        <p:nvSpPr>
          <p:cNvPr id="9" name="8 Dikdörtgen"/>
          <p:cNvSpPr/>
          <p:nvPr/>
        </p:nvSpPr>
        <p:spPr>
          <a:xfrm>
            <a:off x="3419872" y="4437112"/>
            <a:ext cx="5184576" cy="79208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4042" name="9 Dikdörtgen"/>
          <p:cNvSpPr>
            <a:spLocks noChangeArrowheads="1"/>
          </p:cNvSpPr>
          <p:nvPr/>
        </p:nvSpPr>
        <p:spPr bwMode="auto">
          <a:xfrm>
            <a:off x="6228184" y="4581128"/>
            <a:ext cx="1520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rgbClr val="FFFF00"/>
                </a:solidFill>
              </a:rPr>
              <a:t>Derece III</a:t>
            </a:r>
          </a:p>
        </p:txBody>
      </p:sp>
      <p:sp>
        <p:nvSpPr>
          <p:cNvPr id="11" name="10 Yuvarlatılmış Dikdörtgen"/>
          <p:cNvSpPr/>
          <p:nvPr/>
        </p:nvSpPr>
        <p:spPr>
          <a:xfrm>
            <a:off x="3203848" y="3717032"/>
            <a:ext cx="5688632" cy="1584176"/>
          </a:xfrm>
          <a:prstGeom prst="round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Picture 2" descr="WHO CNS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2673829" cy="3384376"/>
          </a:xfrm>
          <a:prstGeom prst="rect">
            <a:avLst/>
          </a:prstGeom>
          <a:noFill/>
        </p:spPr>
      </p:pic>
      <p:sp>
        <p:nvSpPr>
          <p:cNvPr id="14" name="13 Metin kutusu"/>
          <p:cNvSpPr txBox="1"/>
          <p:nvPr/>
        </p:nvSpPr>
        <p:spPr>
          <a:xfrm>
            <a:off x="4211960" y="5805264"/>
            <a:ext cx="3744416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dirty="0" smtClean="0"/>
              <a:t>Yüksek </a:t>
            </a:r>
            <a:r>
              <a:rPr lang="tr-TR" sz="2400" dirty="0" err="1" smtClean="0"/>
              <a:t>rekürrens</a:t>
            </a:r>
            <a:r>
              <a:rPr lang="tr-TR" sz="2400" dirty="0" smtClean="0"/>
              <a:t> riski ve agresif biyolojik davranış</a:t>
            </a:r>
            <a:endParaRPr lang="tr-TR" sz="2400" dirty="0"/>
          </a:p>
        </p:txBody>
      </p:sp>
      <p:sp>
        <p:nvSpPr>
          <p:cNvPr id="15" name="14 Aşağı Ok"/>
          <p:cNvSpPr/>
          <p:nvPr/>
        </p:nvSpPr>
        <p:spPr>
          <a:xfrm>
            <a:off x="5868144" y="5301208"/>
            <a:ext cx="360040" cy="5040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r-TR" b="1" dirty="0" err="1" smtClean="0">
                <a:solidFill>
                  <a:srgbClr val="C00000"/>
                </a:solidFill>
              </a:rPr>
              <a:t>Meningiom</a:t>
            </a:r>
            <a:r>
              <a:rPr lang="tr-TR" b="1" dirty="0" smtClean="0">
                <a:solidFill>
                  <a:srgbClr val="C00000"/>
                </a:solidFill>
              </a:rPr>
              <a:t>-Derecelendirme</a:t>
            </a:r>
            <a:br>
              <a:rPr lang="tr-TR" b="1" dirty="0" smtClean="0">
                <a:solidFill>
                  <a:srgbClr val="C00000"/>
                </a:solidFill>
              </a:rPr>
            </a:br>
            <a:r>
              <a:rPr lang="tr-TR" b="1" dirty="0" smtClean="0">
                <a:solidFill>
                  <a:srgbClr val="C00000"/>
                </a:solidFill>
              </a:rPr>
              <a:t>(DSÖ 2016)</a:t>
            </a:r>
            <a:endParaRPr lang="tr-T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1142976" y="2132424"/>
          <a:ext cx="6858048" cy="355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24"/>
                <a:gridCol w="3429024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FF00"/>
                          </a:solidFill>
                        </a:rPr>
                        <a:t>DERECE II </a:t>
                      </a:r>
                      <a:endParaRPr lang="tr-TR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FF00"/>
                          </a:solidFill>
                        </a:rPr>
                        <a:t>DERECE III </a:t>
                      </a:r>
                      <a:endParaRPr lang="tr-TR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Atipik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meninjiom</a:t>
                      </a:r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   Mitoz </a:t>
                      </a:r>
                      <a:r>
                        <a:rPr lang="tr-TR" sz="1600" dirty="0" smtClean="0">
                          <a:solidFill>
                            <a:srgbClr val="C00000"/>
                          </a:solidFill>
                          <a:sym typeface="Symbol"/>
                        </a:rPr>
                        <a:t> 4/10 BBA</a:t>
                      </a:r>
                    </a:p>
                    <a:p>
                      <a:pPr>
                        <a:buNone/>
                      </a:pPr>
                      <a:r>
                        <a:rPr lang="tr-TR" sz="1600" dirty="0" smtClean="0">
                          <a:solidFill>
                            <a:srgbClr val="C00000"/>
                          </a:solidFill>
                          <a:sym typeface="Symbol"/>
                        </a:rPr>
                        <a:t>     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  <a:sym typeface="Symbol"/>
                        </a:rPr>
                        <a:t>veya</a:t>
                      </a:r>
                    </a:p>
                    <a:p>
                      <a:pPr>
                        <a:buNone/>
                      </a:pPr>
                      <a:r>
                        <a:rPr lang="tr-TR" sz="1600" dirty="0" smtClean="0">
                          <a:solidFill>
                            <a:srgbClr val="C00000"/>
                          </a:solidFill>
                          <a:sym typeface="Symbol"/>
                        </a:rPr>
                        <a:t>   Beyin </a:t>
                      </a:r>
                      <a:r>
                        <a:rPr lang="tr-TR" sz="16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invazyonu</a:t>
                      </a:r>
                      <a:endParaRPr lang="tr-TR" sz="1600" dirty="0" smtClean="0">
                        <a:solidFill>
                          <a:srgbClr val="C00000"/>
                        </a:solidFill>
                        <a:sym typeface="Symbol"/>
                      </a:endParaRPr>
                    </a:p>
                    <a:p>
                      <a:pPr>
                        <a:buNone/>
                      </a:pPr>
                      <a:r>
                        <a:rPr lang="tr-TR" sz="1600" dirty="0" smtClean="0">
                          <a:solidFill>
                            <a:srgbClr val="C00000"/>
                          </a:solidFill>
                          <a:sym typeface="Symbol"/>
                        </a:rPr>
                        <a:t>     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  <a:sym typeface="Symbol"/>
                        </a:rPr>
                        <a:t>veya</a:t>
                      </a:r>
                    </a:p>
                    <a:p>
                      <a:r>
                        <a:rPr lang="tr-TR" sz="1600" dirty="0" smtClean="0">
                          <a:solidFill>
                            <a:srgbClr val="C00000"/>
                          </a:solidFill>
                          <a:sym typeface="Symbol"/>
                        </a:rPr>
                        <a:t>   En az 3 </a:t>
                      </a:r>
                      <a:r>
                        <a:rPr lang="tr-TR" sz="16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atipi</a:t>
                      </a:r>
                      <a:r>
                        <a:rPr lang="tr-TR" sz="1600" dirty="0" smtClean="0">
                          <a:solidFill>
                            <a:srgbClr val="C00000"/>
                          </a:solidFill>
                          <a:sym typeface="Symbol"/>
                        </a:rPr>
                        <a:t> kriteri birlikte olması</a:t>
                      </a:r>
                    </a:p>
                    <a:p>
                      <a:pPr lvl="1"/>
                      <a:r>
                        <a:rPr lang="tr-TR" sz="14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Pattern</a:t>
                      </a:r>
                      <a:r>
                        <a:rPr lang="tr-TR" sz="1400" dirty="0" smtClean="0">
                          <a:solidFill>
                            <a:srgbClr val="C00000"/>
                          </a:solidFill>
                          <a:sym typeface="Symbol"/>
                        </a:rPr>
                        <a:t> kaybı/tabakalanma</a:t>
                      </a:r>
                    </a:p>
                    <a:p>
                      <a:pPr lvl="1"/>
                      <a:r>
                        <a:rPr lang="tr-TR" sz="1400" dirty="0" smtClean="0">
                          <a:solidFill>
                            <a:srgbClr val="C00000"/>
                          </a:solidFill>
                          <a:sym typeface="Symbol"/>
                        </a:rPr>
                        <a:t>Küçük hücre değişimi</a:t>
                      </a:r>
                    </a:p>
                    <a:p>
                      <a:pPr lvl="1"/>
                      <a:r>
                        <a:rPr lang="tr-TR" sz="14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Hipersellülarite</a:t>
                      </a:r>
                      <a:endParaRPr lang="tr-TR" sz="1400" dirty="0" smtClean="0">
                        <a:solidFill>
                          <a:srgbClr val="C00000"/>
                        </a:solidFill>
                        <a:sym typeface="Symbol"/>
                      </a:endParaRPr>
                    </a:p>
                    <a:p>
                      <a:pPr lvl="1"/>
                      <a:r>
                        <a:rPr lang="tr-TR" sz="14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Spontan</a:t>
                      </a:r>
                      <a:r>
                        <a:rPr lang="tr-TR" sz="1400" dirty="0" smtClean="0">
                          <a:solidFill>
                            <a:srgbClr val="C00000"/>
                          </a:solidFill>
                          <a:sym typeface="Symbol"/>
                        </a:rPr>
                        <a:t> nekroz</a:t>
                      </a:r>
                      <a:endParaRPr lang="tr-TR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Anaplastik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baseline="0" dirty="0" err="1" smtClean="0">
                          <a:solidFill>
                            <a:schemeClr val="tx1"/>
                          </a:solidFill>
                        </a:rPr>
                        <a:t>meninjiom</a:t>
                      </a:r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   Mitoz </a:t>
                      </a:r>
                      <a:r>
                        <a:rPr lang="tr-TR" sz="1600" dirty="0" smtClean="0">
                          <a:solidFill>
                            <a:srgbClr val="C00000"/>
                          </a:solidFill>
                          <a:sym typeface="Symbol"/>
                        </a:rPr>
                        <a:t> 20/10BBA</a:t>
                      </a:r>
                    </a:p>
                    <a:p>
                      <a:pPr>
                        <a:buNone/>
                      </a:pPr>
                      <a:r>
                        <a:rPr lang="tr-TR" sz="1600" baseline="0" dirty="0" smtClean="0">
                          <a:solidFill>
                            <a:srgbClr val="C00000"/>
                          </a:solidFill>
                          <a:sym typeface="Symbol"/>
                        </a:rPr>
                        <a:t>      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  <a:sym typeface="Symbol"/>
                        </a:rPr>
                        <a:t>veya</a:t>
                      </a:r>
                    </a:p>
                    <a:p>
                      <a:r>
                        <a:rPr lang="tr-TR" sz="1600" dirty="0" smtClean="0">
                          <a:solidFill>
                            <a:srgbClr val="C00000"/>
                          </a:solidFill>
                          <a:sym typeface="Symbol"/>
                        </a:rPr>
                        <a:t>   Belirgin </a:t>
                      </a:r>
                      <a:r>
                        <a:rPr lang="tr-TR" sz="16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anaplazi</a:t>
                      </a:r>
                      <a:r>
                        <a:rPr lang="tr-TR" sz="1600" dirty="0" smtClean="0">
                          <a:solidFill>
                            <a:srgbClr val="C00000"/>
                          </a:solidFill>
                          <a:sym typeface="Symbol"/>
                        </a:rPr>
                        <a:t> </a:t>
                      </a:r>
                    </a:p>
                    <a:p>
                      <a:r>
                        <a:rPr lang="tr-TR" sz="1600" dirty="0" smtClean="0">
                          <a:solidFill>
                            <a:srgbClr val="C00000"/>
                          </a:solidFill>
                          <a:sym typeface="Symbol"/>
                        </a:rPr>
                        <a:t>   (sarkom-, </a:t>
                      </a:r>
                      <a:r>
                        <a:rPr lang="tr-TR" sz="16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karsinom</a:t>
                      </a:r>
                      <a:r>
                        <a:rPr lang="tr-TR" sz="1600" dirty="0" smtClean="0">
                          <a:solidFill>
                            <a:srgbClr val="C00000"/>
                          </a:solidFill>
                          <a:sym typeface="Symbol"/>
                        </a:rPr>
                        <a:t>, </a:t>
                      </a:r>
                      <a:r>
                        <a:rPr lang="tr-TR" sz="16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melanom</a:t>
                      </a:r>
                      <a:r>
                        <a:rPr lang="tr-TR" sz="1600" dirty="0" smtClean="0">
                          <a:solidFill>
                            <a:srgbClr val="C00000"/>
                          </a:solidFill>
                          <a:sym typeface="Symbol"/>
                        </a:rPr>
                        <a:t>-benzeri histoloji)</a:t>
                      </a:r>
                      <a:endParaRPr lang="tr-TR" sz="16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Berrak hücreli </a:t>
                      </a:r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meninjiom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Papiller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Kordoid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meninjiom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Rabdoid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1 Başlık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Meningiom</a:t>
            </a: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-Derecelendirme</a:t>
            </a:r>
            <a:b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(DSÖ 2016)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0125" y="271463"/>
            <a:ext cx="7567613" cy="1069305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1" dirty="0" smtClean="0">
                <a:solidFill>
                  <a:srgbClr val="C00000"/>
                </a:solidFill>
              </a:rPr>
              <a:t>Derece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ile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cinsiyet</a:t>
            </a:r>
            <a:r>
              <a:rPr lang="tr-TR" sz="4000" b="1" dirty="0">
                <a:solidFill>
                  <a:srgbClr val="C00000"/>
                </a:solidFill>
              </a:rPr>
              <a:t> </a:t>
            </a:r>
            <a:r>
              <a:rPr lang="tr-TR" sz="4000" b="1" dirty="0" smtClean="0">
                <a:solidFill>
                  <a:srgbClr val="C00000"/>
                </a:solidFill>
              </a:rPr>
              <a:t>ve </a:t>
            </a:r>
            <a:r>
              <a:rPr lang="en-US" sz="4000" b="1" dirty="0" err="1" smtClean="0">
                <a:solidFill>
                  <a:srgbClr val="C00000"/>
                </a:solidFill>
              </a:rPr>
              <a:t>yaş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ilişkisi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4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628800"/>
            <a:ext cx="7747000" cy="43100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Monotype Sorts"/>
              <a:buNone/>
            </a:pPr>
            <a:r>
              <a:rPr lang="en-US" dirty="0" smtClean="0"/>
              <a:t>				      </a:t>
            </a:r>
            <a:r>
              <a:rPr lang="tr-TR" b="1" dirty="0" smtClean="0"/>
              <a:t>Derece I</a:t>
            </a:r>
            <a:r>
              <a:rPr lang="en-US" b="1" dirty="0" smtClean="0"/>
              <a:t> 	</a:t>
            </a:r>
            <a:r>
              <a:rPr lang="tr-TR" b="1" dirty="0" smtClean="0"/>
              <a:t>Derece II/III</a:t>
            </a:r>
            <a:endParaRPr lang="en-US" b="1" dirty="0" smtClean="0"/>
          </a:p>
          <a:p>
            <a:pPr eaLnBrk="1" hangingPunct="1">
              <a:lnSpc>
                <a:spcPct val="90000"/>
              </a:lnSpc>
              <a:buFont typeface="Monotype Sorts"/>
              <a:buNone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buFont typeface="Monotype Sorts"/>
              <a:buNone/>
            </a:pPr>
            <a:r>
              <a:rPr lang="tr-TR" u="sng" dirty="0" smtClean="0"/>
              <a:t>Erkek</a:t>
            </a:r>
            <a:r>
              <a:rPr lang="tr-TR" dirty="0" smtClean="0"/>
              <a:t>	</a:t>
            </a:r>
            <a:r>
              <a:rPr lang="en-US" dirty="0" smtClean="0"/>
              <a:t>		   	68%			32%</a:t>
            </a:r>
          </a:p>
          <a:p>
            <a:pPr eaLnBrk="1" hangingPunct="1">
              <a:lnSpc>
                <a:spcPct val="90000"/>
              </a:lnSpc>
              <a:buFont typeface="Monotype Sorts"/>
              <a:buNone/>
            </a:pPr>
            <a:r>
              <a:rPr lang="tr-TR" dirty="0" smtClean="0"/>
              <a:t>Kadın</a:t>
            </a:r>
            <a:r>
              <a:rPr lang="en-US" dirty="0" smtClean="0"/>
              <a:t>		   	88%			12%</a:t>
            </a:r>
          </a:p>
          <a:p>
            <a:pPr eaLnBrk="1" hangingPunct="1">
              <a:lnSpc>
                <a:spcPct val="90000"/>
              </a:lnSpc>
              <a:buFont typeface="Monotype Sorts"/>
              <a:buNone/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buFont typeface="Monotype Sorts"/>
              <a:buNone/>
            </a:pPr>
            <a:r>
              <a:rPr lang="en-US" u="sng" dirty="0" err="1" smtClean="0"/>
              <a:t>Pediatrik</a:t>
            </a:r>
            <a:r>
              <a:rPr lang="en-US" dirty="0" smtClean="0"/>
              <a:t>        	   	40%			60%</a:t>
            </a:r>
          </a:p>
          <a:p>
            <a:pPr eaLnBrk="1" hangingPunct="1">
              <a:lnSpc>
                <a:spcPct val="90000"/>
              </a:lnSpc>
              <a:buFont typeface="Monotype Sorts"/>
              <a:buNone/>
            </a:pPr>
            <a:r>
              <a:rPr lang="tr-TR" dirty="0" smtClean="0"/>
              <a:t>Erişkin</a:t>
            </a:r>
            <a:r>
              <a:rPr lang="en-US" dirty="0" smtClean="0"/>
              <a:t>        	         </a:t>
            </a:r>
            <a:r>
              <a:rPr lang="tr-TR" dirty="0" smtClean="0"/>
              <a:t>		</a:t>
            </a:r>
            <a:r>
              <a:rPr lang="en-US" dirty="0" smtClean="0"/>
              <a:t>80%			20%</a:t>
            </a:r>
          </a:p>
          <a:p>
            <a:pPr algn="ctr" eaLnBrk="1" hangingPunct="1">
              <a:lnSpc>
                <a:spcPct val="90000"/>
              </a:lnSpc>
              <a:buFont typeface="Monotype Sorts"/>
              <a:buNone/>
            </a:pPr>
            <a:endParaRPr lang="en-US" sz="2400" dirty="0" smtClean="0"/>
          </a:p>
          <a:p>
            <a:pPr algn="ctr" eaLnBrk="1" hangingPunct="1">
              <a:lnSpc>
                <a:spcPct val="90000"/>
              </a:lnSpc>
              <a:buFont typeface="Monotype Sorts"/>
              <a:buNone/>
            </a:pPr>
            <a:r>
              <a:rPr lang="en-US" sz="2800" dirty="0" smtClean="0"/>
              <a:t>P&lt;0.001</a:t>
            </a:r>
          </a:p>
        </p:txBody>
      </p:sp>
      <p:sp>
        <p:nvSpPr>
          <p:cNvPr id="364548" name="Line 5"/>
          <p:cNvSpPr>
            <a:spLocks noChangeShapeType="1"/>
          </p:cNvSpPr>
          <p:nvPr/>
        </p:nvSpPr>
        <p:spPr bwMode="auto">
          <a:xfrm>
            <a:off x="971550" y="3501008"/>
            <a:ext cx="7416800" cy="0"/>
          </a:xfrm>
          <a:prstGeom prst="line">
            <a:avLst/>
          </a:prstGeom>
          <a:noFill/>
          <a:ln w="38100">
            <a:solidFill>
              <a:schemeClr val="accent3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Oval"/>
          <p:cNvSpPr/>
          <p:nvPr/>
        </p:nvSpPr>
        <p:spPr>
          <a:xfrm>
            <a:off x="7236296" y="2204864"/>
            <a:ext cx="936104" cy="6480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7308304" y="3573016"/>
            <a:ext cx="936104" cy="6480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179512" y="6237312"/>
            <a:ext cx="3174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Perry A </a:t>
            </a:r>
            <a:r>
              <a:rPr lang="tr-TR" sz="1200" dirty="0" smtClean="0"/>
              <a:t>ve ark</a:t>
            </a:r>
            <a:r>
              <a:rPr lang="en-US" sz="1200" dirty="0" smtClean="0"/>
              <a:t>., Am J </a:t>
            </a:r>
            <a:r>
              <a:rPr lang="en-US" sz="1200" dirty="0" err="1" smtClean="0"/>
              <a:t>Surg</a:t>
            </a:r>
            <a:r>
              <a:rPr lang="en-US" sz="1200" dirty="0" smtClean="0"/>
              <a:t> </a:t>
            </a:r>
            <a:r>
              <a:rPr lang="en-US" sz="1200" dirty="0" err="1" smtClean="0"/>
              <a:t>Pathol</a:t>
            </a:r>
            <a:r>
              <a:rPr lang="en-US" sz="1200" dirty="0" smtClean="0"/>
              <a:t> 21: 1455, 1997</a:t>
            </a:r>
            <a:br>
              <a:rPr lang="en-US" sz="1200" dirty="0" smtClean="0"/>
            </a:br>
            <a:r>
              <a:rPr lang="en-US" sz="1200" dirty="0" smtClean="0"/>
              <a:t>Perry A </a:t>
            </a:r>
            <a:r>
              <a:rPr lang="tr-TR" sz="1200" dirty="0" smtClean="0"/>
              <a:t>ve ark</a:t>
            </a:r>
            <a:r>
              <a:rPr lang="en-US" sz="1200" dirty="0" smtClean="0"/>
              <a:t>., J </a:t>
            </a:r>
            <a:r>
              <a:rPr lang="en-US" sz="1200" dirty="0" err="1" smtClean="0"/>
              <a:t>Neuropathol</a:t>
            </a:r>
            <a:r>
              <a:rPr lang="en-US" sz="1200" dirty="0" smtClean="0"/>
              <a:t> Exp </a:t>
            </a:r>
            <a:r>
              <a:rPr lang="en-US" sz="1200" dirty="0" err="1" smtClean="0"/>
              <a:t>Neurol</a:t>
            </a:r>
            <a:r>
              <a:rPr lang="en-US" sz="1200" dirty="0" smtClean="0"/>
              <a:t>, 2001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80B93395-4B71-45F4-AE3F-5871F2627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1"/>
                </a:solidFill>
              </a:rPr>
              <a:t>Dersin içeriği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7A5FDEC-42A5-400D-9DF0-EC2EAFA62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sz="2400" dirty="0" smtClean="0"/>
              <a:t>Santral sinir sistemi tümörlerinin genel özellikleri</a:t>
            </a:r>
          </a:p>
          <a:p>
            <a:pPr lvl="0"/>
            <a:r>
              <a:rPr lang="tr-TR" sz="2400" dirty="0" smtClean="0"/>
              <a:t>DSÖ santral sinir sistemi tümörleri 2016 sınıflaması</a:t>
            </a:r>
          </a:p>
          <a:p>
            <a:pPr lvl="0"/>
            <a:r>
              <a:rPr lang="tr-TR" sz="2400" dirty="0" smtClean="0"/>
              <a:t>Santral sinir sistemi tümörlerinin derecelendirme prensipleri</a:t>
            </a:r>
          </a:p>
          <a:p>
            <a:pPr lvl="0"/>
            <a:r>
              <a:rPr lang="tr-TR" sz="2400" dirty="0" smtClean="0"/>
              <a:t>Erişkin dönemde sık izlenen santral sinir sistemi tümörleri</a:t>
            </a:r>
          </a:p>
          <a:p>
            <a:pPr lvl="1"/>
            <a:r>
              <a:rPr lang="tr-TR" sz="2000" dirty="0" err="1" smtClean="0"/>
              <a:t>Diffüz</a:t>
            </a:r>
            <a:r>
              <a:rPr lang="tr-TR" sz="2000" dirty="0" smtClean="0"/>
              <a:t> </a:t>
            </a:r>
            <a:r>
              <a:rPr lang="tr-TR" sz="2000" dirty="0" err="1" smtClean="0"/>
              <a:t>astrositik</a:t>
            </a:r>
            <a:r>
              <a:rPr lang="tr-TR" sz="2000" dirty="0" smtClean="0"/>
              <a:t> ve </a:t>
            </a:r>
            <a:r>
              <a:rPr lang="tr-TR" sz="2000" dirty="0" err="1" smtClean="0"/>
              <a:t>oligodendrogliyal</a:t>
            </a:r>
            <a:r>
              <a:rPr lang="tr-TR" sz="2000" dirty="0" smtClean="0"/>
              <a:t> tümörler, </a:t>
            </a:r>
            <a:r>
              <a:rPr lang="tr-TR" sz="2000" dirty="0" err="1"/>
              <a:t>e</a:t>
            </a:r>
            <a:r>
              <a:rPr lang="tr-TR" sz="2000" dirty="0" err="1" smtClean="0"/>
              <a:t>pendimal</a:t>
            </a:r>
            <a:r>
              <a:rPr lang="tr-TR" sz="2000" dirty="0" smtClean="0"/>
              <a:t> tümörler, </a:t>
            </a:r>
            <a:r>
              <a:rPr lang="tr-TR" sz="2000" dirty="0" err="1" smtClean="0"/>
              <a:t>meningiomlar</a:t>
            </a:r>
            <a:r>
              <a:rPr lang="tr-TR" sz="2000" dirty="0" smtClean="0"/>
              <a:t>, </a:t>
            </a:r>
            <a:r>
              <a:rPr lang="tr-TR" sz="2000" dirty="0" err="1" smtClean="0"/>
              <a:t>metastatik</a:t>
            </a:r>
            <a:r>
              <a:rPr lang="tr-TR" sz="2000" dirty="0" smtClean="0"/>
              <a:t> </a:t>
            </a:r>
            <a:r>
              <a:rPr lang="tr-TR" sz="2000" dirty="0" smtClean="0"/>
              <a:t>tümörler</a:t>
            </a:r>
            <a:endParaRPr lang="tr-TR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507760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Metastatik</a:t>
            </a:r>
            <a:r>
              <a:rPr lang="tr-TR" b="1" dirty="0" smtClean="0">
                <a:solidFill>
                  <a:srgbClr val="C00000"/>
                </a:solidFill>
              </a:rPr>
              <a:t> SSS Tümörleri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İntrakraniyal</a:t>
            </a:r>
            <a:r>
              <a:rPr lang="tr-TR" dirty="0" smtClean="0"/>
              <a:t> tümörlerin %25-50’si</a:t>
            </a:r>
          </a:p>
          <a:p>
            <a:r>
              <a:rPr lang="tr-TR" dirty="0" err="1" smtClean="0"/>
              <a:t>İntraparankimal</a:t>
            </a:r>
            <a:r>
              <a:rPr lang="tr-TR" dirty="0" smtClean="0"/>
              <a:t>/</a:t>
            </a:r>
            <a:r>
              <a:rPr lang="tr-TR" dirty="0" err="1" smtClean="0"/>
              <a:t>meningeal</a:t>
            </a:r>
            <a:endParaRPr lang="tr-TR" dirty="0" smtClean="0"/>
          </a:p>
          <a:p>
            <a:r>
              <a:rPr lang="tr-TR" dirty="0" smtClean="0"/>
              <a:t>İlk bulgu olabilir</a:t>
            </a:r>
          </a:p>
          <a:p>
            <a:r>
              <a:rPr lang="tr-TR" u="sng" dirty="0" err="1" smtClean="0"/>
              <a:t>Karsinomlar</a:t>
            </a:r>
            <a:r>
              <a:rPr lang="tr-TR" u="sng" dirty="0" smtClean="0"/>
              <a:t> </a:t>
            </a:r>
            <a:r>
              <a:rPr lang="tr-TR" u="sng" dirty="0" smtClean="0">
                <a:sym typeface="Symbol"/>
              </a:rPr>
              <a:t></a:t>
            </a:r>
          </a:p>
          <a:p>
            <a:pPr lvl="1"/>
            <a:r>
              <a:rPr lang="tr-TR" dirty="0" smtClean="0">
                <a:sym typeface="Symbol"/>
              </a:rPr>
              <a:t>%80’i: Akciğer, meme, deri (</a:t>
            </a:r>
            <a:r>
              <a:rPr lang="tr-TR" dirty="0" err="1" smtClean="0">
                <a:sym typeface="Symbol"/>
              </a:rPr>
              <a:t>melanom</a:t>
            </a:r>
            <a:r>
              <a:rPr lang="tr-TR" dirty="0" smtClean="0">
                <a:sym typeface="Symbol"/>
              </a:rPr>
              <a:t>), böbrek, GİS</a:t>
            </a:r>
          </a:p>
          <a:p>
            <a:r>
              <a:rPr lang="tr-TR" dirty="0" smtClean="0">
                <a:sym typeface="Symbol"/>
              </a:rPr>
              <a:t>Bazı nadir </a:t>
            </a:r>
            <a:r>
              <a:rPr lang="tr-TR" dirty="0" err="1" smtClean="0">
                <a:sym typeface="Symbol"/>
              </a:rPr>
              <a:t>tm</a:t>
            </a:r>
            <a:r>
              <a:rPr lang="tr-TR" dirty="0" smtClean="0">
                <a:sym typeface="Symbol"/>
              </a:rPr>
              <a:t>.</a:t>
            </a:r>
            <a:r>
              <a:rPr lang="tr-TR" dirty="0" err="1" smtClean="0">
                <a:sym typeface="Symbol"/>
              </a:rPr>
              <a:t>ler</a:t>
            </a:r>
            <a:r>
              <a:rPr lang="tr-TR" dirty="0" smtClean="0">
                <a:sym typeface="Symbol"/>
              </a:rPr>
              <a:t> özellikle </a:t>
            </a:r>
            <a:r>
              <a:rPr lang="tr-TR" dirty="0" err="1" smtClean="0">
                <a:sym typeface="Symbol"/>
              </a:rPr>
              <a:t>SSS’e</a:t>
            </a:r>
            <a:r>
              <a:rPr lang="tr-TR" dirty="0" smtClean="0">
                <a:sym typeface="Symbol"/>
              </a:rPr>
              <a:t> met.yapar</a:t>
            </a:r>
          </a:p>
          <a:p>
            <a:pPr lvl="1"/>
            <a:r>
              <a:rPr lang="tr-TR" dirty="0" smtClean="0">
                <a:sym typeface="Symbol"/>
              </a:rPr>
              <a:t>Ör: </a:t>
            </a:r>
            <a:r>
              <a:rPr lang="tr-TR" dirty="0" err="1" smtClean="0">
                <a:sym typeface="Symbol"/>
              </a:rPr>
              <a:t>Koryokarsinom</a:t>
            </a:r>
            <a:endParaRPr lang="tr-TR" dirty="0" smtClean="0">
              <a:sym typeface="Symbol"/>
            </a:endParaRPr>
          </a:p>
          <a:p>
            <a:r>
              <a:rPr lang="tr-TR" dirty="0" smtClean="0">
                <a:sym typeface="Symbol"/>
              </a:rPr>
              <a:t>Bazı sık görülen </a:t>
            </a:r>
            <a:r>
              <a:rPr lang="tr-TR" dirty="0" err="1" smtClean="0">
                <a:sym typeface="Symbol"/>
              </a:rPr>
              <a:t>tm</a:t>
            </a:r>
            <a:r>
              <a:rPr lang="tr-TR" dirty="0" smtClean="0">
                <a:sym typeface="Symbol"/>
              </a:rPr>
              <a:t>.</a:t>
            </a:r>
            <a:r>
              <a:rPr lang="tr-TR" dirty="0" err="1" smtClean="0">
                <a:sym typeface="Symbol"/>
              </a:rPr>
              <a:t>ler</a:t>
            </a:r>
            <a:r>
              <a:rPr lang="tr-TR" dirty="0" smtClean="0">
                <a:sym typeface="Symbol"/>
              </a:rPr>
              <a:t> SSS met.yapmaz</a:t>
            </a:r>
          </a:p>
          <a:p>
            <a:pPr lvl="1"/>
            <a:r>
              <a:rPr lang="tr-TR" dirty="0" smtClean="0">
                <a:sym typeface="Symbol"/>
              </a:rPr>
              <a:t>Ör: Prostat </a:t>
            </a:r>
            <a:r>
              <a:rPr lang="tr-TR" dirty="0" err="1" smtClean="0">
                <a:sym typeface="Symbol"/>
              </a:rPr>
              <a:t>ca</a:t>
            </a:r>
            <a:r>
              <a:rPr lang="tr-TR" dirty="0" smtClean="0">
                <a:sym typeface="Symbol"/>
              </a:rPr>
              <a:t>.</a:t>
            </a:r>
          </a:p>
          <a:p>
            <a:r>
              <a:rPr lang="tr-TR" dirty="0" smtClean="0">
                <a:sym typeface="Symbol"/>
              </a:rPr>
              <a:t>Düzgün sınırlı nodüller</a:t>
            </a:r>
          </a:p>
          <a:p>
            <a:pPr lvl="1"/>
            <a:r>
              <a:rPr lang="tr-TR" dirty="0" smtClean="0">
                <a:sym typeface="Symbol"/>
              </a:rPr>
              <a:t>Nekroz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robbins pathology 9th edition pdf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2538282" cy="3384376"/>
          </a:xfrm>
          <a:prstGeom prst="rect">
            <a:avLst/>
          </a:prstGeom>
          <a:noFill/>
        </p:spPr>
      </p:pic>
      <p:pic>
        <p:nvPicPr>
          <p:cNvPr id="3" name="Picture 2" descr="WHO CNS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88840"/>
            <a:ext cx="2673828" cy="3384376"/>
          </a:xfrm>
          <a:prstGeom prst="rect">
            <a:avLst/>
          </a:prstGeom>
          <a:noFill/>
        </p:spPr>
      </p:pic>
      <p:pic>
        <p:nvPicPr>
          <p:cNvPr id="4" name="Picture 2" descr="Neuropathology : Harry Vinters : 97807234323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988840"/>
            <a:ext cx="2780226" cy="341132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635896" y="548680"/>
            <a:ext cx="160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Kaynak kitaplar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Santral Sinir Sistemi (SSS) Tümörleri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err="1" smtClean="0"/>
              <a:t>intrakraniyal</a:t>
            </a:r>
            <a:r>
              <a:rPr lang="tr-TR" dirty="0" smtClean="0"/>
              <a:t> tümörler: 10-17/100.000</a:t>
            </a:r>
          </a:p>
          <a:p>
            <a:pPr lvl="1">
              <a:lnSpc>
                <a:spcPct val="150000"/>
              </a:lnSpc>
            </a:pPr>
            <a:r>
              <a:rPr lang="tr-TR" dirty="0" err="1" smtClean="0"/>
              <a:t>İntrakraniyal</a:t>
            </a:r>
            <a:r>
              <a:rPr lang="tr-TR" dirty="0" smtClean="0"/>
              <a:t> tümörlerin %50-75’i </a:t>
            </a:r>
            <a:r>
              <a:rPr lang="tr-TR" dirty="0" err="1" smtClean="0"/>
              <a:t>primer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1-2/100.000( </a:t>
            </a:r>
            <a:r>
              <a:rPr lang="tr-TR" dirty="0" err="1" smtClean="0"/>
              <a:t>intraspinal</a:t>
            </a:r>
            <a:r>
              <a:rPr lang="tr-TR" dirty="0" smtClean="0"/>
              <a:t> tümörler)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Çocukluk çağı </a:t>
            </a:r>
            <a:r>
              <a:rPr lang="tr-TR" dirty="0" err="1" smtClean="0"/>
              <a:t>malign</a:t>
            </a:r>
            <a:r>
              <a:rPr lang="tr-TR" dirty="0" smtClean="0"/>
              <a:t> tümörlerin %20’si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Çocukluk çağı SSS tümörlerinin %70 </a:t>
            </a:r>
            <a:r>
              <a:rPr lang="tr-TR" dirty="0" err="1" smtClean="0"/>
              <a:t>posteriyor</a:t>
            </a:r>
            <a:r>
              <a:rPr lang="tr-TR" dirty="0" smtClean="0"/>
              <a:t> fossa yerleşimli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Erişkin SSS tümörlerinin %70’i </a:t>
            </a:r>
            <a:r>
              <a:rPr lang="tr-TR" dirty="0" err="1" smtClean="0"/>
              <a:t>hemisfer</a:t>
            </a:r>
            <a:r>
              <a:rPr lang="tr-TR" dirty="0" smtClean="0"/>
              <a:t> yerleşimli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SSS Tümörleri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Histolojik “</a:t>
            </a:r>
            <a:r>
              <a:rPr lang="tr-TR" dirty="0" err="1" smtClean="0"/>
              <a:t>Benign</a:t>
            </a:r>
            <a:r>
              <a:rPr lang="tr-TR" dirty="0" smtClean="0"/>
              <a:t>/</a:t>
            </a:r>
            <a:r>
              <a:rPr lang="tr-TR" dirty="0" err="1" smtClean="0"/>
              <a:t>Malign</a:t>
            </a:r>
            <a:r>
              <a:rPr lang="tr-TR" dirty="0" smtClean="0"/>
              <a:t>” ayrımı klinik anlam ile paralellik göstermez.</a:t>
            </a:r>
          </a:p>
          <a:p>
            <a:pPr lvl="1"/>
            <a:r>
              <a:rPr lang="tr-TR" dirty="0" smtClean="0"/>
              <a:t>Lokalizasyon ve yaygınlık önemli</a:t>
            </a:r>
          </a:p>
          <a:p>
            <a:pPr lvl="1">
              <a:buNone/>
            </a:pPr>
            <a:endParaRPr lang="tr-TR" dirty="0" smtClean="0"/>
          </a:p>
          <a:p>
            <a:r>
              <a:rPr lang="tr-TR" dirty="0" smtClean="0"/>
              <a:t>SSS dışına yayılım beklenmez</a:t>
            </a:r>
          </a:p>
          <a:p>
            <a:pPr lvl="1"/>
            <a:r>
              <a:rPr lang="tr-TR" dirty="0" smtClean="0"/>
              <a:t>BOS ile yayılım</a:t>
            </a:r>
          </a:p>
          <a:p>
            <a:pPr lvl="1"/>
            <a:r>
              <a:rPr lang="tr-TR" dirty="0" err="1" smtClean="0"/>
              <a:t>Subaraknoid</a:t>
            </a:r>
            <a:r>
              <a:rPr lang="tr-TR" dirty="0" smtClean="0"/>
              <a:t> yayılım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626"/>
          <a:stretch>
            <a:fillRect/>
          </a:stretch>
        </p:blipFill>
        <p:spPr bwMode="auto">
          <a:xfrm>
            <a:off x="0" y="1131255"/>
            <a:ext cx="4572000" cy="546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983" y="1119534"/>
            <a:ext cx="4463521" cy="533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313184" y="188640"/>
            <a:ext cx="8435280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SSS Tümörleri Sınıflama (DSÖ-2016)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2339752" y="1340768"/>
            <a:ext cx="4486549" cy="4801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Erişkin Dönem Santral Sinir Sistemi Tümörleri</a:t>
            </a:r>
          </a:p>
          <a:p>
            <a:r>
              <a:rPr lang="tr-TR" dirty="0" err="1" smtClean="0">
                <a:solidFill>
                  <a:schemeClr val="accent1"/>
                </a:solidFill>
              </a:rPr>
              <a:t>Diffüz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tr-TR" dirty="0" err="1" smtClean="0">
                <a:solidFill>
                  <a:schemeClr val="accent1"/>
                </a:solidFill>
              </a:rPr>
              <a:t>astrositik</a:t>
            </a:r>
            <a:r>
              <a:rPr lang="tr-TR" dirty="0" smtClean="0">
                <a:solidFill>
                  <a:schemeClr val="accent1"/>
                </a:solidFill>
              </a:rPr>
              <a:t> ve </a:t>
            </a:r>
            <a:r>
              <a:rPr lang="tr-TR" dirty="0" err="1" smtClean="0">
                <a:solidFill>
                  <a:schemeClr val="accent1"/>
                </a:solidFill>
              </a:rPr>
              <a:t>oligodendrogliyal</a:t>
            </a:r>
            <a:r>
              <a:rPr lang="tr-TR" dirty="0" smtClean="0">
                <a:solidFill>
                  <a:schemeClr val="accent1"/>
                </a:solidFill>
              </a:rPr>
              <a:t> tümörler</a:t>
            </a:r>
          </a:p>
          <a:p>
            <a:r>
              <a:rPr lang="tr-TR" dirty="0" smtClean="0"/>
              <a:t>Diğer </a:t>
            </a:r>
            <a:r>
              <a:rPr lang="tr-TR" dirty="0" err="1" smtClean="0"/>
              <a:t>astrositik</a:t>
            </a:r>
            <a:r>
              <a:rPr lang="tr-TR" dirty="0" smtClean="0"/>
              <a:t> tümörler</a:t>
            </a:r>
          </a:p>
          <a:p>
            <a:r>
              <a:rPr lang="tr-TR" dirty="0" err="1" smtClean="0"/>
              <a:t>Ependimal</a:t>
            </a:r>
            <a:r>
              <a:rPr lang="tr-TR" dirty="0" smtClean="0"/>
              <a:t> tümörler</a:t>
            </a:r>
          </a:p>
          <a:p>
            <a:r>
              <a:rPr lang="tr-TR" dirty="0" smtClean="0"/>
              <a:t>Diğer </a:t>
            </a:r>
            <a:r>
              <a:rPr lang="tr-TR" dirty="0" err="1"/>
              <a:t>g</a:t>
            </a:r>
            <a:r>
              <a:rPr lang="tr-TR" dirty="0" err="1" smtClean="0"/>
              <a:t>liyomlar</a:t>
            </a:r>
            <a:endParaRPr lang="tr-TR" dirty="0" smtClean="0"/>
          </a:p>
          <a:p>
            <a:r>
              <a:rPr lang="tr-TR" dirty="0" err="1" smtClean="0"/>
              <a:t>Nöronal</a:t>
            </a:r>
            <a:r>
              <a:rPr lang="tr-TR" dirty="0" smtClean="0"/>
              <a:t> ve </a:t>
            </a:r>
            <a:r>
              <a:rPr lang="tr-TR" dirty="0" err="1" smtClean="0"/>
              <a:t>mikst</a:t>
            </a:r>
            <a:r>
              <a:rPr lang="tr-TR" dirty="0" smtClean="0"/>
              <a:t> </a:t>
            </a:r>
            <a:r>
              <a:rPr lang="tr-TR" dirty="0" err="1" smtClean="0"/>
              <a:t>gliyonöronal</a:t>
            </a:r>
            <a:r>
              <a:rPr lang="tr-TR" dirty="0" smtClean="0"/>
              <a:t> tümörler</a:t>
            </a:r>
          </a:p>
          <a:p>
            <a:r>
              <a:rPr lang="tr-TR" dirty="0" err="1" smtClean="0"/>
              <a:t>Pineal</a:t>
            </a:r>
            <a:r>
              <a:rPr lang="tr-TR" dirty="0" smtClean="0"/>
              <a:t> bölge tümörleri</a:t>
            </a:r>
          </a:p>
          <a:p>
            <a:r>
              <a:rPr lang="tr-TR" dirty="0" err="1" smtClean="0"/>
              <a:t>Embriyonal</a:t>
            </a:r>
            <a:r>
              <a:rPr lang="tr-TR" dirty="0" smtClean="0"/>
              <a:t> tümörler</a:t>
            </a:r>
          </a:p>
          <a:p>
            <a:r>
              <a:rPr lang="tr-TR" dirty="0" err="1" smtClean="0"/>
              <a:t>Kraniyal</a:t>
            </a:r>
            <a:r>
              <a:rPr lang="tr-TR" dirty="0" smtClean="0"/>
              <a:t> ve </a:t>
            </a:r>
            <a:r>
              <a:rPr lang="tr-TR" dirty="0" err="1" smtClean="0"/>
              <a:t>paraspinal</a:t>
            </a:r>
            <a:r>
              <a:rPr lang="tr-TR" dirty="0" smtClean="0"/>
              <a:t> sinirlerin tümörleri</a:t>
            </a:r>
          </a:p>
          <a:p>
            <a:r>
              <a:rPr lang="tr-TR" dirty="0" err="1" smtClean="0">
                <a:solidFill>
                  <a:schemeClr val="accent1"/>
                </a:solidFill>
              </a:rPr>
              <a:t>Menenjiomlar</a:t>
            </a:r>
            <a:endParaRPr lang="tr-TR" dirty="0" smtClean="0">
              <a:solidFill>
                <a:schemeClr val="accent1"/>
              </a:solidFill>
            </a:endParaRPr>
          </a:p>
          <a:p>
            <a:r>
              <a:rPr lang="tr-TR" dirty="0" err="1" smtClean="0"/>
              <a:t>Mezanşimal</a:t>
            </a:r>
            <a:r>
              <a:rPr lang="tr-TR" dirty="0" smtClean="0"/>
              <a:t>, </a:t>
            </a:r>
            <a:r>
              <a:rPr lang="tr-TR" dirty="0" err="1" smtClean="0"/>
              <a:t>meningotelyal</a:t>
            </a:r>
            <a:r>
              <a:rPr lang="tr-TR" dirty="0" smtClean="0"/>
              <a:t> olmayan tümörler</a:t>
            </a:r>
          </a:p>
          <a:p>
            <a:r>
              <a:rPr lang="tr-TR" dirty="0" err="1" smtClean="0"/>
              <a:t>Melanositik</a:t>
            </a:r>
            <a:r>
              <a:rPr lang="tr-TR" dirty="0" smtClean="0"/>
              <a:t> tümörler</a:t>
            </a:r>
          </a:p>
          <a:p>
            <a:r>
              <a:rPr lang="tr-TR" dirty="0" err="1" smtClean="0"/>
              <a:t>Lenfomalar</a:t>
            </a:r>
            <a:endParaRPr lang="tr-TR" dirty="0" smtClean="0"/>
          </a:p>
          <a:p>
            <a:r>
              <a:rPr lang="tr-TR" dirty="0" err="1" smtClean="0"/>
              <a:t>Histiyositik</a:t>
            </a:r>
            <a:r>
              <a:rPr lang="tr-TR" dirty="0" smtClean="0"/>
              <a:t> tümörler</a:t>
            </a:r>
          </a:p>
          <a:p>
            <a:r>
              <a:rPr lang="tr-TR" dirty="0" err="1" smtClean="0"/>
              <a:t>Germ</a:t>
            </a:r>
            <a:r>
              <a:rPr lang="tr-TR" dirty="0" smtClean="0"/>
              <a:t> hücreli tümörler</a:t>
            </a:r>
          </a:p>
          <a:p>
            <a:r>
              <a:rPr lang="tr-TR" dirty="0" err="1" smtClean="0">
                <a:solidFill>
                  <a:schemeClr val="accent1"/>
                </a:solidFill>
              </a:rPr>
              <a:t>Sellar</a:t>
            </a:r>
            <a:r>
              <a:rPr lang="tr-TR" dirty="0" smtClean="0">
                <a:solidFill>
                  <a:schemeClr val="accent1"/>
                </a:solidFill>
              </a:rPr>
              <a:t> bölge tümörleri</a:t>
            </a:r>
          </a:p>
          <a:p>
            <a:r>
              <a:rPr lang="tr-TR" dirty="0" err="1" smtClean="0"/>
              <a:t>Metastatik</a:t>
            </a:r>
            <a:r>
              <a:rPr lang="tr-TR" dirty="0" smtClean="0"/>
              <a:t> tümörler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SSS Tümörleri-Sınıflama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Eski Sınıflamalar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err="1" smtClean="0"/>
              <a:t>Histogenez</a:t>
            </a:r>
            <a:endParaRPr lang="tr-TR" dirty="0" smtClean="0"/>
          </a:p>
          <a:p>
            <a:r>
              <a:rPr lang="tr-TR" dirty="0" smtClean="0"/>
              <a:t>Normal hücre ve dokulara mikroskobik benzerlik</a:t>
            </a:r>
          </a:p>
          <a:p>
            <a:pPr lvl="1"/>
            <a:r>
              <a:rPr lang="tr-TR" dirty="0" smtClean="0"/>
              <a:t>Morfolojik özellikler (H-E) </a:t>
            </a:r>
          </a:p>
          <a:p>
            <a:pPr lvl="1"/>
            <a:r>
              <a:rPr lang="tr-TR" dirty="0" smtClean="0"/>
              <a:t>İHK bulguları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smtClean="0"/>
              <a:t>DSÖ 2016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 err="1" smtClean="0"/>
              <a:t>Histogenez</a:t>
            </a:r>
            <a:endParaRPr lang="tr-TR" dirty="0" smtClean="0"/>
          </a:p>
          <a:p>
            <a:r>
              <a:rPr lang="tr-TR" dirty="0" smtClean="0"/>
              <a:t>Normal hücre ve dokulara mikroskobik benzerlik</a:t>
            </a:r>
          </a:p>
          <a:p>
            <a:pPr lvl="1"/>
            <a:r>
              <a:rPr lang="tr-TR" dirty="0" smtClean="0"/>
              <a:t>Morfolojik özellikler</a:t>
            </a:r>
          </a:p>
          <a:p>
            <a:pPr lvl="1"/>
            <a:r>
              <a:rPr lang="tr-TR" dirty="0" smtClean="0"/>
              <a:t>İHK bulguları</a:t>
            </a:r>
          </a:p>
          <a:p>
            <a:r>
              <a:rPr lang="tr-TR" u="sng" dirty="0" smtClean="0"/>
              <a:t>Moleküler özellikler</a:t>
            </a:r>
            <a:endParaRPr lang="tr-TR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7 Başlık"/>
          <p:cNvSpPr>
            <a:spLocks noGrp="1"/>
          </p:cNvSpPr>
          <p:nvPr>
            <p:ph type="title"/>
          </p:nvPr>
        </p:nvSpPr>
        <p:spPr>
          <a:xfrm>
            <a:off x="4286250" y="571500"/>
            <a:ext cx="4572000" cy="890588"/>
          </a:xfrm>
        </p:spPr>
        <p:txBody>
          <a:bodyPr>
            <a:normAutofit fontScale="90000"/>
          </a:bodyPr>
          <a:lstStyle/>
          <a:p>
            <a:r>
              <a:rPr lang="tr-TR" sz="2800" b="1" smtClean="0">
                <a:solidFill>
                  <a:schemeClr val="bg1"/>
                </a:solidFill>
              </a:rPr>
              <a:t>DSÖ 2016 Glial Tümör Sınıflaması  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617" t="19560" r="32253" b="16203"/>
          <a:stretch>
            <a:fillRect/>
          </a:stretch>
        </p:blipFill>
        <p:spPr>
          <a:xfrm>
            <a:off x="251520" y="71438"/>
            <a:ext cx="3152775" cy="6715125"/>
          </a:xfrm>
          <a:noFill/>
        </p:spPr>
      </p:pic>
      <p:sp>
        <p:nvSpPr>
          <p:cNvPr id="9" name="Rectangle 1"/>
          <p:cNvSpPr/>
          <p:nvPr/>
        </p:nvSpPr>
        <p:spPr>
          <a:xfrm>
            <a:off x="3635896" y="1412776"/>
            <a:ext cx="5218360" cy="446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Tümörlerin isimlendirilmesi moleküler veriler ile birlikte</a:t>
            </a:r>
          </a:p>
          <a:p>
            <a:pPr marL="742950" lvl="1" indent="-285750"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Ör: </a:t>
            </a:r>
            <a:r>
              <a:rPr lang="tr-TR" sz="2400" dirty="0" err="1" smtClean="0">
                <a:solidFill>
                  <a:schemeClr val="tx1"/>
                </a:solidFill>
              </a:rPr>
              <a:t>Diffüz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astrositom</a:t>
            </a:r>
            <a:r>
              <a:rPr lang="tr-TR" sz="2400" dirty="0" smtClean="0">
                <a:solidFill>
                  <a:schemeClr val="tx1"/>
                </a:solidFill>
              </a:rPr>
              <a:t>, IDH-</a:t>
            </a:r>
            <a:r>
              <a:rPr lang="tr-TR" sz="2400" dirty="0" err="1" smtClean="0">
                <a:solidFill>
                  <a:schemeClr val="tx1"/>
                </a:solidFill>
              </a:rPr>
              <a:t>mutant</a:t>
            </a:r>
            <a:r>
              <a:rPr lang="tr-TR" sz="2400" dirty="0" smtClean="0">
                <a:solidFill>
                  <a:schemeClr val="tx1"/>
                </a:solidFill>
              </a:rPr>
              <a:t> tip</a:t>
            </a:r>
            <a:endParaRPr lang="tr-TR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tr-TR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sz="2400" dirty="0" err="1" smtClean="0">
                <a:solidFill>
                  <a:schemeClr val="tx1"/>
                </a:solidFill>
              </a:rPr>
              <a:t>İnfiltratif</a:t>
            </a:r>
            <a:r>
              <a:rPr lang="tr-TR" sz="2400" dirty="0" smtClean="0">
                <a:solidFill>
                  <a:schemeClr val="tx1"/>
                </a:solidFill>
              </a:rPr>
              <a:t>/</a:t>
            </a:r>
            <a:r>
              <a:rPr lang="tr-TR" sz="2400" dirty="0" err="1" smtClean="0">
                <a:solidFill>
                  <a:schemeClr val="tx1"/>
                </a:solidFill>
              </a:rPr>
              <a:t>Non</a:t>
            </a:r>
            <a:r>
              <a:rPr lang="tr-TR" sz="2400" dirty="0" smtClean="0">
                <a:solidFill>
                  <a:schemeClr val="tx1"/>
                </a:solidFill>
              </a:rPr>
              <a:t>-</a:t>
            </a:r>
            <a:r>
              <a:rPr lang="tr-TR" sz="2400" dirty="0" err="1" smtClean="0">
                <a:solidFill>
                  <a:schemeClr val="tx1"/>
                </a:solidFill>
              </a:rPr>
              <a:t>infiltratif</a:t>
            </a:r>
            <a:r>
              <a:rPr lang="tr-TR" sz="2400" dirty="0" smtClean="0">
                <a:solidFill>
                  <a:schemeClr val="tx1"/>
                </a:solidFill>
              </a:rPr>
              <a:t> (düzgün sınırlı)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tr-TR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NOS (not </a:t>
            </a:r>
            <a:r>
              <a:rPr lang="tr-TR" sz="2400" dirty="0" err="1" smtClean="0">
                <a:solidFill>
                  <a:schemeClr val="tx1"/>
                </a:solidFill>
              </a:rPr>
              <a:t>otherwise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specified</a:t>
            </a:r>
            <a:r>
              <a:rPr lang="tr-TR" sz="2400" dirty="0" smtClean="0">
                <a:solidFill>
                  <a:schemeClr val="tx1"/>
                </a:solidFill>
              </a:rPr>
              <a:t>): İyi tanımlanmış gruplara giremeyen; sıklıkla moleküler testleri yapılamamış olan tümörler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1079</Words>
  <Application>Microsoft Office PowerPoint</Application>
  <PresentationFormat>Ekran Gösterisi (4:3)</PresentationFormat>
  <Paragraphs>343</Paragraphs>
  <Slides>41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Ofis Teması</vt:lpstr>
      <vt:lpstr>SANTRAL SİNİR SİSTEMİ TÜMÖRLERİ</vt:lpstr>
      <vt:lpstr>Ders için gerekli olan ön bilgiler</vt:lpstr>
      <vt:lpstr>Öğrenim Hedefleri</vt:lpstr>
      <vt:lpstr>Dersin içeriği</vt:lpstr>
      <vt:lpstr>Santral Sinir Sistemi (SSS) Tümörleri</vt:lpstr>
      <vt:lpstr>SSS Tümörleri</vt:lpstr>
      <vt:lpstr>Slayt 7</vt:lpstr>
      <vt:lpstr>SSS Tümörleri-Sınıflama</vt:lpstr>
      <vt:lpstr>DSÖ 2016 Glial Tümör Sınıflaması  </vt:lpstr>
      <vt:lpstr>Slayt 10</vt:lpstr>
      <vt:lpstr>Slayt 11</vt:lpstr>
      <vt:lpstr>Slayt 12</vt:lpstr>
      <vt:lpstr>Slayt 13</vt:lpstr>
      <vt:lpstr>Slayt 14</vt:lpstr>
      <vt:lpstr>SSS Tümörleri Derecelendirme (Grade)</vt:lpstr>
      <vt:lpstr>Slayt 16</vt:lpstr>
      <vt:lpstr>Diffüz Astrositom</vt:lpstr>
      <vt:lpstr>Diffüz Astrositom</vt:lpstr>
      <vt:lpstr>Diffüz Astrositom</vt:lpstr>
      <vt:lpstr>Slayt 20</vt:lpstr>
      <vt:lpstr>Gliyoblastom (GBM) (Gliyoblastoma multiforme)</vt:lpstr>
      <vt:lpstr>Gliyoblastom</vt:lpstr>
      <vt:lpstr>Gliyoblastom (GBM)</vt:lpstr>
      <vt:lpstr>Oligodendrogliyom </vt:lpstr>
      <vt:lpstr>Oligodendrogliyom</vt:lpstr>
      <vt:lpstr>Slayt 26</vt:lpstr>
      <vt:lpstr>Slayt 27</vt:lpstr>
      <vt:lpstr>Slayt 28</vt:lpstr>
      <vt:lpstr>Ependimom-Derecelendirme</vt:lpstr>
      <vt:lpstr>Ependimom</vt:lpstr>
      <vt:lpstr>Slayt 31</vt:lpstr>
      <vt:lpstr>Meningiom-Etyoloji</vt:lpstr>
      <vt:lpstr>Meningiom-lokalizasyon</vt:lpstr>
      <vt:lpstr>Slayt 34</vt:lpstr>
      <vt:lpstr>Meningiom-mikroskobi</vt:lpstr>
      <vt:lpstr>Meningiom-prognoz</vt:lpstr>
      <vt:lpstr>Meningiom-Derecelendirme (DSÖ 2016)</vt:lpstr>
      <vt:lpstr>Slayt 38</vt:lpstr>
      <vt:lpstr>Derece ile cinsiyet ve yaş ilişkisi </vt:lpstr>
      <vt:lpstr>Metastatik SSS Tümörleri</vt:lpstr>
      <vt:lpstr>Slayt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SANTRAL SİNİR SİSTEMİ TÜMÖRLERİ</dc:title>
  <dc:creator>aylin heper</dc:creator>
  <cp:lastModifiedBy>aylin heper</cp:lastModifiedBy>
  <cp:revision>1</cp:revision>
  <dcterms:created xsi:type="dcterms:W3CDTF">2020-06-11T08:35:01Z</dcterms:created>
  <dcterms:modified xsi:type="dcterms:W3CDTF">2020-06-11T08:36:25Z</dcterms:modified>
</cp:coreProperties>
</file>