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F0B8FC-1255-4E46-BE00-21C0F22D4C5D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19907C4-807F-4EE5-8F8C-1ED6CCC57F60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Abbasilerde İktisadi Yapı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Abbâsîler’de</a:t>
            </a:r>
            <a:r>
              <a:rPr lang="tr-TR" dirty="0"/>
              <a:t> ekonomi vergilere, ticarete ve üretime dayalı idi. Beytülmal denilen devlet hazinesinin  gelir kaynakları  ganimetin beşte biri (humus),  cizye, </a:t>
            </a:r>
            <a:r>
              <a:rPr lang="tr-TR" dirty="0" err="1"/>
              <a:t>harâc</a:t>
            </a:r>
            <a:r>
              <a:rPr lang="tr-TR" dirty="0"/>
              <a:t>, </a:t>
            </a:r>
            <a:r>
              <a:rPr lang="tr-TR" dirty="0" err="1"/>
              <a:t>uşûr</a:t>
            </a:r>
            <a:r>
              <a:rPr lang="tr-TR" dirty="0"/>
              <a:t>, öşür,  zekat, define ve madenler, mirasçı bırakmadan ölenlerin ve  </a:t>
            </a:r>
            <a:r>
              <a:rPr lang="tr-TR" dirty="0" err="1"/>
              <a:t>irtidat</a:t>
            </a:r>
            <a:r>
              <a:rPr lang="tr-TR" dirty="0"/>
              <a:t> edenlerin malları, sahipsiz mallar, infak gelirleri, bağışlar vb. idi.    </a:t>
            </a:r>
          </a:p>
          <a:p>
            <a:r>
              <a:rPr lang="tr-TR" dirty="0"/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Abbâsîler’de</a:t>
            </a:r>
            <a:r>
              <a:rPr lang="tr-TR" dirty="0"/>
              <a:t> gelirlerin kaynağı, </a:t>
            </a:r>
            <a:r>
              <a:rPr lang="tr-TR" dirty="0" err="1"/>
              <a:t>Emevîler’de</a:t>
            </a:r>
            <a:r>
              <a:rPr lang="tr-TR" dirty="0"/>
              <a:t> olduğu gibi aynı ise de aralarındaki en önemli fark; </a:t>
            </a:r>
            <a:r>
              <a:rPr lang="tr-TR" dirty="0" err="1"/>
              <a:t>Emevîler’in</a:t>
            </a:r>
            <a:r>
              <a:rPr lang="tr-TR" dirty="0"/>
              <a:t>, Araplar ile Arap olmayanlar ve eski ihtida edenlerle yeni ihtida edenler arasında yaptığı ayırımın </a:t>
            </a:r>
            <a:r>
              <a:rPr lang="tr-TR" dirty="0" err="1"/>
              <a:t>Abbâsîler</a:t>
            </a:r>
            <a:r>
              <a:rPr lang="tr-TR" dirty="0"/>
              <a:t> tarafından yürürlükten kaldırılmasıdır. Bu dönemde bütün Müslümanlar vergilerinin toplanmasında eşit muamele gördü. Bunun bazı istisnaları olmuştu. Mesela bazı vilayetler vergilerini köle ve cariye olarak ödüyorlardı. </a:t>
            </a:r>
            <a:r>
              <a:rPr lang="tr-TR" dirty="0" err="1"/>
              <a:t>Ebû</a:t>
            </a:r>
            <a:r>
              <a:rPr lang="tr-TR" dirty="0"/>
              <a:t> Yusuf, bu konuda </a:t>
            </a:r>
            <a:r>
              <a:rPr lang="tr-TR" dirty="0" err="1"/>
              <a:t>Hârûnürreşîd’i</a:t>
            </a:r>
            <a:r>
              <a:rPr lang="tr-TR" dirty="0"/>
              <a:t> uyarır ve bunun İslam hukukuna uygun olmadığını ve kaldırılması gerektiğini söyler.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Abbasî Devleti’nin malî politikası,  devletin gelirleri ile giderleri arasında bir denge sağlamaya yönelikti.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Maliye teşkilatını oluşturan </a:t>
            </a:r>
            <a:r>
              <a:rPr lang="tr-TR" dirty="0" err="1"/>
              <a:t>divânların</a:t>
            </a:r>
            <a:r>
              <a:rPr lang="tr-TR" dirty="0"/>
              <a:t> başında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harac</a:t>
            </a:r>
            <a:r>
              <a:rPr lang="tr-TR" dirty="0"/>
              <a:t>, </a:t>
            </a:r>
            <a:r>
              <a:rPr lang="tr-TR" dirty="0" err="1"/>
              <a:t>Divânü’d</a:t>
            </a:r>
            <a:r>
              <a:rPr lang="tr-TR" dirty="0"/>
              <a:t>-</a:t>
            </a:r>
            <a:r>
              <a:rPr lang="tr-TR" dirty="0" err="1"/>
              <a:t>diya</a:t>
            </a:r>
            <a:r>
              <a:rPr lang="tr-TR" dirty="0"/>
              <a:t>’, </a:t>
            </a:r>
            <a:r>
              <a:rPr lang="tr-TR" dirty="0" err="1"/>
              <a:t>Divânü’n</a:t>
            </a:r>
            <a:r>
              <a:rPr lang="tr-TR" dirty="0"/>
              <a:t>-  </a:t>
            </a:r>
            <a:r>
              <a:rPr lang="tr-TR" dirty="0" err="1"/>
              <a:t>nafakat</a:t>
            </a:r>
            <a:r>
              <a:rPr lang="tr-TR" dirty="0"/>
              <a:t>  ve </a:t>
            </a:r>
            <a:r>
              <a:rPr lang="tr-TR" dirty="0" err="1"/>
              <a:t>Divânü</a:t>
            </a:r>
            <a:r>
              <a:rPr lang="tr-TR" dirty="0"/>
              <a:t>  </a:t>
            </a:r>
            <a:r>
              <a:rPr lang="tr-TR" dirty="0" err="1"/>
              <a:t>beytilmal</a:t>
            </a:r>
            <a:r>
              <a:rPr lang="tr-TR" dirty="0"/>
              <a:t>  gelmektedir.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err="1"/>
              <a:t>Divânü’l</a:t>
            </a:r>
            <a:r>
              <a:rPr lang="tr-TR" b="1" dirty="0"/>
              <a:t>-</a:t>
            </a:r>
            <a:r>
              <a:rPr lang="tr-TR" b="1" dirty="0" err="1"/>
              <a:t>harac</a:t>
            </a:r>
            <a:r>
              <a:rPr lang="tr-TR" b="1" dirty="0"/>
              <a:t>;</a:t>
            </a:r>
            <a:r>
              <a:rPr lang="tr-TR" dirty="0"/>
              <a:t> Abbasî devletinin toprakları çeşitli bölgelere  ayrılmıştı. Bütün bu bölgelerin haracının toplanması gerekiyordu. Beytülmalin ana kaynağı kabul edilen haracın toplanması ve diğer işleri, ayrıca </a:t>
            </a:r>
            <a:r>
              <a:rPr lang="tr-TR" dirty="0" err="1"/>
              <a:t>harac</a:t>
            </a:r>
            <a:r>
              <a:rPr lang="tr-TR" dirty="0"/>
              <a:t> dışındaki vergilerin tahsili bu </a:t>
            </a:r>
            <a:r>
              <a:rPr lang="tr-TR" dirty="0" err="1"/>
              <a:t>divân</a:t>
            </a:r>
            <a:r>
              <a:rPr lang="tr-TR" dirty="0"/>
              <a:t> tarafından yürütülmekte idi.  </a:t>
            </a:r>
            <a:r>
              <a:rPr lang="tr-TR" dirty="0" err="1"/>
              <a:t>Harac</a:t>
            </a:r>
            <a:r>
              <a:rPr lang="tr-TR" dirty="0"/>
              <a:t> </a:t>
            </a:r>
            <a:r>
              <a:rPr lang="tr-TR" dirty="0" err="1"/>
              <a:t>divânının</a:t>
            </a:r>
            <a:r>
              <a:rPr lang="tr-TR" dirty="0"/>
              <a:t> sorumluluğu bizzat vezire aitti.  Başkentte  bulunan merkez </a:t>
            </a:r>
            <a:r>
              <a:rPr lang="tr-TR" dirty="0" err="1"/>
              <a:t>harac</a:t>
            </a:r>
            <a:r>
              <a:rPr lang="tr-TR" dirty="0"/>
              <a:t> </a:t>
            </a:r>
            <a:r>
              <a:rPr lang="tr-TR" dirty="0" err="1"/>
              <a:t>divânı</a:t>
            </a:r>
            <a:r>
              <a:rPr lang="tr-TR" dirty="0"/>
              <a:t> bütün arazilerin kayıtlarını tutmakta idi. Aynı zamanda bu </a:t>
            </a:r>
            <a:r>
              <a:rPr lang="tr-TR" dirty="0" err="1"/>
              <a:t>divânın</a:t>
            </a:r>
            <a:r>
              <a:rPr lang="tr-TR" dirty="0"/>
              <a:t> taşradaki şubesi tarafından da mahalli arazi kayıtları yapılmakta idi.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Abbâsîlerde</a:t>
            </a:r>
            <a:r>
              <a:rPr lang="tr-TR" dirty="0"/>
              <a:t> merkezdeki  haraç </a:t>
            </a:r>
            <a:r>
              <a:rPr lang="tr-TR" dirty="0" err="1"/>
              <a:t>divânı</a:t>
            </a:r>
            <a:r>
              <a:rPr lang="tr-TR" dirty="0"/>
              <a:t> üç birimden oluşmaktaydı: </a:t>
            </a:r>
            <a:r>
              <a:rPr lang="tr-TR" dirty="0" err="1"/>
              <a:t>Divânü’s</a:t>
            </a:r>
            <a:r>
              <a:rPr lang="tr-TR" dirty="0"/>
              <a:t>-</a:t>
            </a:r>
            <a:r>
              <a:rPr lang="tr-TR" dirty="0" err="1"/>
              <a:t>Sevad</a:t>
            </a:r>
            <a:r>
              <a:rPr lang="tr-TR" dirty="0"/>
              <a:t>, </a:t>
            </a:r>
            <a:r>
              <a:rPr lang="tr-TR" dirty="0" err="1"/>
              <a:t>Divânü’l</a:t>
            </a:r>
            <a:r>
              <a:rPr lang="tr-TR" dirty="0"/>
              <a:t>-Maşrık ve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Mağrib</a:t>
            </a:r>
            <a:r>
              <a:rPr lang="tr-TR" dirty="0"/>
              <a:t>. Halife </a:t>
            </a:r>
            <a:r>
              <a:rPr lang="tr-TR" dirty="0" err="1"/>
              <a:t>Mu’tazıd</a:t>
            </a:r>
            <a:r>
              <a:rPr lang="tr-TR" dirty="0"/>
              <a:t> (279-289/892-902) ise bu birimleri birleştirip </a:t>
            </a:r>
            <a:r>
              <a:rPr lang="tr-TR" dirty="0" err="1"/>
              <a:t>Divânü’d</a:t>
            </a:r>
            <a:r>
              <a:rPr lang="tr-TR" dirty="0"/>
              <a:t>-dar’ı kurmuştu.   Taşradaki haraç </a:t>
            </a:r>
            <a:r>
              <a:rPr lang="tr-TR" dirty="0" err="1"/>
              <a:t>divânının</a:t>
            </a:r>
            <a:r>
              <a:rPr lang="tr-TR" dirty="0"/>
              <a:t> en üst düzeyde göreve yapan memurun görev unvanı, haraç amili idi.    </a:t>
            </a:r>
          </a:p>
          <a:p>
            <a:r>
              <a:rPr lang="tr-TR" dirty="0"/>
              <a:t>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Abbâsîler’de</a:t>
            </a:r>
            <a:r>
              <a:rPr lang="tr-TR" dirty="0"/>
              <a:t> vergi sistemi ağırlıklı olarak toprağa göre yapılandırılmıştı. Müslümanlara </a:t>
            </a:r>
            <a:r>
              <a:rPr lang="tr-TR" dirty="0" err="1"/>
              <a:t>ikta</a:t>
            </a:r>
            <a:r>
              <a:rPr lang="tr-TR" dirty="0"/>
              <a:t> olarak verilen toprakların ürününün onda biri olan öşür vergisiydi. Diğeri ise </a:t>
            </a:r>
            <a:r>
              <a:rPr lang="tr-TR" i="1" dirty="0" err="1"/>
              <a:t>Haraci</a:t>
            </a:r>
            <a:r>
              <a:rPr lang="tr-TR" i="1" dirty="0"/>
              <a:t> Arazi</a:t>
            </a:r>
            <a:r>
              <a:rPr lang="tr-TR" dirty="0"/>
              <a:t>den yani savaşla ele geçirildikten sonra Müslüman olmayan sahiplerine, devletin belirlediği haracı ödemek koşuluyla bırakılan araziden alınan vergiydi. 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Toprağın vergilendirilmesi iki şekilde yapılıyordu. Bunlardan biri verginin  arazinin alanına göre (Mesaha sistemi) tespit edilmesiydi. Diğeri ise toprağın kalitesiyle ekinin cinsi göz önüne alınarak ürüne göre (</a:t>
            </a:r>
            <a:r>
              <a:rPr lang="tr-TR" dirty="0" err="1"/>
              <a:t>Mukaseme</a:t>
            </a:r>
            <a:r>
              <a:rPr lang="tr-TR" dirty="0"/>
              <a:t> sistemi) yapılan vergilendirme idi. </a:t>
            </a:r>
            <a:r>
              <a:rPr lang="tr-TR" dirty="0" err="1"/>
              <a:t>Mukaseme</a:t>
            </a:r>
            <a:r>
              <a:rPr lang="tr-TR" dirty="0"/>
              <a:t> sistemi ilk defa </a:t>
            </a:r>
            <a:r>
              <a:rPr lang="tr-TR" dirty="0" err="1"/>
              <a:t>Abbâsîler’de</a:t>
            </a:r>
            <a:r>
              <a:rPr lang="tr-TR" dirty="0"/>
              <a:t> uygulanmaya başlanmıştı.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</TotalTime>
  <Words>354</Words>
  <Application>Microsoft Office PowerPoint</Application>
  <PresentationFormat>Ekran Gösterisi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Abbasilerde İktisadi Yapı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Abbasilerde İktisadi Yapı</dc:title>
  <dc:creator>pc</dc:creator>
  <cp:lastModifiedBy>pc</cp:lastModifiedBy>
  <cp:revision>2</cp:revision>
  <dcterms:created xsi:type="dcterms:W3CDTF">2018-01-27T15:46:34Z</dcterms:created>
  <dcterms:modified xsi:type="dcterms:W3CDTF">2018-01-27T15:51:00Z</dcterms:modified>
</cp:coreProperties>
</file>