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0" r:id="rId6"/>
    <p:sldId id="261" r:id="rId7"/>
    <p:sldId id="262" r:id="rId8"/>
    <p:sldId id="263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C4536E9-2CD8-4623-983F-30CCF13FD6D7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E9AF481-F2B5-4740-89DB-E3AD9A4C80C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63688" y="2492896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İdğam</a:t>
            </a:r>
            <a:r>
              <a:rPr lang="tr-TR" dirty="0" smtClean="0"/>
              <a:t>-ı </a:t>
            </a:r>
            <a:r>
              <a:rPr lang="tr-TR" dirty="0" err="1" smtClean="0"/>
              <a:t>Mütecaniseyn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4581128"/>
            <a:ext cx="5712179" cy="1524000"/>
          </a:xfrm>
        </p:spPr>
        <p:txBody>
          <a:bodyPr/>
          <a:lstStyle/>
          <a:p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126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19672" y="2132856"/>
            <a:ext cx="5712179" cy="22322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Dersin İşlenişi</a:t>
            </a:r>
          </a:p>
          <a:p>
            <a:pPr marL="457200" indent="-457200">
              <a:buAutoNum type="arabicPeriod"/>
            </a:pPr>
            <a:r>
              <a:rPr lang="tr-TR" dirty="0" err="1" smtClean="0"/>
              <a:t>İdgamın</a:t>
            </a:r>
            <a:r>
              <a:rPr lang="tr-TR" dirty="0" smtClean="0"/>
              <a:t> Tanımı</a:t>
            </a:r>
          </a:p>
          <a:p>
            <a:pPr marL="457200" indent="-457200">
              <a:buAutoNum type="arabicPeriod"/>
            </a:pPr>
            <a:r>
              <a:rPr lang="tr-TR" dirty="0" err="1" smtClean="0"/>
              <a:t>İdgamın</a:t>
            </a:r>
            <a:r>
              <a:rPr lang="tr-TR" dirty="0" smtClean="0"/>
              <a:t> Çeşitleri</a:t>
            </a:r>
          </a:p>
          <a:p>
            <a:pPr marL="457200" indent="-457200">
              <a:buAutoNum type="arabicPeriod"/>
            </a:pPr>
            <a:r>
              <a:rPr lang="tr-TR" dirty="0" smtClean="0"/>
              <a:t>Karia ve </a:t>
            </a:r>
            <a:r>
              <a:rPr lang="tr-TR" dirty="0" err="1" smtClean="0"/>
              <a:t>Adiyat</a:t>
            </a:r>
            <a:r>
              <a:rPr lang="tr-TR" dirty="0" smtClean="0"/>
              <a:t> Surelerinin Yüzünden Okunması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Bakara Suresinden 5 sayfa yüzünden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12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İdğam</a:t>
            </a:r>
            <a:r>
              <a:rPr lang="tr-TR" dirty="0"/>
              <a:t>-ı </a:t>
            </a:r>
            <a:r>
              <a:rPr lang="tr-TR" dirty="0" err="1"/>
              <a:t>Mütecaniseyn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Bell MT" pitchFamily="18" charset="0"/>
              </a:rPr>
              <a:t>Tanımı : </a:t>
            </a:r>
          </a:p>
          <a:p>
            <a:pPr>
              <a:buFont typeface="Arial" charset="0"/>
              <a:buChar char="•"/>
            </a:pPr>
            <a:r>
              <a:rPr lang="tr-TR" sz="3200" dirty="0" smtClean="0">
                <a:solidFill>
                  <a:srgbClr val="7030A0"/>
                </a:solidFill>
                <a:latin typeface="Bell MT" pitchFamily="18" charset="0"/>
              </a:rPr>
              <a:t>Mahreçleri bir, sıfatları başka </a:t>
            </a:r>
            <a:r>
              <a:rPr lang="tr-TR" dirty="0" smtClean="0">
                <a:latin typeface="Bell MT" pitchFamily="18" charset="0"/>
              </a:rPr>
              <a:t>olan iki harften </a:t>
            </a:r>
            <a:r>
              <a:rPr lang="tr-TR" sz="3200" dirty="0" smtClean="0">
                <a:solidFill>
                  <a:srgbClr val="7030A0"/>
                </a:solidFill>
                <a:latin typeface="Bell MT" pitchFamily="18" charset="0"/>
              </a:rPr>
              <a:t>birincisi sakin, ikincisi </a:t>
            </a:r>
            <a:r>
              <a:rPr lang="tr-TR" sz="3200" dirty="0" err="1" smtClean="0">
                <a:solidFill>
                  <a:srgbClr val="7030A0"/>
                </a:solidFill>
                <a:latin typeface="Bell MT" pitchFamily="18" charset="0"/>
              </a:rPr>
              <a:t>harekeli</a:t>
            </a:r>
            <a:r>
              <a:rPr lang="tr-TR" sz="3600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tr-TR" dirty="0" smtClean="0">
                <a:latin typeface="Bell MT" pitchFamily="18" charset="0"/>
              </a:rPr>
              <a:t>olarak yan yan gelirse</a:t>
            </a:r>
            <a:r>
              <a:rPr lang="tr-TR" dirty="0" smtClean="0">
                <a:solidFill>
                  <a:srgbClr val="002060"/>
                </a:solidFill>
                <a:latin typeface="Bell MT" pitchFamily="18" charset="0"/>
              </a:rPr>
              <a:t>,</a:t>
            </a:r>
          </a:p>
          <a:p>
            <a:pPr>
              <a:buFont typeface="Arial" charset="0"/>
              <a:buChar char="•"/>
            </a:pPr>
            <a:r>
              <a:rPr lang="tr-TR" dirty="0">
                <a:latin typeface="Bell MT" pitchFamily="18" charset="0"/>
              </a:rPr>
              <a:t> </a:t>
            </a:r>
            <a:r>
              <a:rPr lang="tr-TR" dirty="0" smtClean="0">
                <a:latin typeface="Bell MT" pitchFamily="18" charset="0"/>
              </a:rPr>
              <a:t>Birinci harfin ikinci harfe </a:t>
            </a:r>
            <a:r>
              <a:rPr lang="tr-TR" dirty="0" err="1" smtClean="0">
                <a:latin typeface="Bell MT" pitchFamily="18" charset="0"/>
              </a:rPr>
              <a:t>idğam</a:t>
            </a:r>
            <a:r>
              <a:rPr lang="tr-TR" dirty="0" smtClean="0">
                <a:latin typeface="Bell MT" pitchFamily="18" charset="0"/>
              </a:rPr>
              <a:t> edilme</a:t>
            </a:r>
            <a:r>
              <a:rPr lang="tr-TR" dirty="0" smtClean="0">
                <a:solidFill>
                  <a:srgbClr val="002060"/>
                </a:solidFill>
                <a:latin typeface="Bell MT" pitchFamily="18" charset="0"/>
              </a:rPr>
              <a:t>sine </a:t>
            </a:r>
            <a:r>
              <a:rPr lang="tr-TR" dirty="0" err="1">
                <a:latin typeface="Bell MT" pitchFamily="18" charset="0"/>
              </a:rPr>
              <a:t>İdğam</a:t>
            </a:r>
            <a:r>
              <a:rPr lang="tr-TR" dirty="0">
                <a:latin typeface="Bell MT" pitchFamily="18" charset="0"/>
              </a:rPr>
              <a:t>-ı </a:t>
            </a:r>
            <a:r>
              <a:rPr lang="tr-TR" dirty="0" err="1" smtClean="0">
                <a:latin typeface="Bell MT" pitchFamily="18" charset="0"/>
              </a:rPr>
              <a:t>Mütecaniseyn</a:t>
            </a:r>
            <a:r>
              <a:rPr lang="tr-TR" dirty="0" smtClean="0">
                <a:latin typeface="Bell MT" pitchFamily="18" charset="0"/>
              </a:rPr>
              <a:t> denir.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63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Mütecanis harfler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Bell MT" pitchFamily="18" charset="0"/>
              </a:rPr>
              <a:t> Asım kıraatinin </a:t>
            </a:r>
            <a:r>
              <a:rPr lang="tr-TR" sz="2800" dirty="0" err="1" smtClean="0">
                <a:latin typeface="Bell MT" pitchFamily="18" charset="0"/>
              </a:rPr>
              <a:t>Hafs</a:t>
            </a:r>
            <a:r>
              <a:rPr lang="tr-TR" sz="2800" dirty="0" smtClean="0">
                <a:latin typeface="Bell MT" pitchFamily="18" charset="0"/>
              </a:rPr>
              <a:t> rivayetinde, bu harfler </a:t>
            </a:r>
            <a:r>
              <a:rPr lang="tr-TR" sz="2800" dirty="0" err="1" smtClean="0">
                <a:latin typeface="Bell MT" pitchFamily="18" charset="0"/>
              </a:rPr>
              <a:t>üç’e</a:t>
            </a:r>
            <a:r>
              <a:rPr lang="tr-TR" sz="2800" dirty="0" smtClean="0">
                <a:latin typeface="Bell MT" pitchFamily="18" charset="0"/>
              </a:rPr>
              <a:t> ayrılır :</a:t>
            </a:r>
            <a:endParaRPr lang="tr-TR" dirty="0"/>
          </a:p>
          <a:p>
            <a:pPr marL="457200" indent="-457200" algn="ctr">
              <a:buAutoNum type="arabicPeriod"/>
            </a:pPr>
            <a:r>
              <a:rPr lang="ar-AE" sz="4000" b="1" dirty="0" smtClean="0"/>
              <a:t>ت</a:t>
            </a:r>
            <a:r>
              <a:rPr lang="tr-TR" sz="4000" b="1" dirty="0" smtClean="0"/>
              <a:t> </a:t>
            </a:r>
            <a:r>
              <a:rPr lang="ar-AE" sz="4000" b="1" dirty="0" smtClean="0"/>
              <a:t>د</a:t>
            </a:r>
            <a:r>
              <a:rPr lang="tr-TR" sz="4000" b="1" dirty="0" smtClean="0"/>
              <a:t> </a:t>
            </a:r>
            <a:r>
              <a:rPr lang="ar-AE" sz="4000" b="1" dirty="0" smtClean="0"/>
              <a:t>ط</a:t>
            </a:r>
            <a:endParaRPr lang="tr-TR" sz="4000" b="1" dirty="0" smtClean="0"/>
          </a:p>
          <a:p>
            <a:pPr marL="457200" indent="-457200" algn="ctr">
              <a:buAutoNum type="arabicPeriod"/>
            </a:pPr>
            <a:r>
              <a:rPr lang="ar-AE" sz="4000" b="1" dirty="0" smtClean="0"/>
              <a:t> </a:t>
            </a:r>
            <a:r>
              <a:rPr lang="ar-AE" sz="4000" b="1" dirty="0"/>
              <a:t>ظ ذ </a:t>
            </a:r>
            <a:r>
              <a:rPr lang="ar-AE" sz="4000" b="1" dirty="0" smtClean="0"/>
              <a:t>ث</a:t>
            </a:r>
            <a:endParaRPr lang="tr-TR" sz="4000" b="1" dirty="0" smtClean="0"/>
          </a:p>
          <a:p>
            <a:pPr marL="457200" indent="-457200" algn="ctr">
              <a:buAutoNum type="arabicPeriod"/>
            </a:pPr>
            <a:r>
              <a:rPr lang="tr-TR" sz="4000" b="1" dirty="0"/>
              <a:t> </a:t>
            </a:r>
            <a:r>
              <a:rPr lang="ar-AE" sz="4000" b="1" dirty="0"/>
              <a:t>ب </a:t>
            </a:r>
            <a:r>
              <a:rPr lang="ar-AE" sz="4000" b="1" dirty="0" smtClean="0"/>
              <a:t>م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23458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1. </a:t>
            </a:r>
            <a:r>
              <a:rPr lang="ar-AE" dirty="0" smtClean="0"/>
              <a:t>ت</a:t>
            </a:r>
            <a:r>
              <a:rPr lang="tr-TR" dirty="0" smtClean="0"/>
              <a:t> </a:t>
            </a:r>
            <a:r>
              <a:rPr lang="ar-AE" dirty="0"/>
              <a:t>د</a:t>
            </a:r>
            <a:r>
              <a:rPr lang="tr-TR" dirty="0"/>
              <a:t> </a:t>
            </a:r>
            <a:r>
              <a:rPr lang="ar-AE" dirty="0"/>
              <a:t>ط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1700808"/>
            <a:ext cx="6408712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latin typeface="Bell MT" pitchFamily="18" charset="0"/>
              </a:rPr>
              <a:t>Bu üç harfin mahreçleri </a:t>
            </a:r>
            <a:r>
              <a:rPr lang="tr-TR" dirty="0" smtClean="0">
                <a:latin typeface="Bell MT" pitchFamily="18" charset="0"/>
              </a:rPr>
              <a:t>birdir : </a:t>
            </a:r>
            <a:r>
              <a:rPr lang="tr-TR" sz="2800" i="1" dirty="0">
                <a:latin typeface="Bell MT" pitchFamily="18" charset="0"/>
              </a:rPr>
              <a:t>Dil ucu ile üst ön </a:t>
            </a:r>
            <a:r>
              <a:rPr lang="tr-TR" sz="2800" i="1" dirty="0" smtClean="0">
                <a:latin typeface="Bell MT" pitchFamily="18" charset="0"/>
              </a:rPr>
              <a:t>dişlerin dipleri</a:t>
            </a:r>
            <a:r>
              <a:rPr lang="tr-TR" sz="2800" i="1" dirty="0">
                <a:latin typeface="Bell MT" pitchFamily="18" charset="0"/>
              </a:rPr>
              <a:t>.</a:t>
            </a:r>
            <a:r>
              <a:rPr lang="tr-TR" sz="2800" dirty="0">
                <a:latin typeface="Bell MT" pitchFamily="18" charset="0"/>
              </a:rPr>
              <a:t> </a:t>
            </a:r>
            <a:endParaRPr lang="tr-TR" sz="2800" dirty="0" smtClean="0">
              <a:latin typeface="Bell MT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Bell MT" pitchFamily="18" charset="0"/>
              </a:rPr>
              <a:t>Fakat </a:t>
            </a:r>
            <a:r>
              <a:rPr lang="tr-TR" dirty="0">
                <a:latin typeface="Bell MT" pitchFamily="18" charset="0"/>
              </a:rPr>
              <a:t>sıfatları ayrı ayrıdır. </a:t>
            </a:r>
            <a:endParaRPr lang="tr-TR" dirty="0" smtClean="0">
              <a:latin typeface="Bell MT" pitchFamily="18" charset="0"/>
            </a:endParaRPr>
          </a:p>
          <a:p>
            <a:pPr marL="0" indent="0">
              <a:buNone/>
            </a:pPr>
            <a:r>
              <a:rPr lang="ar-AE" dirty="0"/>
              <a:t>ط </a:t>
            </a:r>
            <a:r>
              <a:rPr lang="tr-TR" dirty="0" smtClean="0"/>
              <a:t> : </a:t>
            </a:r>
            <a:r>
              <a:rPr lang="tr-TR" sz="2800" i="1" dirty="0" err="1" smtClean="0">
                <a:latin typeface="Bell MT" pitchFamily="18" charset="0"/>
              </a:rPr>
              <a:t>cehr</a:t>
            </a:r>
            <a:r>
              <a:rPr lang="tr-TR" sz="2800" i="1" dirty="0" smtClean="0">
                <a:latin typeface="Bell MT" pitchFamily="18" charset="0"/>
              </a:rPr>
              <a:t>, şiddet, </a:t>
            </a:r>
            <a:r>
              <a:rPr lang="tr-TR" sz="2800" i="1" dirty="0" err="1" smtClean="0">
                <a:latin typeface="Bell MT" pitchFamily="18" charset="0"/>
              </a:rPr>
              <a:t>isti’la</a:t>
            </a:r>
            <a:r>
              <a:rPr lang="tr-TR" sz="2800" i="1" dirty="0" smtClean="0">
                <a:latin typeface="Bell MT" pitchFamily="18" charset="0"/>
              </a:rPr>
              <a:t>, </a:t>
            </a:r>
            <a:r>
              <a:rPr lang="tr-TR" sz="2800" i="1" dirty="0" err="1" smtClean="0">
                <a:latin typeface="Bell MT" pitchFamily="18" charset="0"/>
              </a:rPr>
              <a:t>ıtbak</a:t>
            </a:r>
            <a:r>
              <a:rPr lang="tr-TR" sz="2800" i="1" dirty="0" smtClean="0">
                <a:latin typeface="Bell MT" pitchFamily="18" charset="0"/>
              </a:rPr>
              <a:t>, tefhim ve </a:t>
            </a:r>
            <a:r>
              <a:rPr lang="tr-TR" sz="2800" i="1" dirty="0" err="1" smtClean="0">
                <a:latin typeface="Bell MT" pitchFamily="18" charset="0"/>
              </a:rPr>
              <a:t>kalkale</a:t>
            </a:r>
            <a:r>
              <a:rPr lang="tr-TR" sz="2800" i="1" dirty="0" smtClean="0">
                <a:latin typeface="Bell MT" pitchFamily="18" charset="0"/>
              </a:rPr>
              <a:t> </a:t>
            </a:r>
          </a:p>
          <a:p>
            <a:pPr marL="0" indent="0">
              <a:buNone/>
            </a:pPr>
            <a:r>
              <a:rPr lang="ar-AE" sz="2800" dirty="0" smtClean="0"/>
              <a:t>د</a:t>
            </a:r>
            <a:r>
              <a:rPr lang="tr-TR" sz="2800" dirty="0" smtClean="0"/>
              <a:t> </a:t>
            </a:r>
            <a:r>
              <a:rPr lang="tr-TR" dirty="0" smtClean="0"/>
              <a:t>: </a:t>
            </a:r>
            <a:r>
              <a:rPr lang="tr-TR" sz="2800" i="1" dirty="0" err="1" smtClean="0">
                <a:latin typeface="Bell MT" pitchFamily="18" charset="0"/>
              </a:rPr>
              <a:t>cehr</a:t>
            </a:r>
            <a:r>
              <a:rPr lang="tr-TR" sz="2800" i="1" dirty="0" smtClean="0">
                <a:latin typeface="Bell MT" pitchFamily="18" charset="0"/>
              </a:rPr>
              <a:t>, şiddet, </a:t>
            </a:r>
            <a:r>
              <a:rPr lang="tr-TR" sz="2800" i="1" dirty="0" err="1" smtClean="0">
                <a:latin typeface="Bell MT" pitchFamily="18" charset="0"/>
              </a:rPr>
              <a:t>istifal</a:t>
            </a:r>
            <a:r>
              <a:rPr lang="tr-TR" sz="2800" i="1" dirty="0" smtClean="0">
                <a:latin typeface="Bell MT" pitchFamily="18" charset="0"/>
              </a:rPr>
              <a:t>, </a:t>
            </a:r>
            <a:r>
              <a:rPr lang="tr-TR" sz="2800" i="1" dirty="0" err="1" smtClean="0">
                <a:latin typeface="Bell MT" pitchFamily="18" charset="0"/>
              </a:rPr>
              <a:t>infitah,terkik</a:t>
            </a:r>
            <a:r>
              <a:rPr lang="tr-TR" sz="2800" i="1" dirty="0" smtClean="0">
                <a:latin typeface="Bell MT" pitchFamily="18" charset="0"/>
              </a:rPr>
              <a:t>, </a:t>
            </a:r>
            <a:r>
              <a:rPr lang="tr-TR" sz="2800" i="1" dirty="0" err="1" smtClean="0">
                <a:latin typeface="Bell MT" pitchFamily="18" charset="0"/>
              </a:rPr>
              <a:t>kalkale</a:t>
            </a:r>
            <a:r>
              <a:rPr lang="tr-TR" sz="2800" i="1" dirty="0" smtClean="0">
                <a:latin typeface="Bell MT" pitchFamily="18" charset="0"/>
              </a:rPr>
              <a:t> </a:t>
            </a:r>
          </a:p>
          <a:p>
            <a:pPr marL="0" indent="0">
              <a:buNone/>
            </a:pPr>
            <a:r>
              <a:rPr lang="ar-AE" sz="2800" dirty="0" smtClean="0"/>
              <a:t>ت</a:t>
            </a:r>
            <a:r>
              <a:rPr lang="tr-TR" sz="2600" dirty="0" smtClean="0"/>
              <a:t> </a:t>
            </a:r>
            <a:r>
              <a:rPr lang="tr-TR" sz="2800" dirty="0" smtClean="0"/>
              <a:t>: </a:t>
            </a:r>
            <a:r>
              <a:rPr lang="tr-TR" sz="2800" i="1" dirty="0" err="1" smtClean="0">
                <a:latin typeface="Bell MT" pitchFamily="18" charset="0"/>
              </a:rPr>
              <a:t>hems</a:t>
            </a:r>
            <a:r>
              <a:rPr lang="tr-TR" sz="2800" i="1" dirty="0" smtClean="0">
                <a:latin typeface="Bell MT" pitchFamily="18" charset="0"/>
              </a:rPr>
              <a:t>, şiddet, </a:t>
            </a:r>
            <a:r>
              <a:rPr lang="tr-TR" sz="2800" i="1" dirty="0" err="1" smtClean="0">
                <a:latin typeface="Bell MT" pitchFamily="18" charset="0"/>
              </a:rPr>
              <a:t>istifal</a:t>
            </a:r>
            <a:r>
              <a:rPr lang="tr-TR" sz="2800" i="1" dirty="0" smtClean="0">
                <a:latin typeface="Bell MT" pitchFamily="18" charset="0"/>
              </a:rPr>
              <a:t>, </a:t>
            </a:r>
            <a:r>
              <a:rPr lang="tr-TR" sz="2800" i="1" dirty="0" err="1" smtClean="0">
                <a:latin typeface="Bell MT" pitchFamily="18" charset="0"/>
              </a:rPr>
              <a:t>infitah,terkik</a:t>
            </a:r>
            <a:endParaRPr lang="tr-TR" sz="2800" i="1" dirty="0" smtClean="0">
              <a:latin typeface="Bell MT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solidFill>
                  <a:srgbClr val="7030A0"/>
                </a:solidFill>
                <a:latin typeface="Bell MT" pitchFamily="18" charset="0"/>
              </a:rPr>
              <a:t>Bu </a:t>
            </a:r>
            <a:r>
              <a:rPr lang="tr-TR" sz="2600" dirty="0">
                <a:solidFill>
                  <a:srgbClr val="7030A0"/>
                </a:solidFill>
                <a:latin typeface="Bell MT" pitchFamily="18" charset="0"/>
              </a:rPr>
              <a:t>harfler, birincisi sakin </a:t>
            </a:r>
            <a:r>
              <a:rPr lang="tr-TR" sz="2600" dirty="0" smtClean="0">
                <a:solidFill>
                  <a:srgbClr val="7030A0"/>
                </a:solidFill>
                <a:latin typeface="Bell MT" pitchFamily="18" charset="0"/>
              </a:rPr>
              <a:t>ikincisi </a:t>
            </a:r>
            <a:r>
              <a:rPr lang="tr-TR" sz="2600" dirty="0" err="1" smtClean="0">
                <a:solidFill>
                  <a:srgbClr val="7030A0"/>
                </a:solidFill>
                <a:latin typeface="Bell MT" pitchFamily="18" charset="0"/>
              </a:rPr>
              <a:t>harekeli</a:t>
            </a:r>
            <a:r>
              <a:rPr lang="tr-TR" sz="2600" dirty="0" smtClean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tr-TR" dirty="0">
                <a:solidFill>
                  <a:srgbClr val="7030A0"/>
                </a:solidFill>
                <a:latin typeface="Bell MT" pitchFamily="18" charset="0"/>
              </a:rPr>
              <a:t>oldukları zaman, birincisi ikincisine </a:t>
            </a:r>
            <a:r>
              <a:rPr lang="tr-TR" dirty="0" err="1">
                <a:solidFill>
                  <a:srgbClr val="7030A0"/>
                </a:solidFill>
                <a:latin typeface="Bell MT" pitchFamily="18" charset="0"/>
              </a:rPr>
              <a:t>idgam</a:t>
            </a:r>
            <a:r>
              <a:rPr lang="tr-TR" dirty="0">
                <a:solidFill>
                  <a:srgbClr val="7030A0"/>
                </a:solidFill>
                <a:latin typeface="Bell MT" pitchFamily="18" charset="0"/>
              </a:rPr>
              <a:t> </a:t>
            </a:r>
            <a:r>
              <a:rPr lang="tr-TR" dirty="0" smtClean="0">
                <a:solidFill>
                  <a:srgbClr val="7030A0"/>
                </a:solidFill>
                <a:latin typeface="Bell MT" pitchFamily="18" charset="0"/>
              </a:rPr>
              <a:t>edilerek okunurlar</a:t>
            </a:r>
            <a:r>
              <a:rPr lang="tr-TR" dirty="0">
                <a:solidFill>
                  <a:srgbClr val="7030A0"/>
                </a:solidFill>
                <a:latin typeface="Bell MT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507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Örnek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ar-SA" dirty="0"/>
              <a:t>أَثْقَلَ</a:t>
            </a:r>
            <a:r>
              <a:rPr lang="ar-SA" dirty="0">
                <a:solidFill>
                  <a:srgbClr val="FF0000"/>
                </a:solidFill>
              </a:rPr>
              <a:t>تْ دَ</a:t>
            </a:r>
            <a:r>
              <a:rPr lang="ar-SA" dirty="0"/>
              <a:t>عَوَا اللهَ </a:t>
            </a:r>
            <a:endParaRPr lang="tr-TR" dirty="0" smtClean="0"/>
          </a:p>
          <a:p>
            <a:r>
              <a:rPr lang="ar-SA" dirty="0" smtClean="0"/>
              <a:t> </a:t>
            </a:r>
            <a:r>
              <a:rPr lang="ar-SA" dirty="0"/>
              <a:t>وَقَالَ</a:t>
            </a:r>
            <a:r>
              <a:rPr lang="ar-SA" dirty="0">
                <a:solidFill>
                  <a:srgbClr val="FF0000"/>
                </a:solidFill>
              </a:rPr>
              <a:t>ت</a:t>
            </a:r>
            <a:r>
              <a:rPr lang="ar-SA" dirty="0"/>
              <a:t>ْ </a:t>
            </a:r>
            <a:r>
              <a:rPr lang="ar-SA" dirty="0" smtClean="0">
                <a:solidFill>
                  <a:srgbClr val="FF0000"/>
                </a:solidFill>
              </a:rPr>
              <a:t>طَ</a:t>
            </a:r>
            <a:r>
              <a:rPr lang="ar-SA" dirty="0" smtClean="0"/>
              <a:t>ائِفَةٌ</a:t>
            </a:r>
            <a:r>
              <a:rPr lang="tr-TR" dirty="0" smtClean="0"/>
              <a:t>  </a:t>
            </a:r>
          </a:p>
          <a:p>
            <a:r>
              <a:rPr lang="ar-SA" sz="3200" dirty="0" smtClean="0">
                <a:cs typeface="Traditional Arabic"/>
              </a:rPr>
              <a:t>عَب</a:t>
            </a:r>
            <a:r>
              <a:rPr lang="ar-SA" sz="3200" dirty="0" smtClean="0">
                <a:solidFill>
                  <a:srgbClr val="FF0000"/>
                </a:solidFill>
                <a:cs typeface="Traditional Arabic"/>
              </a:rPr>
              <a:t>َدْتُمْ</a:t>
            </a:r>
            <a:endParaRPr lang="tr-TR" dirty="0" smtClean="0">
              <a:solidFill>
                <a:srgbClr val="FF0000"/>
              </a:solidFill>
              <a:cs typeface="Traditional Arabic"/>
            </a:endParaRPr>
          </a:p>
          <a:p>
            <a:endParaRPr lang="tr-TR" dirty="0">
              <a:solidFill>
                <a:srgbClr val="FF0000"/>
              </a:solidFill>
              <a:cs typeface="Traditional Arabic"/>
            </a:endParaRPr>
          </a:p>
          <a:p>
            <a:r>
              <a:rPr lang="tr-TR" dirty="0" smtClean="0">
                <a:solidFill>
                  <a:srgbClr val="FF0000"/>
                </a:solidFill>
                <a:cs typeface="Traditional Arabic"/>
              </a:rPr>
              <a:t> </a:t>
            </a:r>
            <a:r>
              <a:rPr lang="ar-SA" sz="2800" dirty="0" smtClean="0"/>
              <a:t>بَسَ</a:t>
            </a:r>
            <a:r>
              <a:rPr lang="ar-SA" sz="2800" dirty="0" smtClean="0">
                <a:solidFill>
                  <a:srgbClr val="FF0000"/>
                </a:solidFill>
              </a:rPr>
              <a:t>طْت</a:t>
            </a:r>
            <a:r>
              <a:rPr lang="ar-SA" sz="2800" dirty="0" smtClean="0"/>
              <a:t>َ</a:t>
            </a:r>
            <a:endParaRPr lang="tr-TR" sz="2800" dirty="0" smtClean="0"/>
          </a:p>
          <a:p>
            <a:r>
              <a:rPr lang="ar-SA" sz="3200" dirty="0">
                <a:cs typeface="Traditional Arabic"/>
              </a:rPr>
              <a:t>أَح</a:t>
            </a:r>
            <a:r>
              <a:rPr lang="ar-SA" sz="3200" dirty="0">
                <a:solidFill>
                  <a:srgbClr val="FF0000"/>
                </a:solidFill>
                <a:cs typeface="Traditional Arabic"/>
              </a:rPr>
              <a:t>َطْتُ</a:t>
            </a:r>
            <a:endParaRPr lang="tr-TR" sz="3200" dirty="0" smtClean="0">
              <a:solidFill>
                <a:srgbClr val="FF0000"/>
              </a:solidFill>
              <a:cs typeface="Traditional Arabic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995936" y="2554629"/>
            <a:ext cx="15121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Tam </a:t>
            </a:r>
            <a:r>
              <a:rPr lang="tr-TR" dirty="0" err="1" smtClean="0"/>
              <a:t>idğam</a:t>
            </a:r>
            <a:endParaRPr lang="tr-TR" dirty="0"/>
          </a:p>
        </p:txBody>
      </p:sp>
      <p:sp>
        <p:nvSpPr>
          <p:cNvPr id="6" name="Sağ Ayraç 5"/>
          <p:cNvSpPr/>
          <p:nvPr/>
        </p:nvSpPr>
        <p:spPr>
          <a:xfrm>
            <a:off x="3419872" y="2135383"/>
            <a:ext cx="432048" cy="136815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Ayraç 6"/>
          <p:cNvSpPr/>
          <p:nvPr/>
        </p:nvSpPr>
        <p:spPr>
          <a:xfrm>
            <a:off x="3527884" y="3903356"/>
            <a:ext cx="216024" cy="936104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977934" y="4216442"/>
            <a:ext cx="153017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Nakıs </a:t>
            </a:r>
            <a:r>
              <a:rPr lang="tr-TR" dirty="0" err="1" smtClean="0"/>
              <a:t>idğam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11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ar-AE" sz="3600" dirty="0">
                <a:solidFill>
                  <a:prstClr val="black"/>
                </a:solidFill>
                <a:latin typeface="Franklin Gothic Book"/>
                <a:ea typeface="+mn-ea"/>
                <a:cs typeface="Arial"/>
              </a:rPr>
              <a:t>ظ ذ ث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119256"/>
            <a:ext cx="6255797" cy="3686007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Bell MT" pitchFamily="18" charset="0"/>
              </a:rPr>
              <a:t>Bu üç harfin mahreci birdir. </a:t>
            </a:r>
            <a:r>
              <a:rPr lang="tr-TR" i="1" dirty="0">
                <a:latin typeface="Bell MT" pitchFamily="18" charset="0"/>
              </a:rPr>
              <a:t>Dil</a:t>
            </a:r>
            <a:br>
              <a:rPr lang="tr-TR" i="1" dirty="0">
                <a:latin typeface="Bell MT" pitchFamily="18" charset="0"/>
              </a:rPr>
            </a:br>
            <a:r>
              <a:rPr lang="tr-TR" i="1" dirty="0">
                <a:latin typeface="Bell MT" pitchFamily="18" charset="0"/>
              </a:rPr>
              <a:t>ucuyla üst ön dişlerin uçları</a:t>
            </a:r>
            <a:r>
              <a:rPr lang="tr-TR" dirty="0">
                <a:latin typeface="Bell MT" pitchFamily="18" charset="0"/>
              </a:rPr>
              <a:t>. Fakat sıfatları farklıdır</a:t>
            </a:r>
            <a:r>
              <a:rPr lang="tr-TR" dirty="0" smtClean="0">
                <a:latin typeface="Bell MT" pitchFamily="18" charset="0"/>
              </a:rPr>
              <a:t>.</a:t>
            </a:r>
          </a:p>
          <a:p>
            <a:r>
              <a:rPr lang="ar-AE" dirty="0" smtClean="0">
                <a:solidFill>
                  <a:prstClr val="black"/>
                </a:solidFill>
              </a:rPr>
              <a:t>ظ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prstClr val="black"/>
                </a:solidFill>
              </a:rPr>
              <a:t>: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cehr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rihvet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isti’la,ıtbak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tefhim</a:t>
            </a:r>
          </a:p>
          <a:p>
            <a:r>
              <a:rPr lang="ar-AE" dirty="0" smtClean="0">
                <a:solidFill>
                  <a:prstClr val="black"/>
                </a:solidFill>
              </a:rPr>
              <a:t>ذ</a:t>
            </a:r>
            <a:r>
              <a:rPr lang="tr-TR" dirty="0" smtClean="0">
                <a:solidFill>
                  <a:prstClr val="black"/>
                </a:solidFill>
              </a:rPr>
              <a:t> :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cehr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rihvet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istifal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infitah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terkik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 </a:t>
            </a:r>
          </a:p>
          <a:p>
            <a:r>
              <a:rPr lang="ar-AE" dirty="0" smtClean="0">
                <a:solidFill>
                  <a:prstClr val="black"/>
                </a:solidFill>
              </a:rPr>
              <a:t>ث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: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hems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rihvet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istifal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infitah</a:t>
            </a:r>
            <a:r>
              <a:rPr lang="tr-TR" i="1" dirty="0" smtClean="0">
                <a:solidFill>
                  <a:prstClr val="black"/>
                </a:solidFill>
                <a:latin typeface="Bell MT" pitchFamily="18" charset="0"/>
              </a:rPr>
              <a:t>, </a:t>
            </a:r>
            <a:r>
              <a:rPr lang="tr-TR" i="1" dirty="0" err="1" smtClean="0">
                <a:solidFill>
                  <a:prstClr val="black"/>
                </a:solidFill>
                <a:latin typeface="Bell MT" pitchFamily="18" charset="0"/>
              </a:rPr>
              <a:t>terkik</a:t>
            </a:r>
            <a:endParaRPr lang="tr-TR" i="1" dirty="0" smtClean="0">
              <a:solidFill>
                <a:prstClr val="black"/>
              </a:solidFill>
              <a:latin typeface="Bell MT" pitchFamily="18" charset="0"/>
            </a:endParaRPr>
          </a:p>
          <a:p>
            <a:endParaRPr lang="tr-TR" dirty="0" smtClean="0"/>
          </a:p>
          <a:p>
            <a:r>
              <a:rPr lang="ar-AE" dirty="0" smtClean="0"/>
              <a:t>اِ</a:t>
            </a:r>
            <a:r>
              <a:rPr lang="ar-AE" dirty="0" smtClean="0">
                <a:solidFill>
                  <a:srgbClr val="FF0000"/>
                </a:solidFill>
              </a:rPr>
              <a:t>ذ</a:t>
            </a:r>
            <a:r>
              <a:rPr lang="ar-AE" dirty="0" smtClean="0"/>
              <a:t>ْ </a:t>
            </a:r>
            <a:r>
              <a:rPr lang="ar-AE" dirty="0" smtClean="0">
                <a:solidFill>
                  <a:srgbClr val="FF0000"/>
                </a:solidFill>
              </a:rPr>
              <a:t>ظَ</a:t>
            </a:r>
            <a:r>
              <a:rPr lang="ar-AE" dirty="0" smtClean="0"/>
              <a:t>لَمُوا</a:t>
            </a:r>
            <a:r>
              <a:rPr lang="tr-TR" dirty="0" smtClean="0"/>
              <a:t>         ( </a:t>
            </a:r>
            <a:r>
              <a:rPr lang="ar-AE" dirty="0" smtClean="0"/>
              <a:t> اِظَّلَموُا</a:t>
            </a:r>
            <a:r>
              <a:rPr lang="tr-TR" dirty="0" smtClean="0"/>
              <a:t>)</a:t>
            </a:r>
            <a:endParaRPr lang="tr-TR" dirty="0"/>
          </a:p>
          <a:p>
            <a:r>
              <a:rPr lang="ar-AE" dirty="0"/>
              <a:t>يَلْهَ</a:t>
            </a:r>
            <a:r>
              <a:rPr lang="ar-AE" dirty="0">
                <a:solidFill>
                  <a:srgbClr val="FF0000"/>
                </a:solidFill>
              </a:rPr>
              <a:t>ثْ</a:t>
            </a:r>
            <a:r>
              <a:rPr lang="ar-AE" dirty="0"/>
              <a:t> </a:t>
            </a:r>
            <a:r>
              <a:rPr lang="ar-AE" dirty="0" smtClean="0">
                <a:solidFill>
                  <a:srgbClr val="FF0000"/>
                </a:solidFill>
              </a:rPr>
              <a:t>ذَ</a:t>
            </a:r>
            <a:r>
              <a:rPr lang="ar-AE" dirty="0" smtClean="0"/>
              <a:t>لِكَ</a:t>
            </a:r>
            <a:r>
              <a:rPr lang="tr-TR" dirty="0" smtClean="0"/>
              <a:t>       (  </a:t>
            </a:r>
            <a:r>
              <a:rPr lang="ar-AE" dirty="0" smtClean="0"/>
              <a:t> </a:t>
            </a:r>
            <a:r>
              <a:rPr lang="ar-AE" dirty="0"/>
              <a:t>يَلْهَذَّ </a:t>
            </a:r>
            <a:r>
              <a:rPr lang="ar-AE" dirty="0" smtClean="0"/>
              <a:t>لِكَ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endParaRPr lang="tr-TR" i="1" dirty="0" smtClean="0">
              <a:solidFill>
                <a:prstClr val="black"/>
              </a:solidFill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8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3. </a:t>
            </a:r>
            <a:r>
              <a:rPr lang="ar-AE" dirty="0" smtClean="0"/>
              <a:t> </a:t>
            </a:r>
            <a:r>
              <a:rPr lang="ar-AE" dirty="0"/>
              <a:t>ب </a:t>
            </a:r>
            <a:r>
              <a:rPr lang="ar-AE" dirty="0" smtClean="0"/>
              <a:t>م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Bell MT" pitchFamily="18" charset="0"/>
              </a:rPr>
              <a:t>Bu iki harfin mahreci aynıdır.</a:t>
            </a:r>
            <a:br>
              <a:rPr lang="tr-TR" dirty="0">
                <a:latin typeface="Bell MT" pitchFamily="18" charset="0"/>
              </a:rPr>
            </a:br>
            <a:r>
              <a:rPr lang="tr-TR" i="1" dirty="0">
                <a:latin typeface="Bell MT" pitchFamily="18" charset="0"/>
              </a:rPr>
              <a:t>Dudaklar. </a:t>
            </a:r>
            <a:r>
              <a:rPr lang="tr-TR" dirty="0">
                <a:latin typeface="Bell MT" pitchFamily="18" charset="0"/>
              </a:rPr>
              <a:t>Fakat sıfatları, ayrı ayrıdır. </a:t>
            </a:r>
            <a:r>
              <a:rPr lang="ar-AE" dirty="0"/>
              <a:t>ب </a:t>
            </a:r>
            <a:r>
              <a:rPr lang="tr-TR" dirty="0" smtClean="0">
                <a:latin typeface="Bell MT" pitchFamily="18" charset="0"/>
              </a:rPr>
              <a:t>'de </a:t>
            </a:r>
            <a:r>
              <a:rPr lang="tr-TR" i="1" dirty="0">
                <a:latin typeface="Bell MT" pitchFamily="18" charset="0"/>
              </a:rPr>
              <a:t>şiddet</a:t>
            </a:r>
            <a:r>
              <a:rPr lang="tr-TR" dirty="0">
                <a:latin typeface="Bell MT" pitchFamily="18" charset="0"/>
              </a:rPr>
              <a:t> sıfatı varken </a:t>
            </a:r>
            <a:r>
              <a:rPr lang="ar-AE" dirty="0" smtClean="0"/>
              <a:t> </a:t>
            </a:r>
            <a:r>
              <a:rPr lang="ar-AE" dirty="0"/>
              <a:t>م </a:t>
            </a:r>
            <a:r>
              <a:rPr lang="tr-TR" dirty="0" smtClean="0">
                <a:latin typeface="Bell MT" pitchFamily="18" charset="0"/>
              </a:rPr>
              <a:t>'de </a:t>
            </a:r>
            <a:r>
              <a:rPr lang="tr-TR" i="1" dirty="0" err="1" smtClean="0">
                <a:latin typeface="Bell MT" pitchFamily="18" charset="0"/>
              </a:rPr>
              <a:t>beyniyye</a:t>
            </a:r>
            <a:r>
              <a:rPr lang="tr-TR" dirty="0" smtClean="0">
                <a:latin typeface="Bell MT" pitchFamily="18" charset="0"/>
              </a:rPr>
              <a:t> </a:t>
            </a:r>
            <a:r>
              <a:rPr lang="tr-TR" dirty="0">
                <a:latin typeface="Bell MT" pitchFamily="18" charset="0"/>
              </a:rPr>
              <a:t>sıfatı vardır. </a:t>
            </a:r>
            <a:endParaRPr lang="tr-TR" dirty="0" smtClean="0">
              <a:latin typeface="Bell MT" pitchFamily="18" charset="0"/>
            </a:endParaRPr>
          </a:p>
          <a:p>
            <a:r>
              <a:rPr lang="tr-TR" dirty="0" smtClean="0">
                <a:latin typeface="Bell MT" pitchFamily="18" charset="0"/>
              </a:rPr>
              <a:t>Bu </a:t>
            </a:r>
            <a:r>
              <a:rPr lang="tr-TR" dirty="0">
                <a:latin typeface="Bell MT" pitchFamily="18" charset="0"/>
              </a:rPr>
              <a:t>durumda be mime </a:t>
            </a:r>
            <a:r>
              <a:rPr lang="tr-TR" dirty="0" err="1">
                <a:latin typeface="Bell MT" pitchFamily="18" charset="0"/>
              </a:rPr>
              <a:t>idgam</a:t>
            </a:r>
            <a:r>
              <a:rPr lang="tr-TR" dirty="0">
                <a:latin typeface="Bell MT" pitchFamily="18" charset="0"/>
              </a:rPr>
              <a:t> edilir. </a:t>
            </a:r>
            <a:endParaRPr lang="tr-TR" dirty="0" smtClean="0">
              <a:latin typeface="Bell MT" pitchFamily="18" charset="0"/>
            </a:endParaRPr>
          </a:p>
          <a:p>
            <a:r>
              <a:rPr lang="tr-TR" dirty="0" smtClean="0">
                <a:latin typeface="Bell MT" pitchFamily="18" charset="0"/>
              </a:rPr>
              <a:t>Bunun </a:t>
            </a:r>
            <a:r>
              <a:rPr lang="tr-TR" dirty="0" err="1">
                <a:latin typeface="Bell MT" pitchFamily="18" charset="0"/>
              </a:rPr>
              <a:t>Kur'anı</a:t>
            </a:r>
            <a:r>
              <a:rPr lang="tr-TR" dirty="0">
                <a:latin typeface="Bell MT" pitchFamily="18" charset="0"/>
              </a:rPr>
              <a:t/>
            </a:r>
            <a:br>
              <a:rPr lang="tr-TR" dirty="0">
                <a:latin typeface="Bell MT" pitchFamily="18" charset="0"/>
              </a:rPr>
            </a:br>
            <a:r>
              <a:rPr lang="tr-TR" dirty="0">
                <a:latin typeface="Bell MT" pitchFamily="18" charset="0"/>
              </a:rPr>
              <a:t>Kerim'de tek </a:t>
            </a:r>
            <a:r>
              <a:rPr lang="tr-TR" dirty="0" smtClean="0">
                <a:latin typeface="Bell MT" pitchFamily="18" charset="0"/>
              </a:rPr>
              <a:t>misali vardır :</a:t>
            </a:r>
          </a:p>
          <a:p>
            <a:endParaRPr lang="tr-TR" dirty="0" smtClean="0">
              <a:latin typeface="Bell MT" pitchFamily="18" charset="0"/>
            </a:endParaRPr>
          </a:p>
          <a:p>
            <a:r>
              <a:rPr lang="ar-AE" dirty="0" smtClean="0"/>
              <a:t>ياَ </a:t>
            </a:r>
            <a:r>
              <a:rPr lang="ar-AE" dirty="0"/>
              <a:t>بُنَيَّ </a:t>
            </a:r>
            <a:r>
              <a:rPr lang="ar-AE" dirty="0" smtClean="0"/>
              <a:t>ارْآَمَّعَنَا</a:t>
            </a:r>
            <a:r>
              <a:rPr lang="tr-TR" dirty="0" smtClean="0"/>
              <a:t>    </a:t>
            </a:r>
            <a:r>
              <a:rPr lang="ar-AE" dirty="0" smtClean="0"/>
              <a:t>ياَ </a:t>
            </a:r>
            <a:r>
              <a:rPr lang="ar-AE" dirty="0"/>
              <a:t>بُنَيَّ </a:t>
            </a:r>
            <a:r>
              <a:rPr lang="ar-AE" dirty="0" smtClean="0"/>
              <a:t>ارْآَ</a:t>
            </a:r>
            <a:r>
              <a:rPr lang="ar-AE" dirty="0" smtClean="0">
                <a:solidFill>
                  <a:srgbClr val="FF0000"/>
                </a:solidFill>
              </a:rPr>
              <a:t>بْ </a:t>
            </a:r>
            <a:r>
              <a:rPr lang="ar-AE" dirty="0">
                <a:solidFill>
                  <a:srgbClr val="FF0000"/>
                </a:solidFill>
              </a:rPr>
              <a:t>مَ</a:t>
            </a:r>
            <a:r>
              <a:rPr lang="ar-AE" dirty="0"/>
              <a:t>عَنَا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947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95023" y="2276872"/>
            <a:ext cx="6965245" cy="2304256"/>
          </a:xfrm>
        </p:spPr>
        <p:txBody>
          <a:bodyPr/>
          <a:lstStyle/>
          <a:p>
            <a:r>
              <a:rPr lang="tr-TR" dirty="0" smtClean="0"/>
              <a:t>Hazırlayan: Esma Uyar</a:t>
            </a:r>
            <a:br>
              <a:rPr lang="tr-TR" dirty="0" smtClean="0"/>
            </a:br>
            <a:r>
              <a:rPr lang="tr-TR" dirty="0" smtClean="0"/>
              <a:t>Danışman: </a:t>
            </a:r>
            <a:r>
              <a:rPr lang="tr-TR" dirty="0"/>
              <a:t>D</a:t>
            </a:r>
            <a:r>
              <a:rPr lang="tr-TR" dirty="0" smtClean="0"/>
              <a:t>r. Sema </a:t>
            </a:r>
            <a:r>
              <a:rPr lang="tr-TR" dirty="0" err="1" smtClean="0"/>
              <a:t>Çelem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725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147</TotalTime>
  <Words>181</Words>
  <Application>Microsoft Office PowerPoint</Application>
  <PresentationFormat>Ekran Gösterisi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Raptiye</vt:lpstr>
      <vt:lpstr>İdğam-ı Mütecaniseyn </vt:lpstr>
      <vt:lpstr>PowerPoint Sunusu</vt:lpstr>
      <vt:lpstr>İdğam-ı Mütecaniseyn</vt:lpstr>
      <vt:lpstr>Mütecanis harfler </vt:lpstr>
      <vt:lpstr> 1. ت د ط </vt:lpstr>
      <vt:lpstr>Örnek </vt:lpstr>
      <vt:lpstr>2. ظ ذ ث</vt:lpstr>
      <vt:lpstr>  3.  ب م   </vt:lpstr>
      <vt:lpstr>Hazırlayan: Esma Uyar Danışman: Dr. Sema Çelem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İdğam-ı Mütecaniseyn &amp; İdğam-ı Mütekaribeyn</dc:title>
  <dc:creator>user</dc:creator>
  <cp:lastModifiedBy>userr</cp:lastModifiedBy>
  <cp:revision>17</cp:revision>
  <dcterms:created xsi:type="dcterms:W3CDTF">2016-04-28T07:24:38Z</dcterms:created>
  <dcterms:modified xsi:type="dcterms:W3CDTF">2018-06-20T09:57:24Z</dcterms:modified>
</cp:coreProperties>
</file>