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70" r:id="rId3"/>
    <p:sldId id="257" r:id="rId4"/>
    <p:sldId id="258" r:id="rId5"/>
    <p:sldId id="260" r:id="rId6"/>
    <p:sldId id="261" r:id="rId7"/>
    <p:sldId id="262" r:id="rId8"/>
    <p:sldId id="263" r:id="rId9"/>
    <p:sldId id="269" r:id="rId10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5" d="100"/>
          <a:sy n="105" d="100"/>
        </p:scale>
        <p:origin x="-138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891821" y="5617774"/>
            <a:ext cx="7382935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989952" y="1016990"/>
            <a:ext cx="7179733" cy="4831643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90600" y="1009650"/>
            <a:ext cx="7179733" cy="4831643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769521" y="702069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7855433" y="749720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27201" y="1794935"/>
            <a:ext cx="5723468" cy="1828090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27200" y="3736622"/>
            <a:ext cx="5712179" cy="15240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70676" y="5357592"/>
            <a:ext cx="1213821" cy="365125"/>
          </a:xfrm>
        </p:spPr>
        <p:txBody>
          <a:bodyPr/>
          <a:lstStyle/>
          <a:p>
            <a:fld id="{FC4536E9-2CD8-4623-983F-30CCF13FD6D7}" type="datetimeFigureOut">
              <a:rPr lang="tr-TR" smtClean="0"/>
              <a:t>20.6.2018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74044" y="5357592"/>
            <a:ext cx="5034845" cy="365125"/>
          </a:xfrm>
        </p:spPr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13930" y="5357592"/>
            <a:ext cx="554023" cy="365125"/>
          </a:xfrm>
        </p:spPr>
        <p:txBody>
          <a:bodyPr/>
          <a:lstStyle>
            <a:lvl1pPr algn="ctr">
              <a:defRPr/>
            </a:lvl1pPr>
          </a:lstStyle>
          <a:p>
            <a:fld id="{5E9AF481-F2B5-4740-89DB-E3AD9A4C80C0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4536E9-2CD8-4623-983F-30CCF13FD6D7}" type="datetimeFigureOut">
              <a:rPr lang="tr-TR" smtClean="0"/>
              <a:t>20.6.2018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AF481-F2B5-4740-89DB-E3AD9A4C80C0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1" y="925690"/>
            <a:ext cx="1430867" cy="476391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98221" y="1106312"/>
            <a:ext cx="5178779" cy="4402667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4536E9-2CD8-4623-983F-30CCF13FD6D7}" type="datetimeFigureOut">
              <a:rPr lang="tr-TR" smtClean="0"/>
              <a:t>20.6.2018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AF481-F2B5-4740-89DB-E3AD9A4C80C0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4536E9-2CD8-4623-983F-30CCF13FD6D7}" type="datetimeFigureOut">
              <a:rPr lang="tr-TR" smtClean="0"/>
              <a:t>20.6.2018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AF481-F2B5-4740-89DB-E3AD9A4C80C0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979" y="2239430"/>
            <a:ext cx="6254044" cy="1362075"/>
          </a:xfrm>
        </p:spPr>
        <p:txBody>
          <a:bodyPr anchor="b"/>
          <a:lstStyle>
            <a:lvl1pPr algn="ctr">
              <a:defRPr sz="4000" b="0" cap="none" baseline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6267" y="3725334"/>
            <a:ext cx="6231467" cy="1309511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4536E9-2CD8-4623-983F-30CCF13FD6D7}" type="datetimeFigureOut">
              <a:rPr lang="tr-TR" smtClean="0"/>
              <a:t>20.6.2018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AF481-F2B5-4740-89DB-E3AD9A4C80C0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4536E9-2CD8-4623-983F-30CCF13FD6D7}" type="datetimeFigureOut">
              <a:rPr lang="tr-TR" smtClean="0"/>
              <a:t>20.6.2018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AF481-F2B5-4740-89DB-E3AD9A4C80C0}" type="slidenum">
              <a:rPr lang="tr-TR" smtClean="0"/>
              <a:t>‹#›</a:t>
            </a:fld>
            <a:endParaRPr lang="tr-TR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298448" y="2121407"/>
            <a:ext cx="3200400" cy="3602736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63440" y="2119313"/>
            <a:ext cx="3200400" cy="3605212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57869" y="2122312"/>
            <a:ext cx="2939521" cy="820208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10669" y="2122311"/>
            <a:ext cx="2944368" cy="822960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4536E9-2CD8-4623-983F-30CCF13FD6D7}" type="datetimeFigureOut">
              <a:rPr lang="tr-TR" smtClean="0"/>
              <a:t>20.6.2018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AF481-F2B5-4740-89DB-E3AD9A4C80C0}" type="slidenum">
              <a:rPr lang="tr-TR" smtClean="0"/>
              <a:t>‹#›</a:t>
            </a:fld>
            <a:endParaRPr lang="tr-TR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1298448" y="2944368"/>
            <a:ext cx="3227832" cy="2779776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45151" y="2944813"/>
            <a:ext cx="3227832" cy="2779776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4536E9-2CD8-4623-983F-30CCF13FD6D7}" type="datetimeFigureOut">
              <a:rPr lang="tr-TR" smtClean="0"/>
              <a:t>20.6.2018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AF481-F2B5-4740-89DB-E3AD9A4C80C0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4536E9-2CD8-4623-983F-30CCF13FD6D7}" type="datetimeFigureOut">
              <a:rPr lang="tr-TR" smtClean="0"/>
              <a:t>20.6.2018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AF481-F2B5-4740-89DB-E3AD9A4C80C0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" name="Freeform 1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 rot="60000">
            <a:off x="4471416" y="603504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 rot="21540000">
            <a:off x="749808" y="576072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8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9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8976" y="2020042"/>
            <a:ext cx="3064827" cy="1503037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rot="60000">
            <a:off x="4854291" y="1150993"/>
            <a:ext cx="3020792" cy="4625489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48125" y="3623748"/>
            <a:ext cx="3048891" cy="2100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1698" y="5885672"/>
            <a:ext cx="1213821" cy="365125"/>
          </a:xfrm>
        </p:spPr>
        <p:txBody>
          <a:bodyPr/>
          <a:lstStyle/>
          <a:p>
            <a:fld id="{FC4536E9-2CD8-4623-983F-30CCF13FD6D7}" type="datetimeFigureOut">
              <a:rPr lang="tr-TR" smtClean="0"/>
              <a:t>20.6.2018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54" y="5829261"/>
            <a:ext cx="3522607" cy="365125"/>
          </a:xfrm>
        </p:spPr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57313" y="5896961"/>
            <a:ext cx="554023" cy="365125"/>
          </a:xfrm>
        </p:spPr>
        <p:txBody>
          <a:bodyPr/>
          <a:lstStyle/>
          <a:p>
            <a:fld id="{5E9AF481-F2B5-4740-89DB-E3AD9A4C80C0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1" name="Freeform 3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5058" y="575769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 rot="60000">
            <a:off x="4464768" y="603920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5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6424" y="2020824"/>
            <a:ext cx="3063240" cy="1499616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60000">
            <a:off x="4898615" y="1207272"/>
            <a:ext cx="2913863" cy="4539412"/>
          </a:xfrm>
          <a:ln w="101600" cap="rnd">
            <a:solidFill>
              <a:srgbClr val="FFFFFF"/>
            </a:solidFill>
          </a:ln>
          <a:effectLst>
            <a:outerShdw blurRad="889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52144" y="3621024"/>
            <a:ext cx="3044952" cy="210312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5936" y="5888737"/>
            <a:ext cx="1213821" cy="365125"/>
          </a:xfrm>
        </p:spPr>
        <p:txBody>
          <a:bodyPr/>
          <a:lstStyle/>
          <a:p>
            <a:fld id="{FC4536E9-2CD8-4623-983F-30CCF13FD6D7}" type="datetimeFigureOut">
              <a:rPr lang="tr-TR" smtClean="0"/>
              <a:t>20.6.2018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69" y="5831037"/>
            <a:ext cx="3319043" cy="365125"/>
          </a:xfrm>
        </p:spPr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62089" y="5900026"/>
            <a:ext cx="554023" cy="365125"/>
          </a:xfrm>
        </p:spPr>
        <p:txBody>
          <a:bodyPr/>
          <a:lstStyle/>
          <a:p>
            <a:fld id="{5E9AF481-F2B5-4740-89DB-E3AD9A4C80C0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628650" y="6069330"/>
            <a:ext cx="792099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31520" y="575310"/>
            <a:ext cx="7696200" cy="5715000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31520" y="576072"/>
            <a:ext cx="7696200" cy="5715000"/>
          </a:xfrm>
          <a:prstGeom prst="rect">
            <a:avLst/>
          </a:prstGeom>
          <a:blipFill dpi="0" rotWithShape="1">
            <a:blip r:embed="rId13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1435684">
            <a:off x="543741" y="273091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4096196">
            <a:off x="8115079" y="298163"/>
            <a:ext cx="566928" cy="566928"/>
          </a:xfrm>
          <a:prstGeom prst="rect">
            <a:avLst/>
          </a:prstGeom>
          <a:noFill/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5023" y="817582"/>
            <a:ext cx="6965245" cy="12024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63040" y="2119257"/>
            <a:ext cx="6196405" cy="360381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54588" y="5809152"/>
            <a:ext cx="12138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FC4536E9-2CD8-4623-983F-30CCF13FD6D7}" type="datetimeFigureOut">
              <a:rPr lang="tr-TR" smtClean="0"/>
              <a:t>20.6.2018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4401" y="5809152"/>
            <a:ext cx="55401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70202" y="5809152"/>
            <a:ext cx="55402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5E9AF481-F2B5-4740-89DB-E3AD9A4C80C0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2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1168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7432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1763688" y="2492896"/>
            <a:ext cx="5723468" cy="1828090"/>
          </a:xfrm>
        </p:spPr>
        <p:txBody>
          <a:bodyPr>
            <a:normAutofit fontScale="90000"/>
          </a:bodyPr>
          <a:lstStyle/>
          <a:p>
            <a:r>
              <a:rPr lang="tr-TR" dirty="0" err="1" smtClean="0"/>
              <a:t>İdğam</a:t>
            </a:r>
            <a:r>
              <a:rPr lang="tr-TR" dirty="0" smtClean="0"/>
              <a:t>-ı </a:t>
            </a:r>
            <a:r>
              <a:rPr lang="tr-TR" dirty="0" err="1" smtClean="0"/>
              <a:t>Mütecaniseyn</a:t>
            </a:r>
            <a:r>
              <a:rPr lang="tr-TR" dirty="0" smtClean="0"/>
              <a:t/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763688" y="4581128"/>
            <a:ext cx="5712179" cy="1524000"/>
          </a:xfrm>
        </p:spPr>
        <p:txBody>
          <a:bodyPr/>
          <a:lstStyle/>
          <a:p>
            <a:r>
              <a:rPr lang="tr-TR" dirty="0" smtClean="0"/>
              <a:t>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212685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619672" y="2132856"/>
            <a:ext cx="5712179" cy="2232248"/>
          </a:xfrm>
        </p:spPr>
        <p:txBody>
          <a:bodyPr>
            <a:normAutofit fontScale="92500" lnSpcReduction="10000"/>
          </a:bodyPr>
          <a:lstStyle/>
          <a:p>
            <a:r>
              <a:rPr lang="tr-TR" dirty="0" smtClean="0"/>
              <a:t>Dersin İşlenişi</a:t>
            </a:r>
          </a:p>
          <a:p>
            <a:pPr marL="457200" indent="-457200">
              <a:buAutoNum type="arabicPeriod"/>
            </a:pPr>
            <a:r>
              <a:rPr lang="tr-TR" dirty="0" err="1" smtClean="0"/>
              <a:t>İdgamın</a:t>
            </a:r>
            <a:r>
              <a:rPr lang="tr-TR" dirty="0" smtClean="0"/>
              <a:t> Tanımı</a:t>
            </a:r>
          </a:p>
          <a:p>
            <a:pPr marL="457200" indent="-457200">
              <a:buAutoNum type="arabicPeriod"/>
            </a:pPr>
            <a:r>
              <a:rPr lang="tr-TR" dirty="0" err="1" smtClean="0"/>
              <a:t>İdgamın</a:t>
            </a:r>
            <a:r>
              <a:rPr lang="tr-TR" dirty="0" smtClean="0"/>
              <a:t> Çeşitleri</a:t>
            </a:r>
          </a:p>
          <a:p>
            <a:pPr marL="457200" indent="-457200">
              <a:buAutoNum type="arabicPeriod"/>
            </a:pPr>
            <a:r>
              <a:rPr lang="tr-TR" dirty="0" smtClean="0"/>
              <a:t>Karia ve </a:t>
            </a:r>
            <a:r>
              <a:rPr lang="tr-TR" dirty="0" err="1" smtClean="0"/>
              <a:t>Adiyat</a:t>
            </a:r>
            <a:r>
              <a:rPr lang="tr-TR" dirty="0" smtClean="0"/>
              <a:t> Surelerinin Yüzünden Okunması</a:t>
            </a:r>
          </a:p>
          <a:p>
            <a:pPr marL="457200" indent="-457200">
              <a:buAutoNum type="arabicPeriod"/>
            </a:pPr>
            <a:r>
              <a:rPr lang="tr-TR" dirty="0" smtClean="0"/>
              <a:t>Bakara Suresinden 5 sayfa yüzünden</a:t>
            </a:r>
          </a:p>
          <a:p>
            <a:pPr marL="457200" indent="-457200">
              <a:buAutoNum type="arabicPeriod"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131255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İdğam</a:t>
            </a:r>
            <a:r>
              <a:rPr lang="tr-TR" dirty="0"/>
              <a:t>-ı </a:t>
            </a:r>
            <a:r>
              <a:rPr lang="tr-TR" dirty="0" err="1"/>
              <a:t>Mütecaniseyn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>
                <a:latin typeface="Bell MT" pitchFamily="18" charset="0"/>
              </a:rPr>
              <a:t>Tanımı : </a:t>
            </a:r>
          </a:p>
          <a:p>
            <a:pPr>
              <a:buFont typeface="Arial" charset="0"/>
              <a:buChar char="•"/>
            </a:pPr>
            <a:r>
              <a:rPr lang="tr-TR" sz="3200" dirty="0" smtClean="0">
                <a:solidFill>
                  <a:srgbClr val="7030A0"/>
                </a:solidFill>
                <a:latin typeface="Bell MT" pitchFamily="18" charset="0"/>
              </a:rPr>
              <a:t>Mahreçleri bir, sıfatları başka </a:t>
            </a:r>
            <a:r>
              <a:rPr lang="tr-TR" dirty="0" smtClean="0">
                <a:latin typeface="Bell MT" pitchFamily="18" charset="0"/>
              </a:rPr>
              <a:t>olan iki harften </a:t>
            </a:r>
            <a:r>
              <a:rPr lang="tr-TR" sz="3200" dirty="0" smtClean="0">
                <a:solidFill>
                  <a:srgbClr val="7030A0"/>
                </a:solidFill>
                <a:latin typeface="Bell MT" pitchFamily="18" charset="0"/>
              </a:rPr>
              <a:t>birincisi sakin, ikincisi </a:t>
            </a:r>
            <a:r>
              <a:rPr lang="tr-TR" sz="3200" dirty="0" err="1" smtClean="0">
                <a:solidFill>
                  <a:srgbClr val="7030A0"/>
                </a:solidFill>
                <a:latin typeface="Bell MT" pitchFamily="18" charset="0"/>
              </a:rPr>
              <a:t>harekeli</a:t>
            </a:r>
            <a:r>
              <a:rPr lang="tr-TR" sz="3600" dirty="0" smtClean="0">
                <a:solidFill>
                  <a:srgbClr val="7030A0"/>
                </a:solidFill>
                <a:latin typeface="Bell MT" pitchFamily="18" charset="0"/>
              </a:rPr>
              <a:t> </a:t>
            </a:r>
            <a:r>
              <a:rPr lang="tr-TR" dirty="0" smtClean="0">
                <a:latin typeface="Bell MT" pitchFamily="18" charset="0"/>
              </a:rPr>
              <a:t>olarak yan yan gelirse</a:t>
            </a:r>
            <a:r>
              <a:rPr lang="tr-TR" dirty="0" smtClean="0">
                <a:solidFill>
                  <a:srgbClr val="002060"/>
                </a:solidFill>
                <a:latin typeface="Bell MT" pitchFamily="18" charset="0"/>
              </a:rPr>
              <a:t>,</a:t>
            </a:r>
          </a:p>
          <a:p>
            <a:pPr>
              <a:buFont typeface="Arial" charset="0"/>
              <a:buChar char="•"/>
            </a:pPr>
            <a:r>
              <a:rPr lang="tr-TR" dirty="0">
                <a:latin typeface="Bell MT" pitchFamily="18" charset="0"/>
              </a:rPr>
              <a:t> </a:t>
            </a:r>
            <a:r>
              <a:rPr lang="tr-TR" dirty="0" smtClean="0">
                <a:latin typeface="Bell MT" pitchFamily="18" charset="0"/>
              </a:rPr>
              <a:t>Birinci harfin ikinci harfe </a:t>
            </a:r>
            <a:r>
              <a:rPr lang="tr-TR" dirty="0" err="1" smtClean="0">
                <a:latin typeface="Bell MT" pitchFamily="18" charset="0"/>
              </a:rPr>
              <a:t>idğam</a:t>
            </a:r>
            <a:r>
              <a:rPr lang="tr-TR" dirty="0" smtClean="0">
                <a:latin typeface="Bell MT" pitchFamily="18" charset="0"/>
              </a:rPr>
              <a:t> edilme</a:t>
            </a:r>
            <a:r>
              <a:rPr lang="tr-TR" dirty="0" smtClean="0">
                <a:solidFill>
                  <a:srgbClr val="002060"/>
                </a:solidFill>
                <a:latin typeface="Bell MT" pitchFamily="18" charset="0"/>
              </a:rPr>
              <a:t>sine </a:t>
            </a:r>
            <a:r>
              <a:rPr lang="tr-TR" dirty="0" err="1">
                <a:latin typeface="Bell MT" pitchFamily="18" charset="0"/>
              </a:rPr>
              <a:t>İdğam</a:t>
            </a:r>
            <a:r>
              <a:rPr lang="tr-TR" dirty="0">
                <a:latin typeface="Bell MT" pitchFamily="18" charset="0"/>
              </a:rPr>
              <a:t>-ı </a:t>
            </a:r>
            <a:r>
              <a:rPr lang="tr-TR" dirty="0" err="1" smtClean="0">
                <a:latin typeface="Bell MT" pitchFamily="18" charset="0"/>
              </a:rPr>
              <a:t>Mütecaniseyn</a:t>
            </a:r>
            <a:r>
              <a:rPr lang="tr-TR" dirty="0" smtClean="0">
                <a:latin typeface="Bell MT" pitchFamily="18" charset="0"/>
              </a:rPr>
              <a:t> denir.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5646319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Mütecanis harfler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z="2800" dirty="0" smtClean="0">
                <a:latin typeface="Bell MT" pitchFamily="18" charset="0"/>
              </a:rPr>
              <a:t> Asım kıraatinin </a:t>
            </a:r>
            <a:r>
              <a:rPr lang="tr-TR" sz="2800" dirty="0" err="1" smtClean="0">
                <a:latin typeface="Bell MT" pitchFamily="18" charset="0"/>
              </a:rPr>
              <a:t>Hafs</a:t>
            </a:r>
            <a:r>
              <a:rPr lang="tr-TR" sz="2800" dirty="0" smtClean="0">
                <a:latin typeface="Bell MT" pitchFamily="18" charset="0"/>
              </a:rPr>
              <a:t> rivayetinde, bu harfler </a:t>
            </a:r>
            <a:r>
              <a:rPr lang="tr-TR" sz="2800" dirty="0" err="1" smtClean="0">
                <a:latin typeface="Bell MT" pitchFamily="18" charset="0"/>
              </a:rPr>
              <a:t>üç’e</a:t>
            </a:r>
            <a:r>
              <a:rPr lang="tr-TR" sz="2800" dirty="0" smtClean="0">
                <a:latin typeface="Bell MT" pitchFamily="18" charset="0"/>
              </a:rPr>
              <a:t> ayrılır :</a:t>
            </a:r>
            <a:endParaRPr lang="tr-TR" dirty="0"/>
          </a:p>
          <a:p>
            <a:pPr marL="457200" indent="-457200" algn="ctr">
              <a:buAutoNum type="arabicPeriod"/>
            </a:pPr>
            <a:r>
              <a:rPr lang="ar-AE" sz="4000" b="1" dirty="0" smtClean="0"/>
              <a:t>ت</a:t>
            </a:r>
            <a:r>
              <a:rPr lang="tr-TR" sz="4000" b="1" dirty="0" smtClean="0"/>
              <a:t> </a:t>
            </a:r>
            <a:r>
              <a:rPr lang="ar-AE" sz="4000" b="1" dirty="0" smtClean="0"/>
              <a:t>د</a:t>
            </a:r>
            <a:r>
              <a:rPr lang="tr-TR" sz="4000" b="1" dirty="0" smtClean="0"/>
              <a:t> </a:t>
            </a:r>
            <a:r>
              <a:rPr lang="ar-AE" sz="4000" b="1" dirty="0" smtClean="0"/>
              <a:t>ط</a:t>
            </a:r>
            <a:endParaRPr lang="tr-TR" sz="4000" b="1" dirty="0" smtClean="0"/>
          </a:p>
          <a:p>
            <a:pPr marL="457200" indent="-457200" algn="ctr">
              <a:buAutoNum type="arabicPeriod"/>
            </a:pPr>
            <a:r>
              <a:rPr lang="ar-AE" sz="4000" b="1" dirty="0" smtClean="0"/>
              <a:t> </a:t>
            </a:r>
            <a:r>
              <a:rPr lang="ar-AE" sz="4000" b="1" dirty="0"/>
              <a:t>ظ ذ </a:t>
            </a:r>
            <a:r>
              <a:rPr lang="ar-AE" sz="4000" b="1" dirty="0" smtClean="0"/>
              <a:t>ث</a:t>
            </a:r>
            <a:endParaRPr lang="tr-TR" sz="4000" b="1" dirty="0" smtClean="0"/>
          </a:p>
          <a:p>
            <a:pPr marL="457200" indent="-457200" algn="ctr">
              <a:buAutoNum type="arabicPeriod"/>
            </a:pPr>
            <a:r>
              <a:rPr lang="tr-TR" sz="4000" b="1" dirty="0"/>
              <a:t> </a:t>
            </a:r>
            <a:r>
              <a:rPr lang="ar-AE" sz="4000" b="1" dirty="0"/>
              <a:t>ب </a:t>
            </a:r>
            <a:r>
              <a:rPr lang="ar-AE" sz="4000" b="1" dirty="0" smtClean="0"/>
              <a:t>م</a:t>
            </a:r>
            <a:endParaRPr lang="tr-TR" sz="4000" b="1" dirty="0"/>
          </a:p>
        </p:txBody>
      </p:sp>
    </p:spTree>
    <p:extLst>
      <p:ext uri="{BB962C8B-B14F-4D97-AF65-F5344CB8AC3E}">
        <p14:creationId xmlns:p14="http://schemas.microsoft.com/office/powerpoint/2010/main" val="12345852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>1. </a:t>
            </a:r>
            <a:r>
              <a:rPr lang="ar-AE" dirty="0" smtClean="0"/>
              <a:t>ت</a:t>
            </a:r>
            <a:r>
              <a:rPr lang="tr-TR" dirty="0" smtClean="0"/>
              <a:t> </a:t>
            </a:r>
            <a:r>
              <a:rPr lang="ar-AE" dirty="0"/>
              <a:t>د</a:t>
            </a:r>
            <a:r>
              <a:rPr lang="tr-TR" dirty="0"/>
              <a:t> </a:t>
            </a:r>
            <a:r>
              <a:rPr lang="ar-AE" dirty="0"/>
              <a:t>ط</a:t>
            </a: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475656" y="1700808"/>
            <a:ext cx="6408712" cy="4104456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tr-TR" dirty="0">
                <a:latin typeface="Bell MT" pitchFamily="18" charset="0"/>
              </a:rPr>
              <a:t>Bu üç harfin mahreçleri </a:t>
            </a:r>
            <a:r>
              <a:rPr lang="tr-TR" dirty="0" smtClean="0">
                <a:latin typeface="Bell MT" pitchFamily="18" charset="0"/>
              </a:rPr>
              <a:t>birdir : </a:t>
            </a:r>
            <a:r>
              <a:rPr lang="tr-TR" sz="2800" i="1" dirty="0">
                <a:latin typeface="Bell MT" pitchFamily="18" charset="0"/>
              </a:rPr>
              <a:t>Dil ucu ile üst ön </a:t>
            </a:r>
            <a:r>
              <a:rPr lang="tr-TR" sz="2800" i="1" dirty="0" smtClean="0">
                <a:latin typeface="Bell MT" pitchFamily="18" charset="0"/>
              </a:rPr>
              <a:t>dişlerin dipleri</a:t>
            </a:r>
            <a:r>
              <a:rPr lang="tr-TR" sz="2800" i="1" dirty="0">
                <a:latin typeface="Bell MT" pitchFamily="18" charset="0"/>
              </a:rPr>
              <a:t>.</a:t>
            </a:r>
            <a:r>
              <a:rPr lang="tr-TR" sz="2800" dirty="0">
                <a:latin typeface="Bell MT" pitchFamily="18" charset="0"/>
              </a:rPr>
              <a:t> </a:t>
            </a:r>
            <a:endParaRPr lang="tr-TR" sz="2800" dirty="0" smtClean="0">
              <a:latin typeface="Bell MT" pitchFamily="18" charset="0"/>
            </a:endParaRPr>
          </a:p>
          <a:p>
            <a:pPr marL="0" indent="0">
              <a:buNone/>
            </a:pPr>
            <a:r>
              <a:rPr lang="tr-TR" dirty="0" smtClean="0">
                <a:latin typeface="Bell MT" pitchFamily="18" charset="0"/>
              </a:rPr>
              <a:t>Fakat </a:t>
            </a:r>
            <a:r>
              <a:rPr lang="tr-TR" dirty="0">
                <a:latin typeface="Bell MT" pitchFamily="18" charset="0"/>
              </a:rPr>
              <a:t>sıfatları ayrı ayrıdır. </a:t>
            </a:r>
            <a:endParaRPr lang="tr-TR" dirty="0" smtClean="0">
              <a:latin typeface="Bell MT" pitchFamily="18" charset="0"/>
            </a:endParaRPr>
          </a:p>
          <a:p>
            <a:pPr marL="0" indent="0">
              <a:buNone/>
            </a:pPr>
            <a:r>
              <a:rPr lang="ar-AE" dirty="0"/>
              <a:t>ط </a:t>
            </a:r>
            <a:r>
              <a:rPr lang="tr-TR" dirty="0" smtClean="0"/>
              <a:t> : </a:t>
            </a:r>
            <a:r>
              <a:rPr lang="tr-TR" sz="2800" i="1" dirty="0" err="1" smtClean="0">
                <a:latin typeface="Bell MT" pitchFamily="18" charset="0"/>
              </a:rPr>
              <a:t>cehr</a:t>
            </a:r>
            <a:r>
              <a:rPr lang="tr-TR" sz="2800" i="1" dirty="0" smtClean="0">
                <a:latin typeface="Bell MT" pitchFamily="18" charset="0"/>
              </a:rPr>
              <a:t>, şiddet, </a:t>
            </a:r>
            <a:r>
              <a:rPr lang="tr-TR" sz="2800" i="1" dirty="0" err="1" smtClean="0">
                <a:latin typeface="Bell MT" pitchFamily="18" charset="0"/>
              </a:rPr>
              <a:t>isti’la</a:t>
            </a:r>
            <a:r>
              <a:rPr lang="tr-TR" sz="2800" i="1" dirty="0" smtClean="0">
                <a:latin typeface="Bell MT" pitchFamily="18" charset="0"/>
              </a:rPr>
              <a:t>, </a:t>
            </a:r>
            <a:r>
              <a:rPr lang="tr-TR" sz="2800" i="1" dirty="0" err="1" smtClean="0">
                <a:latin typeface="Bell MT" pitchFamily="18" charset="0"/>
              </a:rPr>
              <a:t>ıtbak</a:t>
            </a:r>
            <a:r>
              <a:rPr lang="tr-TR" sz="2800" i="1" dirty="0" smtClean="0">
                <a:latin typeface="Bell MT" pitchFamily="18" charset="0"/>
              </a:rPr>
              <a:t>, tefhim ve </a:t>
            </a:r>
            <a:r>
              <a:rPr lang="tr-TR" sz="2800" i="1" dirty="0" err="1" smtClean="0">
                <a:latin typeface="Bell MT" pitchFamily="18" charset="0"/>
              </a:rPr>
              <a:t>kalkale</a:t>
            </a:r>
            <a:r>
              <a:rPr lang="tr-TR" sz="2800" i="1" dirty="0" smtClean="0">
                <a:latin typeface="Bell MT" pitchFamily="18" charset="0"/>
              </a:rPr>
              <a:t> </a:t>
            </a:r>
          </a:p>
          <a:p>
            <a:pPr marL="0" indent="0">
              <a:buNone/>
            </a:pPr>
            <a:r>
              <a:rPr lang="ar-AE" sz="2800" dirty="0" smtClean="0"/>
              <a:t>د</a:t>
            </a:r>
            <a:r>
              <a:rPr lang="tr-TR" sz="2800" dirty="0" smtClean="0"/>
              <a:t> </a:t>
            </a:r>
            <a:r>
              <a:rPr lang="tr-TR" dirty="0" smtClean="0"/>
              <a:t>: </a:t>
            </a:r>
            <a:r>
              <a:rPr lang="tr-TR" sz="2800" i="1" dirty="0" err="1" smtClean="0">
                <a:latin typeface="Bell MT" pitchFamily="18" charset="0"/>
              </a:rPr>
              <a:t>cehr</a:t>
            </a:r>
            <a:r>
              <a:rPr lang="tr-TR" sz="2800" i="1" dirty="0" smtClean="0">
                <a:latin typeface="Bell MT" pitchFamily="18" charset="0"/>
              </a:rPr>
              <a:t>, şiddet, </a:t>
            </a:r>
            <a:r>
              <a:rPr lang="tr-TR" sz="2800" i="1" dirty="0" err="1" smtClean="0">
                <a:latin typeface="Bell MT" pitchFamily="18" charset="0"/>
              </a:rPr>
              <a:t>istifal</a:t>
            </a:r>
            <a:r>
              <a:rPr lang="tr-TR" sz="2800" i="1" dirty="0" smtClean="0">
                <a:latin typeface="Bell MT" pitchFamily="18" charset="0"/>
              </a:rPr>
              <a:t>, </a:t>
            </a:r>
            <a:r>
              <a:rPr lang="tr-TR" sz="2800" i="1" dirty="0" err="1" smtClean="0">
                <a:latin typeface="Bell MT" pitchFamily="18" charset="0"/>
              </a:rPr>
              <a:t>infitah,terkik</a:t>
            </a:r>
            <a:r>
              <a:rPr lang="tr-TR" sz="2800" i="1" dirty="0" smtClean="0">
                <a:latin typeface="Bell MT" pitchFamily="18" charset="0"/>
              </a:rPr>
              <a:t>, </a:t>
            </a:r>
            <a:r>
              <a:rPr lang="tr-TR" sz="2800" i="1" dirty="0" err="1" smtClean="0">
                <a:latin typeface="Bell MT" pitchFamily="18" charset="0"/>
              </a:rPr>
              <a:t>kalkale</a:t>
            </a:r>
            <a:r>
              <a:rPr lang="tr-TR" sz="2800" i="1" dirty="0" smtClean="0">
                <a:latin typeface="Bell MT" pitchFamily="18" charset="0"/>
              </a:rPr>
              <a:t> </a:t>
            </a:r>
          </a:p>
          <a:p>
            <a:pPr marL="0" indent="0">
              <a:buNone/>
            </a:pPr>
            <a:r>
              <a:rPr lang="ar-AE" sz="2800" dirty="0" smtClean="0"/>
              <a:t>ت</a:t>
            </a:r>
            <a:r>
              <a:rPr lang="tr-TR" sz="2600" dirty="0" smtClean="0"/>
              <a:t> </a:t>
            </a:r>
            <a:r>
              <a:rPr lang="tr-TR" sz="2800" dirty="0" smtClean="0"/>
              <a:t>: </a:t>
            </a:r>
            <a:r>
              <a:rPr lang="tr-TR" sz="2800" i="1" dirty="0" err="1" smtClean="0">
                <a:latin typeface="Bell MT" pitchFamily="18" charset="0"/>
              </a:rPr>
              <a:t>hems</a:t>
            </a:r>
            <a:r>
              <a:rPr lang="tr-TR" sz="2800" i="1" dirty="0" smtClean="0">
                <a:latin typeface="Bell MT" pitchFamily="18" charset="0"/>
              </a:rPr>
              <a:t>, şiddet, </a:t>
            </a:r>
            <a:r>
              <a:rPr lang="tr-TR" sz="2800" i="1" dirty="0" err="1" smtClean="0">
                <a:latin typeface="Bell MT" pitchFamily="18" charset="0"/>
              </a:rPr>
              <a:t>istifal</a:t>
            </a:r>
            <a:r>
              <a:rPr lang="tr-TR" sz="2800" i="1" dirty="0" smtClean="0">
                <a:latin typeface="Bell MT" pitchFamily="18" charset="0"/>
              </a:rPr>
              <a:t>, </a:t>
            </a:r>
            <a:r>
              <a:rPr lang="tr-TR" sz="2800" i="1" dirty="0" err="1" smtClean="0">
                <a:latin typeface="Bell MT" pitchFamily="18" charset="0"/>
              </a:rPr>
              <a:t>infitah,terkik</a:t>
            </a:r>
            <a:endParaRPr lang="tr-TR" sz="2800" i="1" dirty="0" smtClean="0">
              <a:latin typeface="Bell MT" pitchFamily="18" charset="0"/>
            </a:endParaRPr>
          </a:p>
          <a:p>
            <a:pPr marL="0" indent="0">
              <a:buNone/>
            </a:pPr>
            <a:r>
              <a:rPr lang="tr-TR" sz="2600" dirty="0" smtClean="0">
                <a:solidFill>
                  <a:srgbClr val="7030A0"/>
                </a:solidFill>
                <a:latin typeface="Bell MT" pitchFamily="18" charset="0"/>
              </a:rPr>
              <a:t>Bu </a:t>
            </a:r>
            <a:r>
              <a:rPr lang="tr-TR" sz="2600" dirty="0">
                <a:solidFill>
                  <a:srgbClr val="7030A0"/>
                </a:solidFill>
                <a:latin typeface="Bell MT" pitchFamily="18" charset="0"/>
              </a:rPr>
              <a:t>harfler, birincisi sakin </a:t>
            </a:r>
            <a:r>
              <a:rPr lang="tr-TR" sz="2600" dirty="0" smtClean="0">
                <a:solidFill>
                  <a:srgbClr val="7030A0"/>
                </a:solidFill>
                <a:latin typeface="Bell MT" pitchFamily="18" charset="0"/>
              </a:rPr>
              <a:t>ikincisi </a:t>
            </a:r>
            <a:r>
              <a:rPr lang="tr-TR" sz="2600" dirty="0" err="1" smtClean="0">
                <a:solidFill>
                  <a:srgbClr val="7030A0"/>
                </a:solidFill>
                <a:latin typeface="Bell MT" pitchFamily="18" charset="0"/>
              </a:rPr>
              <a:t>harekeli</a:t>
            </a:r>
            <a:r>
              <a:rPr lang="tr-TR" sz="2600" dirty="0" smtClean="0">
                <a:solidFill>
                  <a:srgbClr val="7030A0"/>
                </a:solidFill>
                <a:latin typeface="Bell MT" pitchFamily="18" charset="0"/>
              </a:rPr>
              <a:t> </a:t>
            </a:r>
            <a:r>
              <a:rPr lang="tr-TR" dirty="0">
                <a:solidFill>
                  <a:srgbClr val="7030A0"/>
                </a:solidFill>
                <a:latin typeface="Bell MT" pitchFamily="18" charset="0"/>
              </a:rPr>
              <a:t>oldukları zaman, birincisi ikincisine </a:t>
            </a:r>
            <a:r>
              <a:rPr lang="tr-TR" dirty="0" err="1">
                <a:solidFill>
                  <a:srgbClr val="7030A0"/>
                </a:solidFill>
                <a:latin typeface="Bell MT" pitchFamily="18" charset="0"/>
              </a:rPr>
              <a:t>idgam</a:t>
            </a:r>
            <a:r>
              <a:rPr lang="tr-TR" dirty="0">
                <a:solidFill>
                  <a:srgbClr val="7030A0"/>
                </a:solidFill>
                <a:latin typeface="Bell MT" pitchFamily="18" charset="0"/>
              </a:rPr>
              <a:t> </a:t>
            </a:r>
            <a:r>
              <a:rPr lang="tr-TR" dirty="0" smtClean="0">
                <a:solidFill>
                  <a:srgbClr val="7030A0"/>
                </a:solidFill>
                <a:latin typeface="Bell MT" pitchFamily="18" charset="0"/>
              </a:rPr>
              <a:t>edilerek okunurlar</a:t>
            </a:r>
            <a:r>
              <a:rPr lang="tr-TR" dirty="0">
                <a:solidFill>
                  <a:srgbClr val="7030A0"/>
                </a:solidFill>
                <a:latin typeface="Bell MT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3450722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3600" dirty="0" smtClean="0"/>
              <a:t>Örnek</a:t>
            </a:r>
            <a:r>
              <a:rPr lang="tr-TR" dirty="0" smtClean="0"/>
              <a:t>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solidFill>
            <a:schemeClr val="bg1"/>
          </a:solidFill>
        </p:spPr>
        <p:txBody>
          <a:bodyPr/>
          <a:lstStyle/>
          <a:p>
            <a:r>
              <a:rPr lang="ar-SA" dirty="0"/>
              <a:t>أَثْقَلَ</a:t>
            </a:r>
            <a:r>
              <a:rPr lang="ar-SA" dirty="0">
                <a:solidFill>
                  <a:srgbClr val="FF0000"/>
                </a:solidFill>
              </a:rPr>
              <a:t>تْ دَ</a:t>
            </a:r>
            <a:r>
              <a:rPr lang="ar-SA" dirty="0"/>
              <a:t>عَوَا اللهَ </a:t>
            </a:r>
            <a:endParaRPr lang="tr-TR" dirty="0" smtClean="0"/>
          </a:p>
          <a:p>
            <a:r>
              <a:rPr lang="ar-SA" dirty="0" smtClean="0"/>
              <a:t> </a:t>
            </a:r>
            <a:r>
              <a:rPr lang="ar-SA" dirty="0"/>
              <a:t>وَقَالَ</a:t>
            </a:r>
            <a:r>
              <a:rPr lang="ar-SA" dirty="0">
                <a:solidFill>
                  <a:srgbClr val="FF0000"/>
                </a:solidFill>
              </a:rPr>
              <a:t>ت</a:t>
            </a:r>
            <a:r>
              <a:rPr lang="ar-SA" dirty="0"/>
              <a:t>ْ </a:t>
            </a:r>
            <a:r>
              <a:rPr lang="ar-SA" dirty="0" smtClean="0">
                <a:solidFill>
                  <a:srgbClr val="FF0000"/>
                </a:solidFill>
              </a:rPr>
              <a:t>طَ</a:t>
            </a:r>
            <a:r>
              <a:rPr lang="ar-SA" dirty="0" smtClean="0"/>
              <a:t>ائِفَةٌ</a:t>
            </a:r>
            <a:r>
              <a:rPr lang="tr-TR" dirty="0" smtClean="0"/>
              <a:t>  </a:t>
            </a:r>
          </a:p>
          <a:p>
            <a:r>
              <a:rPr lang="ar-SA" sz="3200" dirty="0" smtClean="0">
                <a:cs typeface="Traditional Arabic"/>
              </a:rPr>
              <a:t>عَب</a:t>
            </a:r>
            <a:r>
              <a:rPr lang="ar-SA" sz="3200" dirty="0" smtClean="0">
                <a:solidFill>
                  <a:srgbClr val="FF0000"/>
                </a:solidFill>
                <a:cs typeface="Traditional Arabic"/>
              </a:rPr>
              <a:t>َدْتُمْ</a:t>
            </a:r>
            <a:endParaRPr lang="tr-TR" dirty="0" smtClean="0">
              <a:solidFill>
                <a:srgbClr val="FF0000"/>
              </a:solidFill>
              <a:cs typeface="Traditional Arabic"/>
            </a:endParaRPr>
          </a:p>
          <a:p>
            <a:endParaRPr lang="tr-TR" dirty="0">
              <a:solidFill>
                <a:srgbClr val="FF0000"/>
              </a:solidFill>
              <a:cs typeface="Traditional Arabic"/>
            </a:endParaRPr>
          </a:p>
          <a:p>
            <a:r>
              <a:rPr lang="tr-TR" dirty="0" smtClean="0">
                <a:solidFill>
                  <a:srgbClr val="FF0000"/>
                </a:solidFill>
                <a:cs typeface="Traditional Arabic"/>
              </a:rPr>
              <a:t> </a:t>
            </a:r>
            <a:r>
              <a:rPr lang="ar-SA" sz="2800" dirty="0" smtClean="0"/>
              <a:t>بَسَ</a:t>
            </a:r>
            <a:r>
              <a:rPr lang="ar-SA" sz="2800" dirty="0" smtClean="0">
                <a:solidFill>
                  <a:srgbClr val="FF0000"/>
                </a:solidFill>
              </a:rPr>
              <a:t>طْت</a:t>
            </a:r>
            <a:r>
              <a:rPr lang="ar-SA" sz="2800" dirty="0" smtClean="0"/>
              <a:t>َ</a:t>
            </a:r>
            <a:endParaRPr lang="tr-TR" sz="2800" dirty="0" smtClean="0"/>
          </a:p>
          <a:p>
            <a:r>
              <a:rPr lang="ar-SA" sz="3200" dirty="0">
                <a:cs typeface="Traditional Arabic"/>
              </a:rPr>
              <a:t>أَح</a:t>
            </a:r>
            <a:r>
              <a:rPr lang="ar-SA" sz="3200" dirty="0">
                <a:solidFill>
                  <a:srgbClr val="FF0000"/>
                </a:solidFill>
                <a:cs typeface="Traditional Arabic"/>
              </a:rPr>
              <a:t>َطْتُ</a:t>
            </a:r>
            <a:endParaRPr lang="tr-TR" sz="3200" dirty="0" smtClean="0">
              <a:solidFill>
                <a:srgbClr val="FF0000"/>
              </a:solidFill>
              <a:cs typeface="Traditional Arabic"/>
            </a:endParaRPr>
          </a:p>
        </p:txBody>
      </p:sp>
      <p:sp>
        <p:nvSpPr>
          <p:cNvPr id="4" name="Metin kutusu 3"/>
          <p:cNvSpPr txBox="1"/>
          <p:nvPr/>
        </p:nvSpPr>
        <p:spPr>
          <a:xfrm>
            <a:off x="3995936" y="2554629"/>
            <a:ext cx="1512168" cy="36933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tr-TR" dirty="0" smtClean="0"/>
              <a:t>Tam </a:t>
            </a:r>
            <a:r>
              <a:rPr lang="tr-TR" dirty="0" err="1" smtClean="0"/>
              <a:t>idğam</a:t>
            </a:r>
            <a:endParaRPr lang="tr-TR" dirty="0"/>
          </a:p>
        </p:txBody>
      </p:sp>
      <p:sp>
        <p:nvSpPr>
          <p:cNvPr id="6" name="Sağ Ayraç 5"/>
          <p:cNvSpPr/>
          <p:nvPr/>
        </p:nvSpPr>
        <p:spPr>
          <a:xfrm>
            <a:off x="3419872" y="2135383"/>
            <a:ext cx="432048" cy="1368152"/>
          </a:xfrm>
          <a:prstGeom prst="rightBrac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7" name="Sağ Ayraç 6"/>
          <p:cNvSpPr/>
          <p:nvPr/>
        </p:nvSpPr>
        <p:spPr>
          <a:xfrm>
            <a:off x="3527884" y="3903356"/>
            <a:ext cx="216024" cy="936104"/>
          </a:xfrm>
          <a:prstGeom prst="rightBrac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8" name="Metin kutusu 7"/>
          <p:cNvSpPr txBox="1"/>
          <p:nvPr/>
        </p:nvSpPr>
        <p:spPr>
          <a:xfrm>
            <a:off x="3977934" y="4216442"/>
            <a:ext cx="1530170" cy="36933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tr-TR" dirty="0" smtClean="0"/>
              <a:t>Nakıs </a:t>
            </a:r>
            <a:r>
              <a:rPr lang="tr-TR" dirty="0" err="1" smtClean="0"/>
              <a:t>idğam</a:t>
            </a:r>
            <a:r>
              <a:rPr lang="tr-TR" dirty="0" smtClean="0"/>
              <a:t>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6021102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2. </a:t>
            </a:r>
            <a:r>
              <a:rPr lang="ar-AE" sz="3600" dirty="0">
                <a:solidFill>
                  <a:prstClr val="black"/>
                </a:solidFill>
                <a:latin typeface="Franklin Gothic Book"/>
                <a:ea typeface="+mn-ea"/>
                <a:cs typeface="Arial"/>
              </a:rPr>
              <a:t>ظ ذ ث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403648" y="2119256"/>
            <a:ext cx="6255797" cy="3686007"/>
          </a:xfrm>
        </p:spPr>
        <p:txBody>
          <a:bodyPr>
            <a:normAutofit lnSpcReduction="10000"/>
          </a:bodyPr>
          <a:lstStyle/>
          <a:p>
            <a:r>
              <a:rPr lang="tr-TR" dirty="0">
                <a:latin typeface="Bell MT" pitchFamily="18" charset="0"/>
              </a:rPr>
              <a:t>Bu üç harfin mahreci birdir. </a:t>
            </a:r>
            <a:r>
              <a:rPr lang="tr-TR" i="1" dirty="0">
                <a:latin typeface="Bell MT" pitchFamily="18" charset="0"/>
              </a:rPr>
              <a:t>Dil</a:t>
            </a:r>
            <a:br>
              <a:rPr lang="tr-TR" i="1" dirty="0">
                <a:latin typeface="Bell MT" pitchFamily="18" charset="0"/>
              </a:rPr>
            </a:br>
            <a:r>
              <a:rPr lang="tr-TR" i="1" dirty="0">
                <a:latin typeface="Bell MT" pitchFamily="18" charset="0"/>
              </a:rPr>
              <a:t>ucuyla üst ön dişlerin uçları</a:t>
            </a:r>
            <a:r>
              <a:rPr lang="tr-TR" dirty="0">
                <a:latin typeface="Bell MT" pitchFamily="18" charset="0"/>
              </a:rPr>
              <a:t>. Fakat sıfatları farklıdır</a:t>
            </a:r>
            <a:r>
              <a:rPr lang="tr-TR" dirty="0" smtClean="0">
                <a:latin typeface="Bell MT" pitchFamily="18" charset="0"/>
              </a:rPr>
              <a:t>.</a:t>
            </a:r>
          </a:p>
          <a:p>
            <a:r>
              <a:rPr lang="ar-AE" dirty="0" smtClean="0">
                <a:solidFill>
                  <a:prstClr val="black"/>
                </a:solidFill>
              </a:rPr>
              <a:t>ظ</a:t>
            </a:r>
            <a:r>
              <a:rPr lang="tr-TR" dirty="0">
                <a:solidFill>
                  <a:prstClr val="black"/>
                </a:solidFill>
              </a:rPr>
              <a:t> </a:t>
            </a:r>
            <a:r>
              <a:rPr lang="tr-TR" dirty="0" smtClean="0">
                <a:solidFill>
                  <a:prstClr val="black"/>
                </a:solidFill>
              </a:rPr>
              <a:t>: </a:t>
            </a:r>
            <a:r>
              <a:rPr lang="tr-TR" i="1" dirty="0" err="1" smtClean="0">
                <a:solidFill>
                  <a:prstClr val="black"/>
                </a:solidFill>
                <a:latin typeface="Bell MT" pitchFamily="18" charset="0"/>
              </a:rPr>
              <a:t>cehr</a:t>
            </a:r>
            <a:r>
              <a:rPr lang="tr-TR" i="1" dirty="0" smtClean="0">
                <a:solidFill>
                  <a:prstClr val="black"/>
                </a:solidFill>
                <a:latin typeface="Bell MT" pitchFamily="18" charset="0"/>
              </a:rPr>
              <a:t>, </a:t>
            </a:r>
            <a:r>
              <a:rPr lang="tr-TR" i="1" dirty="0" err="1" smtClean="0">
                <a:solidFill>
                  <a:prstClr val="black"/>
                </a:solidFill>
                <a:latin typeface="Bell MT" pitchFamily="18" charset="0"/>
              </a:rPr>
              <a:t>rihvet</a:t>
            </a:r>
            <a:r>
              <a:rPr lang="tr-TR" i="1" dirty="0" smtClean="0">
                <a:solidFill>
                  <a:prstClr val="black"/>
                </a:solidFill>
                <a:latin typeface="Bell MT" pitchFamily="18" charset="0"/>
              </a:rPr>
              <a:t>, </a:t>
            </a:r>
            <a:r>
              <a:rPr lang="tr-TR" i="1" dirty="0" err="1" smtClean="0">
                <a:solidFill>
                  <a:prstClr val="black"/>
                </a:solidFill>
                <a:latin typeface="Bell MT" pitchFamily="18" charset="0"/>
              </a:rPr>
              <a:t>isti’la,ıtbak</a:t>
            </a:r>
            <a:r>
              <a:rPr lang="tr-TR" i="1" dirty="0" smtClean="0">
                <a:solidFill>
                  <a:prstClr val="black"/>
                </a:solidFill>
                <a:latin typeface="Bell MT" pitchFamily="18" charset="0"/>
              </a:rPr>
              <a:t>, tefhim</a:t>
            </a:r>
          </a:p>
          <a:p>
            <a:r>
              <a:rPr lang="ar-AE" dirty="0" smtClean="0">
                <a:solidFill>
                  <a:prstClr val="black"/>
                </a:solidFill>
              </a:rPr>
              <a:t>ذ</a:t>
            </a:r>
            <a:r>
              <a:rPr lang="tr-TR" dirty="0" smtClean="0">
                <a:solidFill>
                  <a:prstClr val="black"/>
                </a:solidFill>
              </a:rPr>
              <a:t> : </a:t>
            </a:r>
            <a:r>
              <a:rPr lang="tr-TR" i="1" dirty="0" err="1" smtClean="0">
                <a:solidFill>
                  <a:prstClr val="black"/>
                </a:solidFill>
                <a:latin typeface="Bell MT" pitchFamily="18" charset="0"/>
              </a:rPr>
              <a:t>cehr</a:t>
            </a:r>
            <a:r>
              <a:rPr lang="tr-TR" i="1" dirty="0" smtClean="0">
                <a:solidFill>
                  <a:prstClr val="black"/>
                </a:solidFill>
                <a:latin typeface="Bell MT" pitchFamily="18" charset="0"/>
              </a:rPr>
              <a:t>, </a:t>
            </a:r>
            <a:r>
              <a:rPr lang="tr-TR" i="1" dirty="0" err="1" smtClean="0">
                <a:solidFill>
                  <a:prstClr val="black"/>
                </a:solidFill>
                <a:latin typeface="Bell MT" pitchFamily="18" charset="0"/>
              </a:rPr>
              <a:t>rihvet</a:t>
            </a:r>
            <a:r>
              <a:rPr lang="tr-TR" i="1" dirty="0" smtClean="0">
                <a:solidFill>
                  <a:prstClr val="black"/>
                </a:solidFill>
                <a:latin typeface="Bell MT" pitchFamily="18" charset="0"/>
              </a:rPr>
              <a:t>, </a:t>
            </a:r>
            <a:r>
              <a:rPr lang="tr-TR" i="1" dirty="0" err="1" smtClean="0">
                <a:solidFill>
                  <a:prstClr val="black"/>
                </a:solidFill>
                <a:latin typeface="Bell MT" pitchFamily="18" charset="0"/>
              </a:rPr>
              <a:t>istifal</a:t>
            </a:r>
            <a:r>
              <a:rPr lang="tr-TR" i="1" dirty="0" smtClean="0">
                <a:solidFill>
                  <a:prstClr val="black"/>
                </a:solidFill>
                <a:latin typeface="Bell MT" pitchFamily="18" charset="0"/>
              </a:rPr>
              <a:t>, </a:t>
            </a:r>
            <a:r>
              <a:rPr lang="tr-TR" i="1" dirty="0" err="1" smtClean="0">
                <a:solidFill>
                  <a:prstClr val="black"/>
                </a:solidFill>
                <a:latin typeface="Bell MT" pitchFamily="18" charset="0"/>
              </a:rPr>
              <a:t>infitah</a:t>
            </a:r>
            <a:r>
              <a:rPr lang="tr-TR" i="1" dirty="0" smtClean="0">
                <a:solidFill>
                  <a:prstClr val="black"/>
                </a:solidFill>
                <a:latin typeface="Bell MT" pitchFamily="18" charset="0"/>
              </a:rPr>
              <a:t>, </a:t>
            </a:r>
            <a:r>
              <a:rPr lang="tr-TR" i="1" dirty="0" err="1" smtClean="0">
                <a:solidFill>
                  <a:prstClr val="black"/>
                </a:solidFill>
                <a:latin typeface="Bell MT" pitchFamily="18" charset="0"/>
              </a:rPr>
              <a:t>terkik</a:t>
            </a:r>
            <a:r>
              <a:rPr lang="tr-TR" i="1" dirty="0" smtClean="0">
                <a:solidFill>
                  <a:prstClr val="black"/>
                </a:solidFill>
                <a:latin typeface="Bell MT" pitchFamily="18" charset="0"/>
              </a:rPr>
              <a:t> </a:t>
            </a:r>
          </a:p>
          <a:p>
            <a:r>
              <a:rPr lang="ar-AE" dirty="0" smtClean="0">
                <a:solidFill>
                  <a:prstClr val="black"/>
                </a:solidFill>
              </a:rPr>
              <a:t>ث</a:t>
            </a:r>
            <a:r>
              <a:rPr lang="tr-TR" dirty="0">
                <a:solidFill>
                  <a:prstClr val="black"/>
                </a:solidFill>
              </a:rPr>
              <a:t> </a:t>
            </a:r>
            <a:r>
              <a:rPr lang="tr-TR" i="1" dirty="0" smtClean="0">
                <a:solidFill>
                  <a:prstClr val="black"/>
                </a:solidFill>
                <a:latin typeface="Bell MT" pitchFamily="18" charset="0"/>
              </a:rPr>
              <a:t>: </a:t>
            </a:r>
            <a:r>
              <a:rPr lang="tr-TR" i="1" dirty="0" err="1" smtClean="0">
                <a:solidFill>
                  <a:prstClr val="black"/>
                </a:solidFill>
                <a:latin typeface="Bell MT" pitchFamily="18" charset="0"/>
              </a:rPr>
              <a:t>hems</a:t>
            </a:r>
            <a:r>
              <a:rPr lang="tr-TR" i="1" dirty="0" smtClean="0">
                <a:solidFill>
                  <a:prstClr val="black"/>
                </a:solidFill>
                <a:latin typeface="Bell MT" pitchFamily="18" charset="0"/>
              </a:rPr>
              <a:t>, </a:t>
            </a:r>
            <a:r>
              <a:rPr lang="tr-TR" i="1" dirty="0" err="1" smtClean="0">
                <a:solidFill>
                  <a:prstClr val="black"/>
                </a:solidFill>
                <a:latin typeface="Bell MT" pitchFamily="18" charset="0"/>
              </a:rPr>
              <a:t>rihvet</a:t>
            </a:r>
            <a:r>
              <a:rPr lang="tr-TR" i="1" dirty="0" smtClean="0">
                <a:solidFill>
                  <a:prstClr val="black"/>
                </a:solidFill>
                <a:latin typeface="Bell MT" pitchFamily="18" charset="0"/>
              </a:rPr>
              <a:t>, </a:t>
            </a:r>
            <a:r>
              <a:rPr lang="tr-TR" i="1" dirty="0" err="1" smtClean="0">
                <a:solidFill>
                  <a:prstClr val="black"/>
                </a:solidFill>
                <a:latin typeface="Bell MT" pitchFamily="18" charset="0"/>
              </a:rPr>
              <a:t>istifal</a:t>
            </a:r>
            <a:r>
              <a:rPr lang="tr-TR" i="1" dirty="0" smtClean="0">
                <a:solidFill>
                  <a:prstClr val="black"/>
                </a:solidFill>
                <a:latin typeface="Bell MT" pitchFamily="18" charset="0"/>
              </a:rPr>
              <a:t>, </a:t>
            </a:r>
            <a:r>
              <a:rPr lang="tr-TR" i="1" dirty="0" err="1" smtClean="0">
                <a:solidFill>
                  <a:prstClr val="black"/>
                </a:solidFill>
                <a:latin typeface="Bell MT" pitchFamily="18" charset="0"/>
              </a:rPr>
              <a:t>infitah</a:t>
            </a:r>
            <a:r>
              <a:rPr lang="tr-TR" i="1" dirty="0" smtClean="0">
                <a:solidFill>
                  <a:prstClr val="black"/>
                </a:solidFill>
                <a:latin typeface="Bell MT" pitchFamily="18" charset="0"/>
              </a:rPr>
              <a:t>, </a:t>
            </a:r>
            <a:r>
              <a:rPr lang="tr-TR" i="1" dirty="0" err="1" smtClean="0">
                <a:solidFill>
                  <a:prstClr val="black"/>
                </a:solidFill>
                <a:latin typeface="Bell MT" pitchFamily="18" charset="0"/>
              </a:rPr>
              <a:t>terkik</a:t>
            </a:r>
            <a:endParaRPr lang="tr-TR" i="1" dirty="0" smtClean="0">
              <a:solidFill>
                <a:prstClr val="black"/>
              </a:solidFill>
              <a:latin typeface="Bell MT" pitchFamily="18" charset="0"/>
            </a:endParaRPr>
          </a:p>
          <a:p>
            <a:endParaRPr lang="tr-TR" dirty="0" smtClean="0"/>
          </a:p>
          <a:p>
            <a:r>
              <a:rPr lang="ar-AE" dirty="0" smtClean="0"/>
              <a:t>اِ</a:t>
            </a:r>
            <a:r>
              <a:rPr lang="ar-AE" dirty="0" smtClean="0">
                <a:solidFill>
                  <a:srgbClr val="FF0000"/>
                </a:solidFill>
              </a:rPr>
              <a:t>ذ</a:t>
            </a:r>
            <a:r>
              <a:rPr lang="ar-AE" dirty="0" smtClean="0"/>
              <a:t>ْ </a:t>
            </a:r>
            <a:r>
              <a:rPr lang="ar-AE" dirty="0" smtClean="0">
                <a:solidFill>
                  <a:srgbClr val="FF0000"/>
                </a:solidFill>
              </a:rPr>
              <a:t>ظَ</a:t>
            </a:r>
            <a:r>
              <a:rPr lang="ar-AE" dirty="0" smtClean="0"/>
              <a:t>لَمُوا</a:t>
            </a:r>
            <a:r>
              <a:rPr lang="tr-TR" dirty="0" smtClean="0"/>
              <a:t>         ( </a:t>
            </a:r>
            <a:r>
              <a:rPr lang="ar-AE" dirty="0" smtClean="0"/>
              <a:t> اِظَّلَموُا</a:t>
            </a:r>
            <a:r>
              <a:rPr lang="tr-TR" dirty="0" smtClean="0"/>
              <a:t>)</a:t>
            </a:r>
            <a:endParaRPr lang="tr-TR" dirty="0"/>
          </a:p>
          <a:p>
            <a:r>
              <a:rPr lang="ar-AE" dirty="0"/>
              <a:t>يَلْهَ</a:t>
            </a:r>
            <a:r>
              <a:rPr lang="ar-AE" dirty="0">
                <a:solidFill>
                  <a:srgbClr val="FF0000"/>
                </a:solidFill>
              </a:rPr>
              <a:t>ثْ</a:t>
            </a:r>
            <a:r>
              <a:rPr lang="ar-AE" dirty="0"/>
              <a:t> </a:t>
            </a:r>
            <a:r>
              <a:rPr lang="ar-AE" dirty="0" smtClean="0">
                <a:solidFill>
                  <a:srgbClr val="FF0000"/>
                </a:solidFill>
              </a:rPr>
              <a:t>ذَ</a:t>
            </a:r>
            <a:r>
              <a:rPr lang="ar-AE" dirty="0" smtClean="0"/>
              <a:t>لِكَ</a:t>
            </a:r>
            <a:r>
              <a:rPr lang="tr-TR" dirty="0" smtClean="0"/>
              <a:t>       (  </a:t>
            </a:r>
            <a:r>
              <a:rPr lang="ar-AE" dirty="0" smtClean="0"/>
              <a:t> </a:t>
            </a:r>
            <a:r>
              <a:rPr lang="ar-AE" dirty="0"/>
              <a:t>يَلْهَذَّ </a:t>
            </a:r>
            <a:r>
              <a:rPr lang="ar-AE" dirty="0" smtClean="0"/>
              <a:t>لِكَ</a:t>
            </a:r>
            <a:r>
              <a:rPr lang="tr-TR" dirty="0" smtClean="0"/>
              <a:t>)</a:t>
            </a:r>
            <a:endParaRPr lang="tr-TR" dirty="0"/>
          </a:p>
          <a:p>
            <a:pPr marL="0" indent="0">
              <a:buNone/>
            </a:pPr>
            <a:endParaRPr lang="tr-TR" i="1" dirty="0" smtClean="0">
              <a:solidFill>
                <a:prstClr val="black"/>
              </a:solidFill>
              <a:latin typeface="Bell MT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30852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/>
            </a:r>
            <a:br>
              <a:rPr lang="tr-TR" dirty="0" smtClean="0"/>
            </a:br>
            <a:r>
              <a:rPr lang="tr-TR" dirty="0"/>
              <a:t/>
            </a:r>
            <a:br>
              <a:rPr lang="tr-TR" dirty="0"/>
            </a:br>
            <a:r>
              <a:rPr lang="tr-TR" dirty="0" smtClean="0"/>
              <a:t>3. </a:t>
            </a:r>
            <a:r>
              <a:rPr lang="ar-AE" dirty="0" smtClean="0"/>
              <a:t> </a:t>
            </a:r>
            <a:r>
              <a:rPr lang="ar-AE" dirty="0"/>
              <a:t>ب </a:t>
            </a:r>
            <a:r>
              <a:rPr lang="ar-AE" dirty="0" smtClean="0"/>
              <a:t>م</a:t>
            </a:r>
            <a:r>
              <a:rPr lang="tr-TR" dirty="0" smtClean="0"/>
              <a:t/>
            </a:r>
            <a:br>
              <a:rPr lang="tr-TR" dirty="0" smtClean="0"/>
            </a:br>
            <a:r>
              <a:rPr lang="tr-TR" dirty="0"/>
              <a:t/>
            </a:r>
            <a:br>
              <a:rPr lang="tr-TR" dirty="0"/>
            </a:br>
            <a:r>
              <a:rPr lang="tr-TR" dirty="0" smtClean="0"/>
              <a:t>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>
                <a:latin typeface="Bell MT" pitchFamily="18" charset="0"/>
              </a:rPr>
              <a:t>Bu iki harfin mahreci aynıdır.</a:t>
            </a:r>
            <a:br>
              <a:rPr lang="tr-TR" dirty="0">
                <a:latin typeface="Bell MT" pitchFamily="18" charset="0"/>
              </a:rPr>
            </a:br>
            <a:r>
              <a:rPr lang="tr-TR" i="1" dirty="0">
                <a:latin typeface="Bell MT" pitchFamily="18" charset="0"/>
              </a:rPr>
              <a:t>Dudaklar. </a:t>
            </a:r>
            <a:r>
              <a:rPr lang="tr-TR" dirty="0">
                <a:latin typeface="Bell MT" pitchFamily="18" charset="0"/>
              </a:rPr>
              <a:t>Fakat sıfatları, ayrı ayrıdır. </a:t>
            </a:r>
            <a:r>
              <a:rPr lang="ar-AE" dirty="0"/>
              <a:t>ب </a:t>
            </a:r>
            <a:r>
              <a:rPr lang="tr-TR" dirty="0" smtClean="0">
                <a:latin typeface="Bell MT" pitchFamily="18" charset="0"/>
              </a:rPr>
              <a:t>'de </a:t>
            </a:r>
            <a:r>
              <a:rPr lang="tr-TR" i="1" dirty="0">
                <a:latin typeface="Bell MT" pitchFamily="18" charset="0"/>
              </a:rPr>
              <a:t>şiddet</a:t>
            </a:r>
            <a:r>
              <a:rPr lang="tr-TR" dirty="0">
                <a:latin typeface="Bell MT" pitchFamily="18" charset="0"/>
              </a:rPr>
              <a:t> sıfatı varken </a:t>
            </a:r>
            <a:r>
              <a:rPr lang="ar-AE" dirty="0" smtClean="0"/>
              <a:t> </a:t>
            </a:r>
            <a:r>
              <a:rPr lang="ar-AE" dirty="0"/>
              <a:t>م </a:t>
            </a:r>
            <a:r>
              <a:rPr lang="tr-TR" dirty="0" smtClean="0">
                <a:latin typeface="Bell MT" pitchFamily="18" charset="0"/>
              </a:rPr>
              <a:t>'de </a:t>
            </a:r>
            <a:r>
              <a:rPr lang="tr-TR" i="1" dirty="0" err="1" smtClean="0">
                <a:latin typeface="Bell MT" pitchFamily="18" charset="0"/>
              </a:rPr>
              <a:t>beyniyye</a:t>
            </a:r>
            <a:r>
              <a:rPr lang="tr-TR" dirty="0" smtClean="0">
                <a:latin typeface="Bell MT" pitchFamily="18" charset="0"/>
              </a:rPr>
              <a:t> </a:t>
            </a:r>
            <a:r>
              <a:rPr lang="tr-TR" dirty="0">
                <a:latin typeface="Bell MT" pitchFamily="18" charset="0"/>
              </a:rPr>
              <a:t>sıfatı vardır. </a:t>
            </a:r>
            <a:endParaRPr lang="tr-TR" dirty="0" smtClean="0">
              <a:latin typeface="Bell MT" pitchFamily="18" charset="0"/>
            </a:endParaRPr>
          </a:p>
          <a:p>
            <a:r>
              <a:rPr lang="tr-TR" dirty="0" smtClean="0">
                <a:latin typeface="Bell MT" pitchFamily="18" charset="0"/>
              </a:rPr>
              <a:t>Bu </a:t>
            </a:r>
            <a:r>
              <a:rPr lang="tr-TR" dirty="0">
                <a:latin typeface="Bell MT" pitchFamily="18" charset="0"/>
              </a:rPr>
              <a:t>durumda be mime </a:t>
            </a:r>
            <a:r>
              <a:rPr lang="tr-TR" dirty="0" err="1">
                <a:latin typeface="Bell MT" pitchFamily="18" charset="0"/>
              </a:rPr>
              <a:t>idgam</a:t>
            </a:r>
            <a:r>
              <a:rPr lang="tr-TR" dirty="0">
                <a:latin typeface="Bell MT" pitchFamily="18" charset="0"/>
              </a:rPr>
              <a:t> edilir. </a:t>
            </a:r>
            <a:endParaRPr lang="tr-TR" dirty="0" smtClean="0">
              <a:latin typeface="Bell MT" pitchFamily="18" charset="0"/>
            </a:endParaRPr>
          </a:p>
          <a:p>
            <a:r>
              <a:rPr lang="tr-TR" dirty="0" smtClean="0">
                <a:latin typeface="Bell MT" pitchFamily="18" charset="0"/>
              </a:rPr>
              <a:t>Bunun </a:t>
            </a:r>
            <a:r>
              <a:rPr lang="tr-TR" dirty="0" err="1">
                <a:latin typeface="Bell MT" pitchFamily="18" charset="0"/>
              </a:rPr>
              <a:t>Kur'anı</a:t>
            </a:r>
            <a:r>
              <a:rPr lang="tr-TR" dirty="0">
                <a:latin typeface="Bell MT" pitchFamily="18" charset="0"/>
              </a:rPr>
              <a:t/>
            </a:r>
            <a:br>
              <a:rPr lang="tr-TR" dirty="0">
                <a:latin typeface="Bell MT" pitchFamily="18" charset="0"/>
              </a:rPr>
            </a:br>
            <a:r>
              <a:rPr lang="tr-TR" dirty="0">
                <a:latin typeface="Bell MT" pitchFamily="18" charset="0"/>
              </a:rPr>
              <a:t>Kerim'de tek </a:t>
            </a:r>
            <a:r>
              <a:rPr lang="tr-TR" dirty="0" smtClean="0">
                <a:latin typeface="Bell MT" pitchFamily="18" charset="0"/>
              </a:rPr>
              <a:t>misali vardır :</a:t>
            </a:r>
          </a:p>
          <a:p>
            <a:endParaRPr lang="tr-TR" dirty="0" smtClean="0">
              <a:latin typeface="Bell MT" pitchFamily="18" charset="0"/>
            </a:endParaRPr>
          </a:p>
          <a:p>
            <a:r>
              <a:rPr lang="ar-AE" dirty="0" smtClean="0"/>
              <a:t>ياَ </a:t>
            </a:r>
            <a:r>
              <a:rPr lang="ar-AE" dirty="0"/>
              <a:t>بُنَيَّ </a:t>
            </a:r>
            <a:r>
              <a:rPr lang="ar-AE" dirty="0" smtClean="0"/>
              <a:t>ارْآَمَّعَنَا</a:t>
            </a:r>
            <a:r>
              <a:rPr lang="tr-TR" dirty="0" smtClean="0"/>
              <a:t>    </a:t>
            </a:r>
            <a:r>
              <a:rPr lang="ar-AE" dirty="0" smtClean="0"/>
              <a:t>ياَ </a:t>
            </a:r>
            <a:r>
              <a:rPr lang="ar-AE" dirty="0"/>
              <a:t>بُنَيَّ </a:t>
            </a:r>
            <a:r>
              <a:rPr lang="ar-AE" dirty="0" smtClean="0"/>
              <a:t>ارْآَ</a:t>
            </a:r>
            <a:r>
              <a:rPr lang="ar-AE" dirty="0" smtClean="0">
                <a:solidFill>
                  <a:srgbClr val="FF0000"/>
                </a:solidFill>
              </a:rPr>
              <a:t>بْ </a:t>
            </a:r>
            <a:r>
              <a:rPr lang="ar-AE" dirty="0">
                <a:solidFill>
                  <a:srgbClr val="FF0000"/>
                </a:solidFill>
              </a:rPr>
              <a:t>مَ</a:t>
            </a:r>
            <a:r>
              <a:rPr lang="ar-AE" dirty="0"/>
              <a:t>عَنَا</a:t>
            </a:r>
            <a:r>
              <a:rPr lang="tr-TR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57947384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095023" y="2276872"/>
            <a:ext cx="6965245" cy="2304256"/>
          </a:xfrm>
        </p:spPr>
        <p:txBody>
          <a:bodyPr/>
          <a:lstStyle/>
          <a:p>
            <a:r>
              <a:rPr lang="tr-TR" dirty="0" smtClean="0"/>
              <a:t>Hazırlayan: Esma Uyar</a:t>
            </a:r>
            <a:br>
              <a:rPr lang="tr-TR" dirty="0" smtClean="0"/>
            </a:br>
            <a:r>
              <a:rPr lang="tr-TR" dirty="0" smtClean="0"/>
              <a:t>Danışman: </a:t>
            </a:r>
            <a:r>
              <a:rPr lang="tr-TR" dirty="0"/>
              <a:t>D</a:t>
            </a:r>
            <a:r>
              <a:rPr lang="tr-TR" dirty="0" smtClean="0"/>
              <a:t>r. Sema </a:t>
            </a:r>
            <a:r>
              <a:rPr lang="tr-TR" dirty="0" err="1" smtClean="0"/>
              <a:t>Çelem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1072533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Raptiye">
  <a:themeElements>
    <a:clrScheme name="Raptiye">
      <a:dk1>
        <a:sysClr val="windowText" lastClr="000000"/>
      </a:dk1>
      <a:lt1>
        <a:sysClr val="window" lastClr="FFFFFF"/>
      </a:lt1>
      <a:dk2>
        <a:srgbClr val="465E9C"/>
      </a:dk2>
      <a:lt2>
        <a:srgbClr val="CCDDEA"/>
      </a:lt2>
      <a:accent1>
        <a:srgbClr val="FDA023"/>
      </a:accent1>
      <a:accent2>
        <a:srgbClr val="AA2B1E"/>
      </a:accent2>
      <a:accent3>
        <a:srgbClr val="71685C"/>
      </a:accent3>
      <a:accent4>
        <a:srgbClr val="64A73B"/>
      </a:accent4>
      <a:accent5>
        <a:srgbClr val="EB5605"/>
      </a:accent5>
      <a:accent6>
        <a:srgbClr val="B9CA1A"/>
      </a:accent6>
      <a:hlink>
        <a:srgbClr val="D83E2C"/>
      </a:hlink>
      <a:folHlink>
        <a:srgbClr val="ED7D27"/>
      </a:folHlink>
    </a:clrScheme>
    <a:fontScheme name="Raptiye">
      <a:majorFont>
        <a:latin typeface="Constantia"/>
        <a:ea typeface=""/>
        <a:cs typeface=""/>
        <a:font script="Jpan" typeface="HGS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Grek" typeface="Arial"/>
        <a:font script="Cyrl" typeface="Arial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aptiy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  <a:lumMod val="100000"/>
              </a:schemeClr>
            </a:gs>
            <a:gs pos="40000">
              <a:schemeClr val="phClr">
                <a:tint val="60000"/>
                <a:satMod val="130000"/>
                <a:lumMod val="100000"/>
              </a:schemeClr>
            </a:gs>
            <a:gs pos="100000">
              <a:schemeClr val="phClr">
                <a:tint val="96000"/>
                <a:lumMod val="108000"/>
              </a:schemeClr>
            </a:gs>
          </a:gsLst>
          <a:lin ang="5400000" scaled="0"/>
        </a:gradFill>
        <a:gradFill rotWithShape="1">
          <a:gsLst>
            <a:gs pos="0">
              <a:schemeClr val="phClr"/>
            </a:gs>
            <a:gs pos="100000">
              <a:schemeClr val="phClr">
                <a:shade val="76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80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38100" dir="4800000" sx="98000" sy="98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38100" dist="38100" dir="4800000" sx="96000" sy="96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3240000"/>
            </a:lightRig>
          </a:scene3d>
          <a:sp3d>
            <a:bevelT w="28575" h="28575"/>
          </a:sp3d>
        </a:effectStyle>
      </a:effectStyleLst>
      <a:bgFillStyleLst>
        <a:solidFill>
          <a:schemeClr val="phClr">
            <a:tint val="93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80000"/>
                <a:satMod val="140000"/>
                <a:lumMod val="50000"/>
              </a:schemeClr>
              <a:schemeClr val="phClr">
                <a:tint val="95000"/>
                <a:satMod val="180000"/>
                <a:lumMod val="160000"/>
              </a:schemeClr>
            </a:duotone>
          </a:blip>
          <a:stretch/>
        </a:blipFill>
        <a:blipFill rotWithShape="1">
          <a:blip xmlns:r="http://schemas.openxmlformats.org/officeDocument/2006/relationships" r:embed="rId2">
            <a:duotone>
              <a:schemeClr val="phClr">
                <a:tint val="98000"/>
                <a:shade val="90000"/>
                <a:satMod val="120000"/>
                <a:lumMod val="54000"/>
              </a:schemeClr>
              <a:schemeClr val="phClr">
                <a:tint val="80000"/>
                <a:satMod val="160000"/>
                <a:lumMod val="14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Pushpin</Template>
  <TotalTime>147</TotalTime>
  <Words>181</Words>
  <Application>Microsoft Office PowerPoint</Application>
  <PresentationFormat>Ekran Gösterisi (4:3)</PresentationFormat>
  <Paragraphs>47</Paragraphs>
  <Slides>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0" baseType="lpstr">
      <vt:lpstr>Raptiye</vt:lpstr>
      <vt:lpstr>İdğam-ı Mütecaniseyn </vt:lpstr>
      <vt:lpstr>PowerPoint Sunusu</vt:lpstr>
      <vt:lpstr>İdğam-ı Mütecaniseyn</vt:lpstr>
      <vt:lpstr>Mütecanis harfler </vt:lpstr>
      <vt:lpstr> 1. ت د ط </vt:lpstr>
      <vt:lpstr>Örnek </vt:lpstr>
      <vt:lpstr>2. ظ ذ ث</vt:lpstr>
      <vt:lpstr>  3.  ب م   </vt:lpstr>
      <vt:lpstr>Hazırlayan: Esma Uyar Danışman: Dr. Sema Çelem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İdğam-ı Mütecaniseyn &amp; İdğam-ı Mütekaribeyn</dc:title>
  <dc:creator>user</dc:creator>
  <cp:lastModifiedBy>userr</cp:lastModifiedBy>
  <cp:revision>17</cp:revision>
  <dcterms:created xsi:type="dcterms:W3CDTF">2016-04-28T07:24:38Z</dcterms:created>
  <dcterms:modified xsi:type="dcterms:W3CDTF">2018-06-20T09:57:24Z</dcterms:modified>
</cp:coreProperties>
</file>