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D9952-3A93-4FF6-AAD9-932C88E43DFC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9F2A42D-C382-4772-B51D-731E036F28F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D9952-3A93-4FF6-AAD9-932C88E43DFC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2A42D-C382-4772-B51D-731E036F28F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9F2A42D-C382-4772-B51D-731E036F28FF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D9952-3A93-4FF6-AAD9-932C88E43DFC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D9952-3A93-4FF6-AAD9-932C88E43DFC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9F2A42D-C382-4772-B51D-731E036F28F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D9952-3A93-4FF6-AAD9-932C88E43DFC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9F2A42D-C382-4772-B51D-731E036F28FF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9BD9952-3A93-4FF6-AAD9-932C88E43DFC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2A42D-C382-4772-B51D-731E036F28F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D9952-3A93-4FF6-AAD9-932C88E43DFC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9F2A42D-C382-4772-B51D-731E036F28FF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D9952-3A93-4FF6-AAD9-932C88E43DFC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9F2A42D-C382-4772-B51D-731E036F28F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D9952-3A93-4FF6-AAD9-932C88E43DFC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F2A42D-C382-4772-B51D-731E036F28F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9F2A42D-C382-4772-B51D-731E036F28FF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D9952-3A93-4FF6-AAD9-932C88E43DFC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9F2A42D-C382-4772-B51D-731E036F28FF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9BD9952-3A93-4FF6-AAD9-932C88E43DFC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9BD9952-3A93-4FF6-AAD9-932C88E43DFC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9F2A42D-C382-4772-B51D-731E036F28FF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title"/>
          </p:nvPr>
        </p:nvSpPr>
        <p:spPr>
          <a:xfrm>
            <a:off x="857250" y="4286250"/>
            <a:ext cx="7623175" cy="762000"/>
          </a:xfr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200" dirty="0" smtClean="0">
                <a:solidFill>
                  <a:schemeClr val="accent1"/>
                </a:solidFill>
              </a:rPr>
              <a:t/>
            </a:r>
            <a:br>
              <a:rPr lang="tr-TR" sz="4200" dirty="0" smtClean="0">
                <a:solidFill>
                  <a:schemeClr val="accent1"/>
                </a:solidFill>
              </a:rPr>
            </a:br>
            <a:r>
              <a:rPr lang="tr-TR" sz="4200" dirty="0" smtClean="0">
                <a:solidFill>
                  <a:schemeClr val="accent1"/>
                </a:solidFill>
              </a:rPr>
              <a:t/>
            </a:r>
            <a:br>
              <a:rPr lang="tr-TR" sz="4200" dirty="0" smtClean="0">
                <a:solidFill>
                  <a:schemeClr val="accent1"/>
                </a:solidFill>
              </a:rPr>
            </a:br>
            <a:r>
              <a:rPr lang="tr-TR" sz="4200" dirty="0" smtClean="0">
                <a:solidFill>
                  <a:schemeClr val="accent1"/>
                </a:solidFill>
              </a:rPr>
              <a:t/>
            </a:r>
            <a:br>
              <a:rPr lang="tr-TR" sz="4200" dirty="0" smtClean="0">
                <a:solidFill>
                  <a:schemeClr val="accent1"/>
                </a:solidFill>
              </a:rPr>
            </a:br>
            <a:r>
              <a:rPr lang="tr-TR" sz="4200" dirty="0" smtClean="0">
                <a:solidFill>
                  <a:schemeClr val="accent1"/>
                </a:solidFill>
              </a:rPr>
              <a:t/>
            </a:r>
            <a:br>
              <a:rPr lang="tr-TR" sz="4200" dirty="0" smtClean="0">
                <a:solidFill>
                  <a:schemeClr val="accent1"/>
                </a:solidFill>
              </a:rPr>
            </a:br>
            <a:r>
              <a:rPr lang="tr-TR" sz="4200" dirty="0" smtClean="0">
                <a:solidFill>
                  <a:srgbClr val="C00000"/>
                </a:solidFill>
              </a:rPr>
              <a:t>Prof. Dr. SEVİNÇ ARCAK</a:t>
            </a:r>
            <a:endParaRPr lang="en-US" sz="4200" dirty="0" smtClean="0">
              <a:solidFill>
                <a:srgbClr val="C00000"/>
              </a:solidFill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357188" y="714375"/>
            <a:ext cx="8429625" cy="830263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4800" baseline="0" dirty="0">
                <a:solidFill>
                  <a:srgbClr val="FF0000"/>
                </a:solidFill>
              </a:rPr>
              <a:t>TOPRAK BİYOLOJİSİ</a:t>
            </a:r>
          </a:p>
        </p:txBody>
      </p:sp>
    </p:spTree>
    <p:extLst>
      <p:ext uri="{BB962C8B-B14F-4D97-AF65-F5344CB8AC3E}">
        <p14:creationId xmlns:p14="http://schemas.microsoft.com/office/powerpoint/2010/main" val="335117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Toprak biyolojisi ve ilgili bilim dallarının gelişimi</a:t>
            </a:r>
          </a:p>
        </p:txBody>
      </p:sp>
      <p:sp>
        <p:nvSpPr>
          <p:cNvPr id="12291" name="2 İçerik Yer Tutucusu"/>
          <p:cNvSpPr>
            <a:spLocks noGrp="1"/>
          </p:cNvSpPr>
          <p:nvPr>
            <p:ph sz="quarter" idx="1"/>
          </p:nvPr>
        </p:nvSpPr>
        <p:spPr>
          <a:xfrm>
            <a:off x="500063" y="1571625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tr-TR" altLang="tr-TR" smtClean="0"/>
              <a:t>Toprak biyolojisi</a:t>
            </a:r>
          </a:p>
        </p:txBody>
      </p:sp>
      <p:cxnSp>
        <p:nvCxnSpPr>
          <p:cNvPr id="5" name="4 Dirsek Bağlayıcısı"/>
          <p:cNvCxnSpPr/>
          <p:nvPr/>
        </p:nvCxnSpPr>
        <p:spPr>
          <a:xfrm>
            <a:off x="5214938" y="2143125"/>
            <a:ext cx="2071687" cy="500063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irsek Bağlayıcısı"/>
          <p:cNvCxnSpPr/>
          <p:nvPr/>
        </p:nvCxnSpPr>
        <p:spPr>
          <a:xfrm rot="10800000" flipV="1">
            <a:off x="2143125" y="2143125"/>
            <a:ext cx="2357438" cy="500063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Dikdörtgen"/>
          <p:cNvSpPr/>
          <p:nvPr/>
        </p:nvSpPr>
        <p:spPr>
          <a:xfrm>
            <a:off x="395288" y="2071688"/>
            <a:ext cx="1676400" cy="1200150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Mikrobiyoloji</a:t>
            </a:r>
          </a:p>
        </p:txBody>
      </p:sp>
      <p:sp>
        <p:nvSpPr>
          <p:cNvPr id="9" name="8 Dikdörtgen"/>
          <p:cNvSpPr/>
          <p:nvPr/>
        </p:nvSpPr>
        <p:spPr>
          <a:xfrm>
            <a:off x="7358063" y="2143125"/>
            <a:ext cx="1606550" cy="1285875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Ekoloji özellikle</a:t>
            </a:r>
          </a:p>
          <a:p>
            <a:pPr algn="ctr">
              <a:defRPr/>
            </a:pPr>
            <a:r>
              <a:rPr lang="tr-TR" baseline="0" dirty="0" err="1"/>
              <a:t>Mikrobiyal</a:t>
            </a:r>
            <a:r>
              <a:rPr lang="tr-TR" baseline="0" dirty="0"/>
              <a:t> ekoloji</a:t>
            </a:r>
          </a:p>
        </p:txBody>
      </p:sp>
      <p:sp>
        <p:nvSpPr>
          <p:cNvPr id="11" name="10 Dikdörtgen"/>
          <p:cNvSpPr/>
          <p:nvPr/>
        </p:nvSpPr>
        <p:spPr>
          <a:xfrm>
            <a:off x="7000875" y="3929063"/>
            <a:ext cx="1357313" cy="785812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Zooloji</a:t>
            </a:r>
          </a:p>
        </p:txBody>
      </p:sp>
      <p:cxnSp>
        <p:nvCxnSpPr>
          <p:cNvPr id="13" name="12 Düz Ok Bağlayıcısı"/>
          <p:cNvCxnSpPr/>
          <p:nvPr/>
        </p:nvCxnSpPr>
        <p:spPr>
          <a:xfrm rot="5400000">
            <a:off x="2536031" y="2250282"/>
            <a:ext cx="2071687" cy="200025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Düz Ok Bağlayıcısı"/>
          <p:cNvCxnSpPr/>
          <p:nvPr/>
        </p:nvCxnSpPr>
        <p:spPr>
          <a:xfrm rot="16200000" flipH="1">
            <a:off x="4857750" y="2428876"/>
            <a:ext cx="2143125" cy="17145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Dikdörtgen"/>
          <p:cNvSpPr/>
          <p:nvPr/>
        </p:nvSpPr>
        <p:spPr>
          <a:xfrm>
            <a:off x="857250" y="3857625"/>
            <a:ext cx="1700213" cy="914400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Toprak bilimi</a:t>
            </a:r>
          </a:p>
        </p:txBody>
      </p:sp>
    </p:spTree>
    <p:extLst>
      <p:ext uri="{BB962C8B-B14F-4D97-AF65-F5344CB8AC3E}">
        <p14:creationId xmlns:p14="http://schemas.microsoft.com/office/powerpoint/2010/main" val="192875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7B9899"/>
                </a:solidFill>
              </a:rPr>
              <a:t>Toprak mikrobiyolojisinin gelişimi</a:t>
            </a:r>
          </a:p>
        </p:txBody>
      </p:sp>
      <p:sp>
        <p:nvSpPr>
          <p:cNvPr id="13315" name="2 İçerik Yer Tutucusu"/>
          <p:cNvSpPr>
            <a:spLocks noGrp="1"/>
          </p:cNvSpPr>
          <p:nvPr>
            <p:ph sz="quarter" idx="1"/>
          </p:nvPr>
        </p:nvSpPr>
        <p:spPr>
          <a:xfrm>
            <a:off x="468313" y="1600200"/>
            <a:ext cx="7920037" cy="4530725"/>
          </a:xfrm>
        </p:spPr>
        <p:txBody>
          <a:bodyPr>
            <a:normAutofit/>
          </a:bodyPr>
          <a:lstStyle/>
          <a:p>
            <a:pPr algn="just" eaLnBrk="1" hangingPunct="1"/>
            <a:endParaRPr lang="tr-TR" altLang="tr-TR" smtClean="0"/>
          </a:p>
          <a:p>
            <a:pPr algn="just" eaLnBrk="1" hangingPunct="1"/>
            <a:r>
              <a:rPr lang="tr-TR" altLang="tr-TR" smtClean="0"/>
              <a:t>Mikroskop  keşfi : Antonie Van Leeuwenhook        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altLang="tr-TR" smtClean="0"/>
              <a:t>                                    (1623-1723)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altLang="tr-TR" smtClean="0"/>
          </a:p>
          <a:p>
            <a:pPr algn="just" eaLnBrk="1" hangingPunct="1"/>
            <a:r>
              <a:rPr lang="tr-TR" altLang="tr-TR" smtClean="0"/>
              <a:t>19. Yüzyılın ortasında Louis Pasteur tarafından organik maddelerin mikroorganizmalar tarafından ayrıştırıldığı ve mikropların bitki ve hayvanların yaşam döngüsüne karıştığı açıklanmıştır. </a:t>
            </a:r>
          </a:p>
        </p:txBody>
      </p:sp>
    </p:spTree>
    <p:extLst>
      <p:ext uri="{BB962C8B-B14F-4D97-AF65-F5344CB8AC3E}">
        <p14:creationId xmlns:p14="http://schemas.microsoft.com/office/powerpoint/2010/main" val="215187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7B9899"/>
                </a:solidFill>
              </a:rPr>
              <a:t>Toprak mikrobiyolojisinin gelişimi</a:t>
            </a:r>
          </a:p>
        </p:txBody>
      </p:sp>
      <p:sp>
        <p:nvSpPr>
          <p:cNvPr id="14339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algn="just" eaLnBrk="1" hangingPunct="1"/>
            <a:endParaRPr lang="tr-TR" altLang="tr-TR" b="1" smtClean="0"/>
          </a:p>
          <a:p>
            <a:pPr algn="just" eaLnBrk="1" hangingPunct="1"/>
            <a:r>
              <a:rPr lang="tr-TR" altLang="tr-TR" b="1" smtClean="0"/>
              <a:t>Schwann</a:t>
            </a:r>
            <a:r>
              <a:rPr lang="tr-TR" altLang="tr-TR" smtClean="0"/>
              <a:t> ve </a:t>
            </a:r>
            <a:r>
              <a:rPr lang="tr-TR" altLang="tr-TR" b="1" smtClean="0"/>
              <a:t>Cargiard-Latour</a:t>
            </a:r>
            <a:r>
              <a:rPr lang="tr-TR" altLang="tr-TR" smtClean="0"/>
              <a:t> 1836-1838 yılları arasında mikrobiyal ayrışma ve fermentasyon konularında araştırma, </a:t>
            </a:r>
          </a:p>
          <a:p>
            <a:pPr algn="just" eaLnBrk="1" hangingPunct="1"/>
            <a:endParaRPr lang="tr-TR" altLang="tr-TR" smtClean="0"/>
          </a:p>
          <a:p>
            <a:pPr algn="just" eaLnBrk="1" hangingPunct="1"/>
            <a:r>
              <a:rPr lang="tr-TR" altLang="tr-TR" b="1" smtClean="0"/>
              <a:t>Kützing </a:t>
            </a:r>
            <a:r>
              <a:rPr lang="tr-TR" altLang="tr-TR" smtClean="0"/>
              <a:t>1837 de asetik asit üretimi üzerinde çalışma,</a:t>
            </a:r>
          </a:p>
          <a:p>
            <a:pPr algn="just" eaLnBrk="1" hangingPunct="1"/>
            <a:endParaRPr lang="tr-TR" altLang="tr-TR" smtClean="0"/>
          </a:p>
          <a:p>
            <a:pPr algn="just" eaLnBrk="1" hangingPunct="1"/>
            <a:r>
              <a:rPr lang="tr-TR" altLang="tr-TR" b="1" smtClean="0"/>
              <a:t>M.Woronin</a:t>
            </a:r>
            <a:r>
              <a:rPr lang="tr-TR" altLang="tr-TR" smtClean="0"/>
              <a:t> 1865 de baklagil bitkilerinin kök yumrularında bakterilerin bulunduğunu saptamış,</a:t>
            </a:r>
          </a:p>
        </p:txBody>
      </p:sp>
    </p:spTree>
    <p:extLst>
      <p:ext uri="{BB962C8B-B14F-4D97-AF65-F5344CB8AC3E}">
        <p14:creationId xmlns:p14="http://schemas.microsoft.com/office/powerpoint/2010/main" val="181988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50875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mtClean="0">
                <a:solidFill>
                  <a:srgbClr val="7B9899"/>
                </a:solidFill>
              </a:rPr>
              <a:t>Toprak mikrobiyolojisinin gelişimi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775"/>
            <a:ext cx="8229600" cy="450215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altLang="tr-TR" b="1" smtClean="0"/>
              <a:t>Hellrigal</a:t>
            </a:r>
            <a:r>
              <a:rPr lang="tr-TR" altLang="tr-TR" smtClean="0"/>
              <a:t> ve </a:t>
            </a:r>
            <a:r>
              <a:rPr lang="tr-TR" altLang="tr-TR" b="1" smtClean="0"/>
              <a:t>Wilfahrt </a:t>
            </a:r>
            <a:r>
              <a:rPr lang="tr-TR" altLang="tr-TR" smtClean="0"/>
              <a:t>1888 de bakterilerin baklagil köklerine topraktan geçtiklerini köklerde nodül oluşturduklarını ve atmosferdeki moleküler azotu fikse ettiklerini bulmuşlardır.</a:t>
            </a:r>
          </a:p>
          <a:p>
            <a:pPr algn="just" eaLnBrk="1" hangingPunct="1"/>
            <a:r>
              <a:rPr lang="tr-TR" altLang="tr-TR" b="1" smtClean="0"/>
              <a:t>Frank</a:t>
            </a:r>
            <a:r>
              <a:rPr lang="tr-TR" altLang="tr-TR" smtClean="0"/>
              <a:t> 1890 yılında bu organizmalara </a:t>
            </a:r>
            <a:r>
              <a:rPr lang="tr-TR" altLang="tr-TR" i="1" smtClean="0"/>
              <a:t>Rhizobium</a:t>
            </a:r>
            <a:r>
              <a:rPr lang="tr-TR" altLang="tr-TR" smtClean="0"/>
              <a:t> ismini vermiştir.</a:t>
            </a:r>
          </a:p>
          <a:p>
            <a:pPr algn="just" eaLnBrk="1" hangingPunct="1"/>
            <a:r>
              <a:rPr lang="tr-TR" altLang="tr-TR" b="1" smtClean="0"/>
              <a:t>Pasteur</a:t>
            </a:r>
            <a:r>
              <a:rPr lang="tr-TR" altLang="tr-TR" smtClean="0"/>
              <a:t> ve </a:t>
            </a:r>
            <a:r>
              <a:rPr lang="tr-TR" altLang="tr-TR" b="1" smtClean="0"/>
              <a:t>Robert Koch </a:t>
            </a:r>
            <a:r>
              <a:rPr lang="tr-TR" altLang="tr-TR" smtClean="0"/>
              <a:t>un mikrobiyolojik yöntemler konusunda bulguları ve bakteri izolasyonunda 1880 yıllarda önemli adımlar atmışlardır.</a:t>
            </a:r>
          </a:p>
        </p:txBody>
      </p:sp>
    </p:spTree>
    <p:extLst>
      <p:ext uri="{BB962C8B-B14F-4D97-AF65-F5344CB8AC3E}">
        <p14:creationId xmlns:p14="http://schemas.microsoft.com/office/powerpoint/2010/main" val="334405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7B9899"/>
                </a:solidFill>
              </a:rPr>
              <a:t>Toprak mikrobiyolojisinin gelişimi</a:t>
            </a:r>
          </a:p>
        </p:txBody>
      </p:sp>
      <p:sp>
        <p:nvSpPr>
          <p:cNvPr id="16387" name="2 İçerik Yer Tutucusu"/>
          <p:cNvSpPr>
            <a:spLocks noGrp="1"/>
          </p:cNvSpPr>
          <p:nvPr>
            <p:ph sz="quarter" idx="1"/>
          </p:nvPr>
        </p:nvSpPr>
        <p:spPr>
          <a:xfrm>
            <a:off x="468313" y="1773238"/>
            <a:ext cx="8229600" cy="428625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tr-TR" altLang="tr-TR" b="1" smtClean="0"/>
              <a:t>Caron</a:t>
            </a:r>
            <a:r>
              <a:rPr lang="tr-TR" altLang="tr-TR" smtClean="0"/>
              <a:t> 1895 de hastalık etkeni mikroorganizmaların tıp biliminde ki önemi kadar toprak mikroorganizmalarının da toprak bilimi için önemini vurgulamıştır.</a:t>
            </a:r>
          </a:p>
          <a:p>
            <a:pPr algn="just" eaLnBrk="1" hangingPunct="1"/>
            <a:r>
              <a:rPr lang="tr-TR" altLang="tr-TR" b="1" smtClean="0"/>
              <a:t>Omelianski</a:t>
            </a:r>
            <a:r>
              <a:rPr lang="tr-TR" altLang="tr-TR" smtClean="0"/>
              <a:t> 1902 ;toprak bakterilerinin selüloz ayrıştırma özelliklerini saptamıştır.</a:t>
            </a:r>
          </a:p>
          <a:p>
            <a:pPr algn="just" eaLnBrk="1" hangingPunct="1"/>
            <a:r>
              <a:rPr lang="tr-TR" altLang="tr-TR" smtClean="0"/>
              <a:t>20.yüzyılın ilk yarısında tıbbi mikrobiyolojinin hızlı gelişimi toprak mikrobiyolojisini de etkilemiş toprak mikroorganizmalarından çeşitli antibiyotikler elde edilmiştir. </a:t>
            </a:r>
          </a:p>
        </p:txBody>
      </p:sp>
    </p:spTree>
    <p:extLst>
      <p:ext uri="{BB962C8B-B14F-4D97-AF65-F5344CB8AC3E}">
        <p14:creationId xmlns:p14="http://schemas.microsoft.com/office/powerpoint/2010/main" val="21316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7B9899"/>
                </a:solidFill>
              </a:rPr>
              <a:t>Toprak mikrobiyolojisinin gelişimi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altLang="tr-TR" smtClean="0"/>
              <a:t>1950 li yıllardan itibaren toprak mikrobiyolojisi ve toprak biyolojisi temel kitapları akademik yayınlar arasında görülmektedir.</a:t>
            </a:r>
          </a:p>
          <a:p>
            <a:pPr eaLnBrk="1" hangingPunct="1"/>
            <a:r>
              <a:rPr lang="tr-TR" altLang="tr-TR" b="1" smtClean="0"/>
              <a:t>Burges</a:t>
            </a:r>
            <a:r>
              <a:rPr lang="tr-TR" altLang="tr-TR" smtClean="0"/>
              <a:t> ve </a:t>
            </a:r>
            <a:r>
              <a:rPr lang="tr-TR" altLang="tr-TR" b="1" smtClean="0"/>
              <a:t>Raw</a:t>
            </a:r>
            <a:r>
              <a:rPr lang="tr-TR" altLang="tr-TR" smtClean="0"/>
              <a:t> 1967 Toprak Biyolojisi kitabını yayınlamışlardır.</a:t>
            </a:r>
          </a:p>
          <a:p>
            <a:pPr algn="just" eaLnBrk="1" hangingPunct="1"/>
            <a:r>
              <a:rPr lang="tr-TR" altLang="tr-TR" b="1" smtClean="0"/>
              <a:t>Alexander</a:t>
            </a:r>
            <a:r>
              <a:rPr lang="tr-TR" altLang="tr-TR" smtClean="0"/>
              <a:t> 1961,  Introduction to soil microbiology ve </a:t>
            </a:r>
            <a:r>
              <a:rPr lang="tr-TR" altLang="tr-TR" b="1" smtClean="0"/>
              <a:t>Garrett</a:t>
            </a:r>
            <a:r>
              <a:rPr lang="tr-TR" altLang="tr-TR" smtClean="0"/>
              <a:t> 1963, Soil fungi and soil fertility eserleri bu konuda öncü yayınlardır.</a:t>
            </a:r>
          </a:p>
        </p:txBody>
      </p:sp>
    </p:spTree>
    <p:extLst>
      <p:ext uri="{BB962C8B-B14F-4D97-AF65-F5344CB8AC3E}">
        <p14:creationId xmlns:p14="http://schemas.microsoft.com/office/powerpoint/2010/main" val="319102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</TotalTime>
  <Words>242</Words>
  <Application>Microsoft Office PowerPoint</Application>
  <PresentationFormat>Ekran Gösterisi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Kent</vt:lpstr>
      <vt:lpstr>    Prof. Dr. SEVİNÇ ARCAK</vt:lpstr>
      <vt:lpstr>Toprak biyolojisi ve ilgili bilim dallarının gelişimi</vt:lpstr>
      <vt:lpstr>Toprak mikrobiyolojisinin gelişimi</vt:lpstr>
      <vt:lpstr>Toprak mikrobiyolojisinin gelişimi</vt:lpstr>
      <vt:lpstr>Toprak mikrobiyolojisinin gelişimi</vt:lpstr>
      <vt:lpstr>Toprak mikrobiyolojisinin gelişimi</vt:lpstr>
      <vt:lpstr>Toprak mikrobiyolojisinin gelişimi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3</cp:revision>
  <dcterms:created xsi:type="dcterms:W3CDTF">2019-04-27T07:39:38Z</dcterms:created>
  <dcterms:modified xsi:type="dcterms:W3CDTF">2019-04-27T07:43:19Z</dcterms:modified>
</cp:coreProperties>
</file>