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8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dirty="0" err="1" smtClean="0"/>
              <a:t>Click</a:t>
            </a:r>
            <a:r>
              <a:rPr kumimoji="0" lang="tr-TR" dirty="0" smtClean="0"/>
              <a:t> </a:t>
            </a:r>
            <a:r>
              <a:rPr kumimoji="0" lang="tr-TR" dirty="0" err="1" smtClean="0"/>
              <a:t>to</a:t>
            </a:r>
            <a:r>
              <a:rPr kumimoji="0" lang="tr-TR" dirty="0" smtClean="0"/>
              <a:t> </a:t>
            </a:r>
            <a:r>
              <a:rPr kumimoji="0" lang="tr-TR" dirty="0" err="1" smtClean="0"/>
              <a:t>edit</a:t>
            </a:r>
            <a:r>
              <a:rPr kumimoji="0" lang="tr-TR" dirty="0" smtClean="0"/>
              <a:t> Master </a:t>
            </a:r>
            <a:r>
              <a:rPr kumimoji="0" lang="tr-TR" dirty="0" err="1" smtClean="0"/>
              <a:t>title</a:t>
            </a:r>
            <a:r>
              <a:rPr kumimoji="0" lang="tr-TR" dirty="0" smtClean="0"/>
              <a:t> </a:t>
            </a:r>
            <a:r>
              <a:rPr kumimoji="0" lang="tr-TR" dirty="0" err="1" smtClean="0"/>
              <a:t>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dirty="0" err="1" smtClean="0"/>
              <a:t>Click</a:t>
            </a:r>
            <a:r>
              <a:rPr kumimoji="0" lang="tr-TR" dirty="0" smtClean="0"/>
              <a:t> </a:t>
            </a:r>
            <a:r>
              <a:rPr kumimoji="0" lang="tr-TR" dirty="0" err="1" smtClean="0"/>
              <a:t>to</a:t>
            </a:r>
            <a:r>
              <a:rPr kumimoji="0" lang="tr-TR" dirty="0" smtClean="0"/>
              <a:t> </a:t>
            </a:r>
            <a:r>
              <a:rPr kumimoji="0" lang="tr-TR" dirty="0" err="1" smtClean="0"/>
              <a:t>edit</a:t>
            </a:r>
            <a:r>
              <a:rPr kumimoji="0" lang="tr-TR" dirty="0" smtClean="0"/>
              <a:t> Master </a:t>
            </a:r>
            <a:r>
              <a:rPr kumimoji="0" lang="tr-TR" dirty="0" err="1" smtClean="0"/>
              <a:t>text</a:t>
            </a:r>
            <a:r>
              <a:rPr kumimoji="0" lang="tr-TR" dirty="0" smtClean="0"/>
              <a:t> </a:t>
            </a:r>
            <a:r>
              <a:rPr kumimoji="0" lang="tr-TR" dirty="0" err="1" smtClean="0"/>
              <a:t>styles</a:t>
            </a:r>
            <a:endParaRPr kumimoji="0" lang="tr-TR" dirty="0" smtClean="0"/>
          </a:p>
          <a:p>
            <a:pPr lvl="1" eaLnBrk="1" latinLnBrk="0" hangingPunct="1"/>
            <a:r>
              <a:rPr kumimoji="0" lang="tr-TR" dirty="0" smtClean="0"/>
              <a:t>Second </a:t>
            </a:r>
            <a:r>
              <a:rPr kumimoji="0" lang="tr-TR" dirty="0" err="1" smtClean="0"/>
              <a:t>level</a:t>
            </a:r>
            <a:endParaRPr kumimoji="0" lang="tr-TR" dirty="0" smtClean="0"/>
          </a:p>
          <a:p>
            <a:pPr lvl="2" eaLnBrk="1" latinLnBrk="0" hangingPunct="1"/>
            <a:r>
              <a:rPr kumimoji="0" lang="tr-TR" dirty="0" smtClean="0"/>
              <a:t>Third </a:t>
            </a:r>
            <a:r>
              <a:rPr kumimoji="0" lang="tr-TR" dirty="0" err="1" smtClean="0"/>
              <a:t>level</a:t>
            </a:r>
            <a:endParaRPr kumimoji="0" lang="tr-TR" dirty="0" smtClean="0"/>
          </a:p>
          <a:p>
            <a:pPr lvl="3" eaLnBrk="1" latinLnBrk="0" hangingPunct="1"/>
            <a:r>
              <a:rPr kumimoji="0" lang="tr-TR" dirty="0" err="1" smtClean="0"/>
              <a:t>Fourth</a:t>
            </a:r>
            <a:r>
              <a:rPr kumimoji="0" lang="tr-TR" dirty="0" smtClean="0"/>
              <a:t> </a:t>
            </a:r>
            <a:r>
              <a:rPr kumimoji="0" lang="tr-TR" dirty="0" err="1" smtClean="0"/>
              <a:t>level</a:t>
            </a:r>
            <a:endParaRPr kumimoji="0" lang="tr-TR" dirty="0" smtClean="0"/>
          </a:p>
          <a:p>
            <a:pPr lvl="4" eaLnBrk="1" latinLnBrk="0" hangingPunct="1"/>
            <a:r>
              <a:rPr kumimoji="0" lang="tr-TR" dirty="0" err="1" smtClean="0"/>
              <a:t>Fifth</a:t>
            </a:r>
            <a:r>
              <a:rPr kumimoji="0" lang="tr-TR" dirty="0" smtClean="0"/>
              <a:t> </a:t>
            </a:r>
            <a:r>
              <a:rPr kumimoji="0" lang="tr-TR" dirty="0" err="1" smtClean="0"/>
              <a:t>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2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6665" y="1629898"/>
            <a:ext cx="6815756" cy="117747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660066"/>
                </a:solidFill>
              </a:rPr>
              <a:t>BÖLGESEL POLİTİKA: ORTADOĞU (</a:t>
            </a:r>
            <a:r>
              <a:rPr lang="en-US" sz="3600" dirty="0" err="1" smtClean="0">
                <a:solidFill>
                  <a:srgbClr val="660066"/>
                </a:solidFill>
              </a:rPr>
              <a:t>Bahar</a:t>
            </a:r>
            <a:r>
              <a:rPr lang="en-US" sz="3600" dirty="0" smtClean="0">
                <a:solidFill>
                  <a:srgbClr val="660066"/>
                </a:solidFill>
              </a:rPr>
              <a:t> 2019-2020)</a:t>
            </a:r>
            <a:r>
              <a:rPr lang="en-US" sz="3600" dirty="0">
                <a:solidFill>
                  <a:srgbClr val="660066"/>
                </a:solidFill>
              </a:rPr>
              <a:t/>
            </a:r>
            <a:br>
              <a:rPr lang="en-US" sz="3600" dirty="0">
                <a:solidFill>
                  <a:srgbClr val="660066"/>
                </a:solidFill>
              </a:rPr>
            </a:br>
            <a:endParaRPr lang="en-US" sz="36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3213643"/>
            <a:ext cx="7406640" cy="1752600"/>
          </a:xfrm>
        </p:spPr>
        <p:txBody>
          <a:bodyPr>
            <a:noAutofit/>
          </a:bodyPr>
          <a:lstStyle/>
          <a:p>
            <a:pPr lvl="0" algn="ctr">
              <a:lnSpc>
                <a:spcPct val="150000"/>
              </a:lnSpc>
            </a:pPr>
            <a:r>
              <a:rPr lang="tr-TR" sz="2800" b="1" dirty="0">
                <a:solidFill>
                  <a:srgbClr val="660066"/>
                </a:solidFill>
              </a:rPr>
              <a:t>2</a:t>
            </a:r>
            <a:r>
              <a:rPr lang="tr-TR" sz="2800" b="1" dirty="0" smtClean="0">
                <a:solidFill>
                  <a:srgbClr val="660066"/>
                </a:solidFill>
              </a:rPr>
              <a:t>. Hafta</a:t>
            </a:r>
            <a:r>
              <a:rPr lang="tr-TR" sz="2800" b="1" dirty="0">
                <a:solidFill>
                  <a:srgbClr val="660066"/>
                </a:solidFill>
              </a:rPr>
              <a:t>: Ortadoğu’yu Tanımlamak</a:t>
            </a:r>
            <a:r>
              <a:rPr lang="tr-TR" sz="2800" b="1" dirty="0" smtClean="0">
                <a:solidFill>
                  <a:srgbClr val="660066"/>
                </a:solidFill>
              </a:rPr>
              <a:t>:  Şarkiyatçılık,  Adlandırma </a:t>
            </a:r>
            <a:r>
              <a:rPr lang="tr-TR" sz="2800" b="1" dirty="0">
                <a:solidFill>
                  <a:srgbClr val="660066"/>
                </a:solidFill>
              </a:rPr>
              <a:t>Sorunu ve Alt Bölgesel </a:t>
            </a:r>
            <a:r>
              <a:rPr lang="tr-TR" sz="2800" b="1" dirty="0" smtClean="0">
                <a:solidFill>
                  <a:srgbClr val="660066"/>
                </a:solidFill>
              </a:rPr>
              <a:t>Sistemler </a:t>
            </a:r>
            <a:r>
              <a:rPr lang="tr-TR" sz="2800" b="1" smtClean="0">
                <a:solidFill>
                  <a:srgbClr val="660066"/>
                </a:solidFill>
              </a:rPr>
              <a:t>(II)</a:t>
            </a:r>
            <a:endParaRPr lang="tr-TR" sz="2800" dirty="0">
              <a:solidFill>
                <a:srgbClr val="660066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17995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Alt </a:t>
            </a:r>
            <a:r>
              <a:rPr lang="en-US" sz="3200" dirty="0" err="1">
                <a:solidFill>
                  <a:srgbClr val="660066"/>
                </a:solidFill>
              </a:rPr>
              <a:t>Bölgesel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Sistemlerin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Tanımlanması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Körfez</a:t>
            </a:r>
            <a:r>
              <a:rPr lang="en-US" dirty="0" smtClean="0"/>
              <a:t> </a:t>
            </a:r>
            <a:r>
              <a:rPr lang="en-US" dirty="0" err="1" smtClean="0"/>
              <a:t>Ülkeleri</a:t>
            </a:r>
            <a:r>
              <a:rPr lang="en-US" dirty="0" smtClean="0"/>
              <a:t> (Gulf Countries): </a:t>
            </a:r>
            <a:r>
              <a:rPr lang="tr-TR" dirty="0"/>
              <a:t>Basra Körfezi’ne kıyısı olan ülkeleri tanımlamak için kullanılmaktadır. Bu ülkeler, Suudi Arabistan, Katar, Kuveyt, Bahreyn, Irak, Birleşik Arap Emirlikleri, İran ve Umman’dır. </a:t>
            </a:r>
            <a:endParaRPr lang="tr-TR" dirty="0" smtClean="0"/>
          </a:p>
          <a:p>
            <a:pPr>
              <a:buFont typeface="Wingdings" charset="2"/>
              <a:buChar char="u"/>
            </a:pPr>
            <a:r>
              <a:rPr lang="tr-TR" dirty="0" smtClean="0"/>
              <a:t>Körfez Arap Ülkeleri (</a:t>
            </a:r>
            <a:r>
              <a:rPr lang="tr-TR" dirty="0" err="1" smtClean="0"/>
              <a:t>Arab</a:t>
            </a:r>
            <a:r>
              <a:rPr lang="tr-TR" dirty="0" smtClean="0"/>
              <a:t> </a:t>
            </a:r>
            <a:r>
              <a:rPr lang="tr-TR" dirty="0" err="1" smtClean="0"/>
              <a:t>Gulf</a:t>
            </a:r>
            <a:r>
              <a:rPr lang="tr-TR" dirty="0" smtClean="0"/>
              <a:t> </a:t>
            </a:r>
            <a:r>
              <a:rPr lang="tr-TR" dirty="0" err="1" smtClean="0"/>
              <a:t>Countries</a:t>
            </a:r>
            <a:r>
              <a:rPr lang="tr-TR" dirty="0" smtClean="0"/>
              <a:t>): İran hariç olmak üzere, Körfez ülkelerini kapsamaktadır.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164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Alt </a:t>
            </a:r>
            <a:r>
              <a:rPr lang="en-US" sz="3200" dirty="0" err="1">
                <a:solidFill>
                  <a:srgbClr val="660066"/>
                </a:solidFill>
              </a:rPr>
              <a:t>Bölgesel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Sistemlerin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Tanımlanması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tr-TR" smtClean="0"/>
          </a:p>
          <a:p>
            <a:pPr>
              <a:buFont typeface="Wingdings" charset="2"/>
              <a:buChar char="u"/>
            </a:pPr>
            <a:r>
              <a:rPr lang="tr-TR" smtClean="0"/>
              <a:t>Levant</a:t>
            </a:r>
            <a:r>
              <a:rPr lang="tr-TR" dirty="0"/>
              <a:t>: Doğu Akdeniz (Suriye, Lübnan, Filistin) kıyılarını tanımlamak kullanılan bu terimin kökeni, İngilizlerin 1579’da kurdukları </a:t>
            </a:r>
            <a:r>
              <a:rPr lang="tr-TR" dirty="0" err="1"/>
              <a:t>Levant</a:t>
            </a:r>
            <a:r>
              <a:rPr lang="tr-TR" dirty="0"/>
              <a:t> Şirketi’ne dayanmaktadır. </a:t>
            </a:r>
            <a:r>
              <a:rPr lang="en-US" dirty="0" err="1"/>
              <a:t>Levanten</a:t>
            </a:r>
            <a:r>
              <a:rPr lang="en-US" dirty="0"/>
              <a:t> </a:t>
            </a:r>
            <a:r>
              <a:rPr lang="en-US" dirty="0" err="1"/>
              <a:t>tabiri</a:t>
            </a:r>
            <a:r>
              <a:rPr lang="en-US" dirty="0"/>
              <a:t> de </a:t>
            </a:r>
            <a:r>
              <a:rPr lang="en-US" dirty="0" err="1"/>
              <a:t>aslen</a:t>
            </a:r>
            <a:r>
              <a:rPr lang="en-US" dirty="0"/>
              <a:t> </a:t>
            </a:r>
            <a:r>
              <a:rPr lang="en-US" dirty="0" err="1"/>
              <a:t>Doğu</a:t>
            </a:r>
            <a:r>
              <a:rPr lang="en-US" dirty="0"/>
              <a:t> </a:t>
            </a:r>
            <a:r>
              <a:rPr lang="en-US" dirty="0" err="1"/>
              <a:t>Akdeniz</a:t>
            </a:r>
            <a:r>
              <a:rPr lang="en-US" dirty="0"/>
              <a:t> </a:t>
            </a:r>
            <a:r>
              <a:rPr lang="en-US" dirty="0" err="1"/>
              <a:t>coğrafyasının</a:t>
            </a:r>
            <a:r>
              <a:rPr lang="en-US" dirty="0"/>
              <a:t> </a:t>
            </a:r>
            <a:r>
              <a:rPr lang="en-US" dirty="0" err="1"/>
              <a:t>Avrupa</a:t>
            </a:r>
            <a:r>
              <a:rPr lang="en-US" dirty="0"/>
              <a:t> </a:t>
            </a:r>
            <a:r>
              <a:rPr lang="en-US" dirty="0" err="1"/>
              <a:t>kökenli</a:t>
            </a:r>
            <a:r>
              <a:rPr lang="en-US" dirty="0"/>
              <a:t> </a:t>
            </a:r>
            <a:r>
              <a:rPr lang="en-US" dirty="0" err="1"/>
              <a:t>sakinlerini</a:t>
            </a:r>
            <a:r>
              <a:rPr lang="en-US" dirty="0"/>
              <a:t> </a:t>
            </a:r>
            <a:r>
              <a:rPr lang="en-US" dirty="0" err="1"/>
              <a:t>tanımlarken</a:t>
            </a:r>
            <a:r>
              <a:rPr lang="en-US" dirty="0"/>
              <a:t> </a:t>
            </a:r>
            <a:r>
              <a:rPr lang="en-US" dirty="0" err="1"/>
              <a:t>zamanla</a:t>
            </a:r>
            <a:r>
              <a:rPr lang="en-US" dirty="0"/>
              <a:t> </a:t>
            </a:r>
            <a:r>
              <a:rPr lang="en-US" dirty="0" err="1"/>
              <a:t>bölgedeki</a:t>
            </a:r>
            <a:r>
              <a:rPr lang="en-US" dirty="0"/>
              <a:t> "</a:t>
            </a:r>
            <a:r>
              <a:rPr lang="en-US" dirty="0" err="1"/>
              <a:t>yerli</a:t>
            </a:r>
            <a:r>
              <a:rPr lang="en-US" dirty="0"/>
              <a:t>" </a:t>
            </a:r>
            <a:r>
              <a:rPr lang="en-US" dirty="0" err="1"/>
              <a:t>ve</a:t>
            </a:r>
            <a:r>
              <a:rPr lang="en-US" dirty="0"/>
              <a:t> "</a:t>
            </a:r>
            <a:r>
              <a:rPr lang="en-US" dirty="0" err="1"/>
              <a:t>azınlık</a:t>
            </a:r>
            <a:r>
              <a:rPr lang="en-US" dirty="0"/>
              <a:t>" </a:t>
            </a:r>
            <a:r>
              <a:rPr lang="en-US" dirty="0" err="1"/>
              <a:t>gruplarını</a:t>
            </a:r>
            <a:r>
              <a:rPr lang="en-US" dirty="0"/>
              <a:t> da </a:t>
            </a:r>
            <a:r>
              <a:rPr lang="en-US" dirty="0" err="1"/>
              <a:t>kapsar</a:t>
            </a:r>
            <a:r>
              <a:rPr lang="en-US" dirty="0"/>
              <a:t> </a:t>
            </a:r>
            <a:r>
              <a:rPr lang="en-US" dirty="0" err="1"/>
              <a:t>hâle</a:t>
            </a:r>
            <a:r>
              <a:rPr lang="en-US" dirty="0"/>
              <a:t> </a:t>
            </a:r>
            <a:r>
              <a:rPr lang="en-US" dirty="0" err="1"/>
              <a:t>gelmiştir</a:t>
            </a:r>
            <a:r>
              <a:rPr lang="en-US" dirty="0"/>
              <a:t>. </a:t>
            </a:r>
            <a:endParaRPr lang="tr-TR" dirty="0"/>
          </a:p>
          <a:p>
            <a:pPr>
              <a:buFont typeface="Wingdings" charset="2"/>
              <a:buChar char="u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968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Adlandırma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Sorunu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tr-TR" b="1" dirty="0"/>
              <a:t>Yakındoğu kavramından </a:t>
            </a:r>
            <a:r>
              <a:rPr lang="tr-TR" b="1" dirty="0" smtClean="0"/>
              <a:t>Ortadoğu’ya</a:t>
            </a:r>
          </a:p>
          <a:p>
            <a:pPr>
              <a:buFont typeface="Wingdings" charset="2"/>
              <a:buChar char="u"/>
            </a:pPr>
            <a:r>
              <a:rPr lang="tr-TR" b="1" dirty="0" smtClean="0"/>
              <a:t> </a:t>
            </a:r>
            <a:r>
              <a:rPr lang="tr-TR" i="1" dirty="0"/>
              <a:t>Batı-Yakındoğu/Ortadoğu-Uzak Doğu </a:t>
            </a:r>
            <a:r>
              <a:rPr lang="tr-TR" i="1" dirty="0" smtClean="0"/>
              <a:t>ayrımı: </a:t>
            </a:r>
            <a:r>
              <a:rPr lang="tr-TR" dirty="0" smtClean="0"/>
              <a:t>Avrupa-</a:t>
            </a:r>
            <a:r>
              <a:rPr lang="tr-TR" dirty="0" smtClean="0"/>
              <a:t>merkezcilik tartışması</a:t>
            </a:r>
            <a:endParaRPr lang="tr-TR" dirty="0" smtClean="0"/>
          </a:p>
          <a:p>
            <a:pPr lvl="0">
              <a:buFont typeface="Wingdings" charset="2"/>
              <a:buChar char="u"/>
            </a:pPr>
            <a:r>
              <a:rPr lang="tr-TR" i="1" dirty="0"/>
              <a:t>Yakındoğu (</a:t>
            </a:r>
            <a:r>
              <a:rPr lang="tr-TR" i="1" dirty="0" err="1"/>
              <a:t>Near</a:t>
            </a:r>
            <a:r>
              <a:rPr lang="tr-TR" i="1" dirty="0"/>
              <a:t> East</a:t>
            </a:r>
            <a:r>
              <a:rPr lang="tr-TR" i="1" dirty="0" smtClean="0"/>
              <a:t>): </a:t>
            </a:r>
            <a:r>
              <a:rPr lang="tr-TR" dirty="0"/>
              <a:t>1453’ten itibaren Osmanlı İmparatorluğu tarafından yönetilen yerleri ifade etmek için kullanılmaktaydı. Birinci Dünya Savaşı’na kadar Yunanistan, Bulgaristan, </a:t>
            </a:r>
            <a:r>
              <a:rPr lang="tr-TR" dirty="0" err="1"/>
              <a:t>Levant</a:t>
            </a:r>
            <a:r>
              <a:rPr lang="tr-TR" dirty="0"/>
              <a:t> (Doğu Akdeniz kıyıları, Suriye ve Lübnan) ve Mısır, Yakındoğu kavramıyla ifade ediliyordu</a:t>
            </a:r>
            <a:r>
              <a:rPr lang="tr-TR" dirty="0" smtClean="0"/>
              <a:t>.</a:t>
            </a:r>
          </a:p>
          <a:p>
            <a:pPr marL="82296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5307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Adlandırma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Sorunu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r>
              <a:rPr lang="tr-TR" i="1" dirty="0"/>
              <a:t>Ortadoğu (</a:t>
            </a:r>
            <a:r>
              <a:rPr lang="tr-TR" i="1" dirty="0" err="1"/>
              <a:t>Middle</a:t>
            </a:r>
            <a:r>
              <a:rPr lang="tr-TR" i="1" dirty="0"/>
              <a:t> East</a:t>
            </a:r>
            <a:r>
              <a:rPr lang="tr-TR" i="1" dirty="0" smtClean="0"/>
              <a:t>): </a:t>
            </a:r>
            <a:r>
              <a:rPr lang="tr-TR" dirty="0" smtClean="0"/>
              <a:t>İlk </a:t>
            </a:r>
            <a:r>
              <a:rPr lang="tr-TR" dirty="0"/>
              <a:t>defa 1902 yılında, tanınmış Amerikan askeri tarihçi </a:t>
            </a:r>
            <a:r>
              <a:rPr lang="tr-TR" dirty="0" err="1"/>
              <a:t>Alfred</a:t>
            </a:r>
            <a:r>
              <a:rPr lang="tr-TR" dirty="0"/>
              <a:t> </a:t>
            </a:r>
            <a:r>
              <a:rPr lang="tr-TR" dirty="0" err="1"/>
              <a:t>Thayer</a:t>
            </a:r>
            <a:r>
              <a:rPr lang="tr-TR" dirty="0"/>
              <a:t> </a:t>
            </a:r>
            <a:r>
              <a:rPr lang="tr-TR" dirty="0" err="1"/>
              <a:t>Mahan</a:t>
            </a:r>
            <a:r>
              <a:rPr lang="tr-TR" dirty="0"/>
              <a:t> (1840-1912) tarafından kullanıldı. </a:t>
            </a:r>
            <a:r>
              <a:rPr lang="tr-TR" dirty="0" err="1"/>
              <a:t>Mahan</a:t>
            </a:r>
            <a:r>
              <a:rPr lang="tr-TR" dirty="0"/>
              <a:t>, Arabistan’dan İran’a, </a:t>
            </a:r>
            <a:r>
              <a:rPr lang="tr-TR" dirty="0" smtClean="0"/>
              <a:t> Afganistan’a </a:t>
            </a:r>
            <a:r>
              <a:rPr lang="tr-TR" dirty="0"/>
              <a:t>ve bugünün Pakistan sınırlarına uzandığını düşündüğü bir Ortadoğu sınırı çizdi. Ona göre Yakındoğu Balkanlar ile batı Anadolu’yu ve Doğu Akdeniz’i kapsıyordu. </a:t>
            </a:r>
          </a:p>
          <a:p>
            <a:pPr>
              <a:buFont typeface="Wingdings" charset="2"/>
              <a:buChar char="u"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628437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660066"/>
                </a:solidFill>
              </a:rPr>
              <a:t>Adlandırma</a:t>
            </a:r>
            <a:r>
              <a:rPr lang="en-US" dirty="0">
                <a:solidFill>
                  <a:srgbClr val="660066"/>
                </a:solidFill>
              </a:rPr>
              <a:t> </a:t>
            </a:r>
            <a:r>
              <a:rPr lang="en-US" dirty="0" err="1">
                <a:solidFill>
                  <a:srgbClr val="660066"/>
                </a:solidFill>
              </a:rPr>
              <a:t>Sorunu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Daha sonra, Times’ın Tahran muhabiri </a:t>
            </a:r>
            <a:r>
              <a:rPr lang="tr-TR" dirty="0" err="1"/>
              <a:t>Valentine</a:t>
            </a:r>
            <a:r>
              <a:rPr lang="tr-TR" dirty="0"/>
              <a:t> </a:t>
            </a:r>
            <a:r>
              <a:rPr lang="tr-TR" dirty="0" err="1"/>
              <a:t>Chirol</a:t>
            </a:r>
            <a:r>
              <a:rPr lang="tr-TR" dirty="0"/>
              <a:t> (1852-1929) </a:t>
            </a:r>
            <a:r>
              <a:rPr lang="tr-TR" dirty="0" err="1"/>
              <a:t>Mahan’ın</a:t>
            </a:r>
            <a:r>
              <a:rPr lang="tr-TR" dirty="0"/>
              <a:t> yeni terimini alarak 1903’teki kitabı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Middle</a:t>
            </a:r>
            <a:r>
              <a:rPr lang="tr-TR" i="1" dirty="0"/>
              <a:t> </a:t>
            </a:r>
            <a:r>
              <a:rPr lang="tr-TR" i="1" dirty="0" err="1"/>
              <a:t>Eastern</a:t>
            </a:r>
            <a:r>
              <a:rPr lang="tr-TR" i="1" dirty="0"/>
              <a:t> </a:t>
            </a:r>
            <a:r>
              <a:rPr lang="tr-TR" i="1" dirty="0" err="1"/>
              <a:t>Question</a:t>
            </a:r>
            <a:r>
              <a:rPr lang="tr-TR" i="1" dirty="0"/>
              <a:t>; </a:t>
            </a:r>
            <a:r>
              <a:rPr lang="tr-TR" i="1" dirty="0" err="1"/>
              <a:t>or</a:t>
            </a:r>
            <a:r>
              <a:rPr lang="tr-TR" i="1" dirty="0"/>
              <a:t> </a:t>
            </a:r>
            <a:r>
              <a:rPr lang="tr-TR" i="1" dirty="0" err="1"/>
              <a:t>some</a:t>
            </a:r>
            <a:r>
              <a:rPr lang="tr-TR" i="1" dirty="0"/>
              <a:t> </a:t>
            </a:r>
            <a:r>
              <a:rPr lang="tr-TR" i="1" dirty="0" err="1"/>
              <a:t>political</a:t>
            </a:r>
            <a:r>
              <a:rPr lang="tr-TR" i="1" dirty="0"/>
              <a:t> </a:t>
            </a:r>
            <a:r>
              <a:rPr lang="tr-TR" i="1" dirty="0" err="1"/>
              <a:t>problems</a:t>
            </a:r>
            <a:r>
              <a:rPr lang="tr-TR" i="1" dirty="0"/>
              <a:t> of </a:t>
            </a:r>
            <a:r>
              <a:rPr lang="tr-TR" i="1" dirty="0" err="1"/>
              <a:t>Indian</a:t>
            </a:r>
            <a:r>
              <a:rPr lang="tr-TR" i="1" dirty="0"/>
              <a:t> </a:t>
            </a:r>
            <a:r>
              <a:rPr lang="tr-TR" i="1" dirty="0" err="1"/>
              <a:t>Defence</a:t>
            </a:r>
            <a:r>
              <a:rPr lang="tr-TR" dirty="0" err="1"/>
              <a:t>’de</a:t>
            </a:r>
            <a:r>
              <a:rPr lang="tr-TR" dirty="0"/>
              <a:t> Asya’nın Hindistan sınırlarına kadar uzanan kısmına ya da Hindistan’a giden yoldaki tüm topraklara işaret etmek için kullandı.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694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Adlandırma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Sorunu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tr-TR" dirty="0" smtClean="0"/>
          </a:p>
          <a:p>
            <a:pPr>
              <a:buFont typeface="Wingdings" charset="2"/>
              <a:buChar char="u"/>
            </a:pPr>
            <a:r>
              <a:rPr lang="tr-TR" dirty="0" smtClean="0"/>
              <a:t> </a:t>
            </a:r>
            <a:r>
              <a:rPr lang="tr-TR" i="1" dirty="0" smtClean="0"/>
              <a:t>Ortadoğu kavramının </a:t>
            </a:r>
            <a:r>
              <a:rPr lang="tr-TR" i="1" dirty="0"/>
              <a:t>kullanımının yaygınlaşması: </a:t>
            </a:r>
            <a:r>
              <a:rPr lang="tr-TR" dirty="0"/>
              <a:t>Birinci Dünya Savaşı’ndan sonra Mezopotamya, Arap Yarımadası, İran ve bazen de Afganistan’ı kapsayacak şekilde kullanılan </a:t>
            </a:r>
            <a:r>
              <a:rPr lang="tr-TR" dirty="0" smtClean="0"/>
              <a:t>Ortadoğu kavramı, </a:t>
            </a:r>
            <a:r>
              <a:rPr lang="tr-TR" dirty="0"/>
              <a:t>Yakındoğu’nun yerini aldı. İkinci Dünya Savaşından sonra ise, Ortadoğu kavramının kullanımı giderek literatürde yerleşmeye başladı. </a:t>
            </a:r>
            <a:endParaRPr lang="tr-TR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562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Adlandırma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dirty="0" err="1">
                <a:solidFill>
                  <a:srgbClr val="660066"/>
                </a:solidFill>
              </a:rPr>
              <a:t>S</a:t>
            </a:r>
            <a:r>
              <a:rPr lang="en-US" sz="3200" dirty="0" err="1" smtClean="0">
                <a:solidFill>
                  <a:srgbClr val="660066"/>
                </a:solidFill>
              </a:rPr>
              <a:t>orunu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tr-TR" dirty="0" smtClean="0"/>
          </a:p>
          <a:p>
            <a:pPr>
              <a:buFont typeface="Wingdings" charset="2"/>
              <a:buChar char="u"/>
            </a:pPr>
            <a:r>
              <a:rPr lang="tr-TR" dirty="0" smtClean="0"/>
              <a:t>Alternatif adlandırma önerileri: </a:t>
            </a:r>
            <a:endParaRPr lang="tr-TR" dirty="0" smtClean="0"/>
          </a:p>
          <a:p>
            <a:pPr marL="82296" indent="0">
              <a:buNone/>
            </a:pPr>
            <a:r>
              <a:rPr lang="tr-TR" dirty="0" smtClean="0"/>
              <a:t>(</a:t>
            </a:r>
            <a:r>
              <a:rPr lang="tr-TR" dirty="0"/>
              <a:t>Güney)batı Asya ve Kuzey Afrika. </a:t>
            </a:r>
            <a:r>
              <a:rPr lang="tr-TR" dirty="0" smtClean="0"/>
              <a:t> Avrupa-merkezcilikten </a:t>
            </a:r>
            <a:r>
              <a:rPr lang="tr-TR" dirty="0"/>
              <a:t>uzaklaşmak çabasıyla BM ve bazı uluslararası kuruluşlar “Güney Batı Asya ve Kuzey Afrika” terimini kullanırlar. Fakat bu adlandırma akademik literatürde çok fazla kabul görmüş değildir. </a:t>
            </a:r>
          </a:p>
          <a:p>
            <a:pPr>
              <a:buFont typeface="Wingdings" charset="2"/>
              <a:buChar char="u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957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Ortadoğu’nun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Sınırları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 smtClean="0"/>
              <a:t>Geniş</a:t>
            </a:r>
            <a:r>
              <a:rPr lang="en-US" dirty="0" smtClean="0"/>
              <a:t> </a:t>
            </a:r>
            <a:r>
              <a:rPr lang="en-US" dirty="0" err="1" smtClean="0"/>
              <a:t>anlamda</a:t>
            </a:r>
            <a:r>
              <a:rPr lang="en-US" dirty="0" smtClean="0"/>
              <a:t> </a:t>
            </a:r>
            <a:r>
              <a:rPr lang="en-US" dirty="0" err="1" smtClean="0"/>
              <a:t>Ortadoğu</a:t>
            </a:r>
            <a:r>
              <a:rPr lang="en-US" dirty="0"/>
              <a:t> </a:t>
            </a:r>
            <a:r>
              <a:rPr lang="en-US" dirty="0" err="1" smtClean="0"/>
              <a:t>bölgesinin</a:t>
            </a:r>
            <a:r>
              <a:rPr lang="en-US" dirty="0" smtClean="0"/>
              <a:t> </a:t>
            </a:r>
            <a:r>
              <a:rPr lang="en-US" dirty="0" err="1" smtClean="0"/>
              <a:t>sınırlarının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smtClean="0"/>
              <a:t>Dar </a:t>
            </a:r>
            <a:r>
              <a:rPr lang="en-US" dirty="0" err="1" smtClean="0"/>
              <a:t>anlamda</a:t>
            </a:r>
            <a:r>
              <a:rPr lang="en-US" dirty="0" smtClean="0"/>
              <a:t> </a:t>
            </a:r>
            <a:r>
              <a:rPr lang="en-US" dirty="0" err="1" smtClean="0"/>
              <a:t>Ortadoğu</a:t>
            </a:r>
            <a:r>
              <a:rPr lang="en-US" dirty="0"/>
              <a:t> </a:t>
            </a:r>
            <a:r>
              <a:rPr lang="en-US" dirty="0" err="1" smtClean="0"/>
              <a:t>bölgesinin</a:t>
            </a:r>
            <a:r>
              <a:rPr lang="en-US" dirty="0" smtClean="0"/>
              <a:t> </a:t>
            </a:r>
            <a:r>
              <a:rPr lang="en-US" dirty="0" err="1" smtClean="0"/>
              <a:t>sınırlarının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Ders</a:t>
            </a:r>
            <a:r>
              <a:rPr lang="en-US" dirty="0" smtClean="0"/>
              <a:t> </a:t>
            </a:r>
            <a:r>
              <a:rPr lang="en-US" dirty="0" err="1" smtClean="0"/>
              <a:t>kapsamında</a:t>
            </a:r>
            <a:r>
              <a:rPr lang="en-US" dirty="0" smtClean="0"/>
              <a:t> 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alınacak</a:t>
            </a:r>
            <a:r>
              <a:rPr lang="en-US" dirty="0" smtClean="0"/>
              <a:t> </a:t>
            </a:r>
            <a:r>
              <a:rPr lang="en-US" dirty="0" err="1" smtClean="0"/>
              <a:t>coğrafyanın</a:t>
            </a:r>
            <a:r>
              <a:rPr lang="en-US" dirty="0" smtClean="0"/>
              <a:t> </a:t>
            </a:r>
            <a:r>
              <a:rPr lang="en-US" dirty="0" err="1" smtClean="0"/>
              <a:t>sınırlarının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423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Alt </a:t>
            </a:r>
            <a:r>
              <a:rPr lang="en-US" sz="3200" dirty="0" err="1" smtClean="0">
                <a:solidFill>
                  <a:srgbClr val="660066"/>
                </a:solidFill>
              </a:rPr>
              <a:t>Bölgesel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Sistemlerin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Tanımlanması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Font typeface="Wingdings" charset="2"/>
              <a:buChar char="u"/>
            </a:pPr>
            <a:endParaRPr lang="tr-TR" sz="3600" dirty="0" smtClean="0"/>
          </a:p>
          <a:p>
            <a:pPr lvl="0">
              <a:buFont typeface="Wingdings" charset="2"/>
              <a:buChar char="u"/>
            </a:pPr>
            <a:r>
              <a:rPr lang="tr-TR" sz="4100" dirty="0" smtClean="0"/>
              <a:t>Maşrık: </a:t>
            </a:r>
            <a:r>
              <a:rPr lang="tr-TR" sz="4100" dirty="0"/>
              <a:t>Güneşin doğduğu yer anlamına gelen Maşrık, Mısır ve doğusundaki ülkeleri tanımlamak için kullanılmaktadır. </a:t>
            </a:r>
          </a:p>
          <a:p>
            <a:pPr lvl="0">
              <a:buFont typeface="Wingdings" charset="2"/>
              <a:buChar char="u"/>
            </a:pPr>
            <a:r>
              <a:rPr lang="tr-TR" sz="4100" dirty="0" smtClean="0"/>
              <a:t>Mağrip: </a:t>
            </a:r>
            <a:r>
              <a:rPr lang="tr-TR" sz="4100" dirty="0"/>
              <a:t>Güneşin battığı yer anlamına gelen Mağrip, Mısır’ın batısındaki (Tunus, Libya, Cezayir, Fas) ülkeleri tanımlamak için kullanılmaktadır. </a:t>
            </a:r>
            <a:endParaRPr lang="tr-TR" sz="4100" dirty="0" smtClean="0"/>
          </a:p>
          <a:p>
            <a:pPr lvl="0">
              <a:buFont typeface="Wingdings" charset="2"/>
              <a:buChar char="u"/>
            </a:pPr>
            <a:r>
              <a:rPr lang="tr-TR" sz="4100" dirty="0" smtClean="0"/>
              <a:t>Kuzey Afrika (North </a:t>
            </a:r>
            <a:r>
              <a:rPr lang="tr-TR" sz="4100" dirty="0" err="1" smtClean="0"/>
              <a:t>Africa</a:t>
            </a:r>
            <a:r>
              <a:rPr lang="tr-TR" sz="4100" dirty="0" smtClean="0"/>
              <a:t>): Mısır’ın batısındaki ülkeleri tanımlamak için kullanılır.</a:t>
            </a:r>
            <a:endParaRPr lang="tr-TR" sz="4100" dirty="0"/>
          </a:p>
          <a:p>
            <a:pPr marL="82296" lv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27444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Alt </a:t>
            </a:r>
            <a:r>
              <a:rPr lang="en-US" sz="3200" dirty="0" err="1">
                <a:solidFill>
                  <a:srgbClr val="660066"/>
                </a:solidFill>
              </a:rPr>
              <a:t>Bölgesel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Sistemlerin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Tanımlanması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endParaRPr lang="tr-TR" dirty="0" smtClean="0"/>
          </a:p>
          <a:p>
            <a:pPr>
              <a:buFont typeface="Wingdings" charset="2"/>
              <a:buChar char="u"/>
            </a:pPr>
            <a:r>
              <a:rPr lang="tr-TR" dirty="0" smtClean="0"/>
              <a:t>Bereketli </a:t>
            </a:r>
            <a:r>
              <a:rPr lang="tr-TR" dirty="0"/>
              <a:t>Hilal (</a:t>
            </a:r>
            <a:r>
              <a:rPr lang="tr-TR" dirty="0" err="1"/>
              <a:t>Fertile</a:t>
            </a:r>
            <a:r>
              <a:rPr lang="tr-TR" dirty="0"/>
              <a:t> </a:t>
            </a:r>
            <a:r>
              <a:rPr lang="tr-TR" dirty="0" err="1"/>
              <a:t>Crescent</a:t>
            </a:r>
            <a:r>
              <a:rPr lang="tr-TR" dirty="0"/>
              <a:t>- </a:t>
            </a:r>
            <a:r>
              <a:rPr lang="tr-TR" dirty="0" err="1"/>
              <a:t>Cradle</a:t>
            </a:r>
            <a:r>
              <a:rPr lang="tr-TR" dirty="0"/>
              <a:t> of </a:t>
            </a:r>
            <a:r>
              <a:rPr lang="tr-TR" dirty="0" err="1" smtClean="0"/>
              <a:t>civilization</a:t>
            </a:r>
            <a:r>
              <a:rPr lang="tr-TR" dirty="0"/>
              <a:t>): Batı ve Ortadoğu uygarlıklarının doğduğu bölgeyi betimlemek için ilke defa 1914’te ABD’li </a:t>
            </a:r>
            <a:r>
              <a:rPr lang="tr-TR" dirty="0" err="1"/>
              <a:t>doğubilimci</a:t>
            </a:r>
            <a:r>
              <a:rPr lang="tr-TR" dirty="0"/>
              <a:t> James Henry </a:t>
            </a:r>
            <a:r>
              <a:rPr lang="tr-TR" dirty="0" err="1"/>
              <a:t>Breasted</a:t>
            </a:r>
            <a:r>
              <a:rPr lang="tr-TR" dirty="0"/>
              <a:t> tarafından kullanılan bu </a:t>
            </a:r>
            <a:r>
              <a:rPr lang="tr-TR" dirty="0" smtClean="0"/>
              <a:t>tanımlama </a:t>
            </a:r>
            <a:r>
              <a:rPr lang="tr-TR" dirty="0"/>
              <a:t>Irak, Suriye, Lübnan, Ürdün, İsrail, Filistin ve Mısır’ı kapsamaktadır. </a:t>
            </a:r>
            <a:endParaRPr lang="tr-TR" sz="4000" dirty="0"/>
          </a:p>
          <a:p>
            <a:pPr marL="82296" indent="0">
              <a:buNone/>
            </a:pPr>
            <a:endParaRPr lang="tr-TR" sz="4000" dirty="0"/>
          </a:p>
          <a:p>
            <a:pPr>
              <a:buFont typeface="Wingdings" charset="2"/>
              <a:buChar char="u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5614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87</TotalTime>
  <Words>547</Words>
  <Application>Microsoft Macintosh PowerPoint</Application>
  <PresentationFormat>On-screen Show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BÖLGESEL POLİTİKA: ORTADOĞU (Bahar 2019-2020) </vt:lpstr>
      <vt:lpstr>Adlandırma Sorunu</vt:lpstr>
      <vt:lpstr>Adlandırma Sorunu</vt:lpstr>
      <vt:lpstr>Adlandırma Sorunu</vt:lpstr>
      <vt:lpstr>Adlandırma Sorunu</vt:lpstr>
      <vt:lpstr>Adlandırma Sorunu</vt:lpstr>
      <vt:lpstr>Ortadoğu’nun Sınırları</vt:lpstr>
      <vt:lpstr>Alt Bölgesel Sistemlerin Tanımlanması</vt:lpstr>
      <vt:lpstr>Alt Bölgesel Sistemlerin Tanımlanması</vt:lpstr>
      <vt:lpstr>Alt Bölgesel Sistemlerin Tanımlanması</vt:lpstr>
      <vt:lpstr>Alt Bölgesel Sistemlerin Tanımlanması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BÖLGESEL POLİTİKA: ORTADOĞU</dc:title>
  <dc:subject/>
  <dc:creator>Ozge</dc:creator>
  <cp:keywords/>
  <dc:description/>
  <cp:lastModifiedBy>Ozge</cp:lastModifiedBy>
  <cp:revision>31</cp:revision>
  <dcterms:created xsi:type="dcterms:W3CDTF">2019-01-05T14:19:54Z</dcterms:created>
  <dcterms:modified xsi:type="dcterms:W3CDTF">2019-09-22T10:53:42Z</dcterms:modified>
  <cp:category/>
</cp:coreProperties>
</file>