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lvl="0">
      <a:defRPr lang="tr-TR"/>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tr-TR"/>
              <a:t>Asıl başlık stili için tıklatın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49EFD000-1463-48E2-8B06-A58FFB1379F9}"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49EFD000-1463-48E2-8B06-A58FFB1379F9}"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49EFD000-1463-48E2-8B06-A58FFB1379F9}"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9EFD000-1463-48E2-8B06-A58FFB1379F9}"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a:t>Asıl başlık stili için tıklatın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a:t>Asıl metin stillerini düzenlemek için tıklatın</a:t>
            </a:r>
          </a:p>
        </p:txBody>
      </p:sp>
      <p:sp>
        <p:nvSpPr>
          <p:cNvPr id="4" name="Date Placeholder 3"/>
          <p:cNvSpPr>
            <a:spLocks noGrp="1"/>
          </p:cNvSpPr>
          <p:nvPr>
            <p:ph type="dt" sz="half" idx="10"/>
          </p:nvPr>
        </p:nvSpPr>
        <p:spPr/>
        <p:txBody>
          <a:bodyPr/>
          <a:lstStyle/>
          <a:p>
            <a:fld id="{49EFD000-1463-48E2-8B06-A58FFB1379F9}"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9EFD000-1463-48E2-8B06-A58FFB1379F9}"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1959F7B-C40D-4844-8570-D6A85885DE0D}" type="slidenum">
              <a:rPr lang="tr-TR" smtClean="0"/>
              <a:t>‹#›</a:t>
            </a:fld>
            <a:endParaRPr lang="tr-TR"/>
          </a:p>
        </p:txBody>
      </p:sp>
      <p:sp>
        <p:nvSpPr>
          <p:cNvPr id="8" name="Title 7"/>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a:t>Asıl metin stillerini düzenlemek için tıklatın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a:t>Asıl metin stillerini düzenlemek için tıklatın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9EFD000-1463-48E2-8B06-A58FFB1379F9}" type="datetimeFigureOut">
              <a:rPr lang="tr-TR" smtClean="0"/>
              <a:t>21.05.2020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49EFD000-1463-48E2-8B06-A58FFB1379F9}" type="datetimeFigureOut">
              <a:rPr lang="tr-TR" smtClean="0"/>
              <a:t>21.05.2020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EFD000-1463-48E2-8B06-A58FFB1379F9}" type="datetimeFigureOut">
              <a:rPr lang="tr-TR" smtClean="0"/>
              <a:t>21.05.2020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a:t>Asıl başlık stili için tıklatın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tr-TR"/>
              <a:t>Asıl metin stillerini düzenlemek için tıklatın</a:t>
            </a:r>
          </a:p>
        </p:txBody>
      </p:sp>
      <p:sp>
        <p:nvSpPr>
          <p:cNvPr id="5" name="Date Placeholder 4"/>
          <p:cNvSpPr>
            <a:spLocks noGrp="1"/>
          </p:cNvSpPr>
          <p:nvPr>
            <p:ph type="dt" sz="half" idx="10"/>
          </p:nvPr>
        </p:nvSpPr>
        <p:spPr/>
        <p:txBody>
          <a:bodyPr/>
          <a:lstStyle/>
          <a:p>
            <a:fld id="{49EFD000-1463-48E2-8B06-A58FFB1379F9}" type="datetimeFigureOut">
              <a:rPr lang="tr-TR" smtClean="0"/>
              <a:t>21.05.2020</a:t>
            </a:fld>
            <a:endParaRPr lang="tr-T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1959F7B-C40D-4844-8570-D6A85885DE0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tr-TR"/>
              <a:t>Resim eklemek için simgeyi tıklatın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tr-TR"/>
              <a:t>Asıl başlık stili için tıklatın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49EFD000-1463-48E2-8B06-A58FFB1379F9}"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49EFD000-1463-48E2-8B06-A58FFB1379F9}" type="datetimeFigureOut">
              <a:rPr lang="tr-TR" smtClean="0"/>
              <a:t>21.05.2020</a:t>
            </a:fld>
            <a:endParaRPr lang="tr-T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tr-T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1959F7B-C40D-4844-8570-D6A85885DE0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ENGELLERİ AŞMADA TEKNOLOJİ</a:t>
            </a:r>
          </a:p>
        </p:txBody>
      </p:sp>
    </p:spTree>
    <p:extLst>
      <p:ext uri="{BB962C8B-B14F-4D97-AF65-F5344CB8AC3E}">
        <p14:creationId xmlns:p14="http://schemas.microsoft.com/office/powerpoint/2010/main" val="1325920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2960" y="260648"/>
            <a:ext cx="7520940" cy="4419829"/>
          </a:xfrm>
        </p:spPr>
        <p:txBody>
          <a:bodyPr>
            <a:noAutofit/>
          </a:bodyPr>
          <a:lstStyle/>
          <a:p>
            <a:r>
              <a:rPr lang="tr-TR" sz="2000" b="0" dirty="0"/>
              <a:t>Tekerlekli sandalye kullanıcıları, uzun süredir çok çeşitli adaptasyonlar ve modifikasyonlar sayesinde araba kullanabiliyorlar. Ancak önemli bir dezavantaj var. Birçok insan tekerlekli sandalyelerini katlamak ve kendilerini arabanın içine transfer etmek durumunda kalıyor ki, bu zaman harcanmasına neden olan ve zor bir iş. Firmanın kurucu </a:t>
            </a:r>
            <a:r>
              <a:rPr lang="tr-TR" sz="2000" b="0" dirty="0" err="1"/>
              <a:t>CEOsu</a:t>
            </a:r>
            <a:r>
              <a:rPr lang="tr-TR" sz="2000" b="0" dirty="0"/>
              <a:t> ve </a:t>
            </a:r>
            <a:r>
              <a:rPr lang="tr-TR" sz="2000" b="0" dirty="0" err="1"/>
              <a:t>atrofisinden</a:t>
            </a:r>
            <a:r>
              <a:rPr lang="tr-TR" sz="2000" b="0" dirty="0"/>
              <a:t> mustarip </a:t>
            </a:r>
            <a:r>
              <a:rPr lang="tr-TR" sz="2000" b="0" dirty="0" err="1"/>
              <a:t>Stacy</a:t>
            </a:r>
            <a:r>
              <a:rPr lang="tr-TR" sz="2000" b="0" dirty="0"/>
              <a:t> </a:t>
            </a:r>
            <a:r>
              <a:rPr lang="tr-TR" sz="2000" b="0" dirty="0" err="1"/>
              <a:t>Zoern’in</a:t>
            </a:r>
            <a:r>
              <a:rPr lang="tr-TR" sz="2000" b="0" dirty="0"/>
              <a:t> hizmete sunduğu </a:t>
            </a:r>
            <a:r>
              <a:rPr lang="tr-TR" sz="2000" b="0" dirty="0" err="1"/>
              <a:t>The</a:t>
            </a:r>
            <a:r>
              <a:rPr lang="tr-TR" sz="2000" b="0" dirty="0"/>
              <a:t> </a:t>
            </a:r>
            <a:r>
              <a:rPr lang="tr-TR" sz="2000" b="0" dirty="0" err="1"/>
              <a:t>Kenguru</a:t>
            </a:r>
            <a:r>
              <a:rPr lang="tr-TR" sz="2000" b="0" dirty="0"/>
              <a:t>, kullanıcılarının aynı zamanda tekerlekli sandalyeleri ile içinde kalabildiği bir araba. Bir “halk </a:t>
            </a:r>
            <a:r>
              <a:rPr lang="tr-TR" sz="2000" b="0" dirty="0" err="1"/>
              <a:t>arabası”olarak</a:t>
            </a:r>
            <a:r>
              <a:rPr lang="tr-TR" sz="2000" b="0" dirty="0"/>
              <a:t> düşünülen elektrikli araba, saatte yalnızca 25 mil gidebiliyor ki, böyle bir araba için olması gereken yasal mesafe de bu şekilde. Araba uzun mesafeli seyahatlerden ziyade yakın mesafedeki işleri halledebilmek için tasarlanmış bulunuyor.</a:t>
            </a:r>
            <a:endParaRPr lang="tr-TR" sz="2000" dirty="0"/>
          </a:p>
        </p:txBody>
      </p:sp>
    </p:spTree>
    <p:extLst>
      <p:ext uri="{BB962C8B-B14F-4D97-AF65-F5344CB8AC3E}">
        <p14:creationId xmlns:p14="http://schemas.microsoft.com/office/powerpoint/2010/main" val="310858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692696"/>
            <a:ext cx="8657450" cy="3240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7823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0" dirty="0"/>
              <a:t>Kaynaştırma/bütünleştirme ve evrensel tasarımın öneminden yola çıkarak başta özel gereksinimi olan bireyler olmak üzere tüm</a:t>
            </a:r>
            <a:r>
              <a:rPr lang="tr-TR" dirty="0"/>
              <a:t/>
            </a:r>
            <a:br>
              <a:rPr lang="tr-TR" dirty="0"/>
            </a:br>
            <a:r>
              <a:rPr lang="tr-TR" b="0" dirty="0"/>
              <a:t>bireylerin bilgiye ulaşımını kolaylaştıran bir ortam hazırlama son zamanlarda giderek önem kazanmaktadır. Teknolojinin eğitim</a:t>
            </a:r>
            <a:r>
              <a:rPr lang="tr-TR" dirty="0"/>
              <a:t/>
            </a:r>
            <a:br>
              <a:rPr lang="tr-TR" dirty="0"/>
            </a:br>
            <a:r>
              <a:rPr lang="tr-TR" b="0" dirty="0"/>
              <a:t>ortamlarına girmesi ile birlikte sınıf ortamlarında yürütülen öğretim süreçleri teknoloji destekli yürütülmeye başlanmıştır.</a:t>
            </a:r>
            <a:r>
              <a:rPr lang="tr-TR" dirty="0"/>
              <a:t/>
            </a:r>
            <a:br>
              <a:rPr lang="tr-TR" dirty="0"/>
            </a:br>
            <a:r>
              <a:rPr lang="tr-TR" b="0" dirty="0"/>
              <a:t>Teknoloji destekli eğitim ortamları </a:t>
            </a:r>
            <a:r>
              <a:rPr lang="tr-TR" b="0" i="1" dirty="0"/>
              <a:t>öğrenenlerin</a:t>
            </a:r>
            <a:r>
              <a:rPr lang="tr-TR" b="0" dirty="0"/>
              <a:t> özellikleri doğrultusunda ilgi ve motivasyon arttırıcı bir öğrenme deneyimi</a:t>
            </a:r>
            <a:r>
              <a:rPr lang="tr-TR" dirty="0"/>
              <a:t/>
            </a:r>
            <a:br>
              <a:rPr lang="tr-TR" dirty="0"/>
            </a:br>
            <a:r>
              <a:rPr lang="tr-TR" b="0" dirty="0"/>
              <a:t>sağlamaktadır. Günümüz dünyasında özel gereksinimi olan bireylere yönelik pek çok farklı beceri, davranış ve kavram</a:t>
            </a:r>
            <a:r>
              <a:rPr lang="tr-TR" dirty="0"/>
              <a:t/>
            </a:r>
            <a:br>
              <a:rPr lang="tr-TR" dirty="0"/>
            </a:br>
            <a:r>
              <a:rPr lang="tr-TR" b="0" dirty="0"/>
              <a:t>öğretiminde teknoloji destekli öğrenme ortamları oluşturulabilir. Özel gereksinimi olan bireyleri, bağımsız yaşama hazırlamada</a:t>
            </a:r>
            <a:r>
              <a:rPr lang="tr-TR" dirty="0"/>
              <a:t/>
            </a:r>
            <a:br>
              <a:rPr lang="tr-TR" dirty="0"/>
            </a:br>
            <a:r>
              <a:rPr lang="tr-TR" b="0" dirty="0"/>
              <a:t>gerekli olan teknolojilerden biri de yardımcı teknolojilerdir.</a:t>
            </a:r>
            <a:endParaRPr lang="tr-TR" dirty="0"/>
          </a:p>
        </p:txBody>
      </p:sp>
    </p:spTree>
    <p:extLst>
      <p:ext uri="{BB962C8B-B14F-4D97-AF65-F5344CB8AC3E}">
        <p14:creationId xmlns:p14="http://schemas.microsoft.com/office/powerpoint/2010/main" val="964730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2960" y="476672"/>
            <a:ext cx="7520940" cy="4203805"/>
          </a:xfrm>
        </p:spPr>
        <p:txBody>
          <a:bodyPr>
            <a:normAutofit/>
          </a:bodyPr>
          <a:lstStyle/>
          <a:p>
            <a:r>
              <a:rPr lang="tr-TR" sz="2000" b="0" dirty="0"/>
              <a:t>Yardımcı teknolojiler özel gereksinimi olan bireylerin yetersizlik</a:t>
            </a:r>
            <a:r>
              <a:rPr lang="tr-TR" sz="2000" dirty="0"/>
              <a:t/>
            </a:r>
            <a:br>
              <a:rPr lang="tr-TR" sz="2000" dirty="0"/>
            </a:br>
            <a:r>
              <a:rPr lang="tr-TR" sz="2000" b="0" dirty="0"/>
              <a:t>türüne göre görme, işitme, okuma, yazma, sosyal ve iletişim becerilerini desteklemekte ve bağımsız yaşam becerilerini</a:t>
            </a:r>
            <a:r>
              <a:rPr lang="tr-TR" sz="2000" dirty="0"/>
              <a:t/>
            </a:r>
            <a:br>
              <a:rPr lang="tr-TR" sz="2000" dirty="0"/>
            </a:br>
            <a:r>
              <a:rPr lang="tr-TR" sz="2000" b="0" dirty="0"/>
              <a:t>kolaylaştırmaktadır. Bu durum bireylerin hedeflenen bilgileri daha kolay, kalıcı ve hızlı bir şekilde öğrenmelerine olanak</a:t>
            </a:r>
            <a:r>
              <a:rPr lang="tr-TR" sz="2000" dirty="0"/>
              <a:t/>
            </a:r>
            <a:br>
              <a:rPr lang="tr-TR" sz="2000" dirty="0"/>
            </a:br>
            <a:r>
              <a:rPr lang="tr-TR" sz="2000" b="0" dirty="0"/>
              <a:t>tanımaktadır. Bu bağlamda bu sayfa; özel eğitimde yardımcı teknolojilerin kullanımı konusunda bilgi vermekte ve yardımcı</a:t>
            </a:r>
            <a:r>
              <a:rPr lang="tr-TR" sz="2000" dirty="0"/>
              <a:t/>
            </a:r>
            <a:br>
              <a:rPr lang="tr-TR" sz="2000" dirty="0"/>
            </a:br>
            <a:r>
              <a:rPr lang="tr-TR" sz="2000" b="0" dirty="0"/>
              <a:t>teknolojilerin kullanımına yönelik öneriler sunmaktadır.</a:t>
            </a:r>
            <a:endParaRPr lang="tr-TR" sz="2000" dirty="0"/>
          </a:p>
        </p:txBody>
      </p:sp>
    </p:spTree>
    <p:extLst>
      <p:ext uri="{BB962C8B-B14F-4D97-AF65-F5344CB8AC3E}">
        <p14:creationId xmlns:p14="http://schemas.microsoft.com/office/powerpoint/2010/main" val="2419098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2960" y="548680"/>
            <a:ext cx="7520940" cy="4131797"/>
          </a:xfrm>
        </p:spPr>
        <p:txBody>
          <a:bodyPr>
            <a:normAutofit/>
          </a:bodyPr>
          <a:lstStyle/>
          <a:p>
            <a:r>
              <a:rPr lang="tr-TR" sz="2400" b="0" dirty="0"/>
              <a:t>İnsansı robotları henüz sınıflarda görmüyor olabiliriz, ancak şimdiden çocukların onlarla nasıl etkileşime geçtiğine dair pek çok araştırma yapılıyor. Üstelik bulgulara bakılırsa robotlar çocukların eğitimine önemli katkılarda bulunabilir.</a:t>
            </a:r>
            <a:r>
              <a:rPr lang="tr-TR" sz="2400" dirty="0"/>
              <a:t/>
            </a:r>
            <a:br>
              <a:rPr lang="tr-TR" sz="2400" dirty="0"/>
            </a:br>
            <a:r>
              <a:rPr lang="tr-TR" sz="2400" b="0" dirty="0"/>
              <a:t>Robotik, eğitim bilimleri ve psikoloji alanlarının katkısıyla yapılan bilimsel çalışmalar, çocukların insansı robotlar ile etkileşimleri sonucunda matematiksel ve bilimsel kavramları öğrenebildiklerini; kodlama, problem çözme ve sosyal becerilerini geliştirebildiklerini ortaya koyuyor. </a:t>
            </a:r>
            <a:endParaRPr lang="tr-TR" sz="2400" dirty="0"/>
          </a:p>
        </p:txBody>
      </p:sp>
    </p:spTree>
    <p:extLst>
      <p:ext uri="{BB962C8B-B14F-4D97-AF65-F5344CB8AC3E}">
        <p14:creationId xmlns:p14="http://schemas.microsoft.com/office/powerpoint/2010/main" val="4233113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000" b="0" dirty="0"/>
              <a:t>Robotlar, öğretmenlere yardımcı bir asistan olabilecekleri gibi çocuklar için bir öğrenme arkadaşı veya yeni edindikleri bilgileri robota öğreterek pekiştirebilecekleri bir öğrenci rolünü de üstlenebiliyor. Bu anlamda robotlar, eğitsel bağlamlarda toplu ve bireysel ihtiyaçlara göre konumlandırılabiliyor.</a:t>
            </a:r>
            <a:r>
              <a:rPr lang="tr-TR" sz="2000" dirty="0"/>
              <a:t/>
            </a:r>
            <a:br>
              <a:rPr lang="tr-TR" sz="2000" dirty="0"/>
            </a:br>
            <a:r>
              <a:rPr lang="tr-TR" sz="2000" b="0" dirty="0"/>
              <a:t>İnsansı robotların çocukların eğitimine yardımcı olabileceği bir diğer önemli alan ise dil gelişimi. Yapılan çalışmalar, çocukların robotlardan hem anadillerinde hem de yabancı dilde yeni sözcükler öğrenebildiklerini gösteriyor. Çocuklar aynı zamanda robotlarla konuşma arkadaşı olarak hikâye anlatma becerilerini de geliştirebiliyor. </a:t>
            </a:r>
            <a:endParaRPr lang="tr-TR" sz="2000" dirty="0"/>
          </a:p>
        </p:txBody>
      </p:sp>
    </p:spTree>
    <p:extLst>
      <p:ext uri="{BB962C8B-B14F-4D97-AF65-F5344CB8AC3E}">
        <p14:creationId xmlns:p14="http://schemas.microsoft.com/office/powerpoint/2010/main" val="1856582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r>
              <a:rPr lang="tr-TR" sz="2000" b="0" dirty="0"/>
              <a:t>Tipik gelişim gösteren çocukların yanı sıra otizm spektrum bozukluğu ve duyma problemi olan çocuklar da robotlardan bu yönde faydalanabiliyor. Sosyal ilişkiler ile sorun yaşayan otizmli çocuklar, iletişim için robotları insanlara tercih edebiliyor ve dil becerilerini bu şekilde geliştirebiliyor. İstanbul Teknik Üniversitesi’nden Dr. Hatice Köse ve ekibi ise robotların çocuklara çeşitli Türk İşaret Dili sözcüklerini öğretebileceklerini gösterdi. Bulgularına göre, işitme engelli çocuklar robotlar ile yapılan sözcük eğitiminde video platformlu mobil uygulamalara göre daha başarılı olabiliyor. Kısacası insansı robotlar, çocukların geniş bir yelpazede dil gelişimlerine katkıda bulunabilecek önemli bir potansiyele sahip.</a:t>
            </a:r>
            <a:endParaRPr lang="tr-TR" sz="2000" dirty="0"/>
          </a:p>
        </p:txBody>
      </p:sp>
    </p:spTree>
    <p:extLst>
      <p:ext uri="{BB962C8B-B14F-4D97-AF65-F5344CB8AC3E}">
        <p14:creationId xmlns:p14="http://schemas.microsoft.com/office/powerpoint/2010/main" val="1132450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32656"/>
            <a:ext cx="2562324" cy="4557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1425060"/>
            <a:ext cx="4835894" cy="2388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5745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2960" y="476672"/>
            <a:ext cx="7520940" cy="4203805"/>
          </a:xfrm>
        </p:spPr>
        <p:txBody>
          <a:bodyPr>
            <a:noAutofit/>
          </a:bodyPr>
          <a:lstStyle/>
          <a:p>
            <a:r>
              <a:rPr lang="tr-TR" sz="1800" b="0" dirty="0"/>
              <a:t>Sağlıklı insanlar olarak günlük hayatta gerçekleştirdiğimiz yemek </a:t>
            </a:r>
            <a:r>
              <a:rPr lang="tr-TR" sz="1800" b="0" dirty="0" err="1"/>
              <a:t>yemek</a:t>
            </a:r>
            <a:r>
              <a:rPr lang="tr-TR" sz="1800" b="0" dirty="0"/>
              <a:t> gibi rutin davranışlarımız ve o sıradaki hareketlerimiz hakkında fazla kafa yormayız. Ancak engelliler gibi hareketleri kısıtlanmış insanlar için durum oldukça farklı olabiliyor ve bizler için oldukça basit olan yemek yeme işlemi son derece sıkıntılı ve problemli bir işlem haline gelebiliyor. Engelliler için geliştirilen kaşık, sınırlı hareket kabiliyetine sahip insanların yemek yeme işlemini kolaylaştırmayı amaçlayan bir ürün. </a:t>
            </a:r>
            <a:r>
              <a:rPr lang="tr-TR" sz="1800" b="0" dirty="0" err="1"/>
              <a:t>Liftware</a:t>
            </a:r>
            <a:r>
              <a:rPr lang="tr-TR" sz="1800" b="0" dirty="0"/>
              <a:t> Level tarafından tasarlanan ve </a:t>
            </a:r>
            <a:r>
              <a:rPr lang="tr-TR" sz="1800" b="0" dirty="0" err="1"/>
              <a:t>Steady</a:t>
            </a:r>
            <a:r>
              <a:rPr lang="tr-TR" sz="1800" b="0" dirty="0"/>
              <a:t> (Dengeli, Sabit) olarak adlandırılan kaşık Parkinson ve benzeri hastalıklarda ortaya çıkan titreme ve sarsıntı hareketlerini dengeleyerek engellilerin yemek yeme işlemini çok kolay hale </a:t>
            </a:r>
            <a:r>
              <a:rPr lang="tr-TR" sz="1800" b="0" dirty="0" err="1"/>
              <a:t>getiriyor.Engelliler</a:t>
            </a:r>
            <a:r>
              <a:rPr lang="tr-TR" sz="1800" b="0" dirty="0"/>
              <a:t> için tasarlanan kaşık sahip olduğu iki motorlu yapı sayesinde, yemeğin tabaktan alınmasından ağza götürülmesi sürecinde kullanıcının kolu hangi hareketleri yaparsa yapsın sabit kalarak dökülmeyi engelliyor. Kaşık üzerinde bulunan </a:t>
            </a:r>
            <a:r>
              <a:rPr lang="tr-TR" sz="1800" b="0" dirty="0" err="1"/>
              <a:t>sensörler</a:t>
            </a:r>
            <a:r>
              <a:rPr lang="tr-TR" sz="1800" b="0" dirty="0"/>
              <a:t> kullanıcının elinin hareketlerine karşı üç boyutlu dengeleme hareketler gerçekleştirerek sabit kalıyor.</a:t>
            </a:r>
            <a:endParaRPr lang="tr-TR" sz="1800" dirty="0"/>
          </a:p>
        </p:txBody>
      </p:sp>
    </p:spTree>
    <p:extLst>
      <p:ext uri="{BB962C8B-B14F-4D97-AF65-F5344CB8AC3E}">
        <p14:creationId xmlns:p14="http://schemas.microsoft.com/office/powerpoint/2010/main" val="2430272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88640"/>
            <a:ext cx="7560840" cy="474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066582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çılar">
  <a:themeElements>
    <a:clrScheme name="Açıla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çılar">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çıla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680</Words>
  <Application>Microsoft Office PowerPoint</Application>
  <PresentationFormat>Ekran Gösterisi (4:3)</PresentationFormat>
  <Paragraphs>8</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Franklin Gothic Book</vt:lpstr>
      <vt:lpstr>Franklin Gothic Medium</vt:lpstr>
      <vt:lpstr>Tunga</vt:lpstr>
      <vt:lpstr>Wingdings</vt:lpstr>
      <vt:lpstr>Açılar</vt:lpstr>
      <vt:lpstr>ENGELLERİ AŞMADA TEKNOLOJİ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ENGELLERİ AŞMADA TEKNOLOJİ</dc:title>
  <dc:creator>REŞAT_ALATLI</dc:creator>
  <cp:lastModifiedBy>XYZ</cp:lastModifiedBy>
  <cp:revision>2</cp:revision>
  <dcterms:modified xsi:type="dcterms:W3CDTF">2020-05-21T12:13:36Z</dcterms:modified>
</cp:coreProperties>
</file>