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  <p:sldMasterId id="2147483696" r:id="rId3"/>
  </p:sldMasterIdLst>
  <p:sldIdLst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1306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052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148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1413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57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5162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619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5406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5326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694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743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1263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0733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7207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890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8219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9605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9824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820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0432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7168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6608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2307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4366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72225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5071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7491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8792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199419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6818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25341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3635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214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4765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802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2308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6684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95796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8877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88370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483171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42510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391797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327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21743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17183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273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319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362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370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165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5980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1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3355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7049" y="2127018"/>
            <a:ext cx="10515600" cy="1325563"/>
          </a:xfrm>
        </p:spPr>
        <p:txBody>
          <a:bodyPr/>
          <a:lstStyle/>
          <a:p>
            <a:pPr algn="ctr"/>
            <a:r>
              <a:rPr lang="tr-TR" dirty="0" smtClean="0"/>
              <a:t>Banka ve Mali Kuruluşlar:</a:t>
            </a:r>
            <a:br>
              <a:rPr lang="tr-TR" dirty="0" smtClean="0"/>
            </a:br>
            <a:r>
              <a:rPr lang="tr-TR" dirty="0" smtClean="0"/>
              <a:t>merkez </a:t>
            </a:r>
            <a:r>
              <a:rPr lang="tr-TR" dirty="0" err="1" smtClean="0"/>
              <a:t>bankaSı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1284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</a:t>
            </a:r>
            <a:r>
              <a:rPr lang="tr-TR" cap="none" dirty="0" smtClean="0">
                <a:solidFill>
                  <a:prstClr val="white"/>
                </a:solidFill>
              </a:rPr>
              <a:t>Merkez Bankası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Bağımsızlık lehindeki görüşler: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Politik baskılara maruz kaldığında, MB para politikası uygulamasında enflasyonist eğilimler yaratabilir. Örnek: seçim dönemleri; politik </a:t>
            </a:r>
            <a:r>
              <a:rPr lang="tr-TR" sz="2800" dirty="0" err="1" smtClean="0"/>
              <a:t>devrevi</a:t>
            </a:r>
            <a:r>
              <a:rPr lang="tr-TR" sz="2800" dirty="0" smtClean="0"/>
              <a:t> hareketler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Kamuya kredi açmak ve tahvilleri birinci elden satın almak enflasyonist etkiye neden olabilir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Politikacılar ekonomi politikası konusunda yeterli bilgiye sahip olmayabilir.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Sahip-vekil/</a:t>
            </a:r>
            <a:r>
              <a:rPr lang="tr-TR" sz="2800" i="1" dirty="0" err="1" smtClean="0"/>
              <a:t>principal-agent</a:t>
            </a:r>
            <a:r>
              <a:rPr lang="tr-TR" sz="2800" dirty="0" smtClean="0"/>
              <a:t> problemi</a:t>
            </a:r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759393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</a:t>
            </a:r>
            <a:r>
              <a:rPr lang="tr-TR" cap="none" dirty="0" smtClean="0">
                <a:solidFill>
                  <a:prstClr val="white"/>
                </a:solidFill>
              </a:rPr>
              <a:t>Merkez Bankası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Bağımsızlık aleyhindeki görüşler: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Makroekonomi politikasının/ para-maliye politikasının koordinasyonu güçleşir.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Para politikası uygulama yetkisini hiçbir otoriteye karşı sorumlu olmayan elit bir gruba vermek demokratik değildir.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Yanlış veya kötü uygulamaların herhangi bir yaptırımı yoktur.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MB bağımsızlığını her zaman başarıyla sürdüremeyebilir. Enflasyonu artırıcı politikalar uygulayabilir.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52679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</a:t>
            </a:r>
            <a:r>
              <a:rPr lang="tr-TR" cap="none" dirty="0" smtClean="0">
                <a:solidFill>
                  <a:prstClr val="white"/>
                </a:solidFill>
              </a:rPr>
              <a:t>Merkez Bankası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Türkiye Cumhuriye</a:t>
            </a:r>
            <a:r>
              <a:rPr lang="tr-TR" sz="2800" u="sng" dirty="0" smtClean="0"/>
              <a:t>t</a:t>
            </a:r>
            <a:r>
              <a:rPr lang="tr-TR" sz="2800" dirty="0" smtClean="0"/>
              <a:t> Merkez Bankası (TCMB); 1930</a:t>
            </a:r>
          </a:p>
          <a:p>
            <a:r>
              <a:rPr lang="tr-TR" sz="2800" dirty="0" smtClean="0"/>
              <a:t>Banknot ihraç etme yetkisi</a:t>
            </a:r>
          </a:p>
          <a:p>
            <a:r>
              <a:rPr lang="tr-TR" sz="2800" dirty="0" smtClean="0"/>
              <a:t>Özel hukuk kişiliğine sahip; A.Ş.</a:t>
            </a:r>
          </a:p>
          <a:p>
            <a:r>
              <a:rPr lang="tr-TR" sz="2800" dirty="0" smtClean="0"/>
              <a:t>Hisseler; %51’i Hazine Müsteşarlığı; %49 milli ve özel bankalar ve şahıslara aittir. (Dünya zerinde merkez bankaları sermaye yapılarına göre farklılık gösterir; devlet-özel-ticari?) </a:t>
            </a:r>
          </a:p>
          <a:p>
            <a:r>
              <a:rPr lang="tr-TR" sz="2800" dirty="0" smtClean="0"/>
              <a:t>1970 ve sonrasında kanunda değişiklik</a:t>
            </a:r>
          </a:p>
          <a:p>
            <a:r>
              <a:rPr lang="tr-TR" sz="2800" dirty="0" smtClean="0"/>
              <a:t>2001; Bağımsızlık!</a:t>
            </a:r>
          </a:p>
          <a:p>
            <a:r>
              <a:rPr lang="tr-TR" sz="2800" dirty="0" smtClean="0"/>
              <a:t> </a:t>
            </a:r>
            <a:endParaRPr lang="tr-TR" sz="2800" dirty="0" smtClean="0"/>
          </a:p>
          <a:p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1730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</a:t>
            </a:r>
            <a:r>
              <a:rPr lang="tr-TR" cap="none" dirty="0" smtClean="0">
                <a:solidFill>
                  <a:prstClr val="white"/>
                </a:solidFill>
              </a:rPr>
              <a:t>Merkez Bankası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lnSpcReduction="10000"/>
          </a:bodyPr>
          <a:lstStyle/>
          <a:p>
            <a:r>
              <a:rPr lang="tr-TR" sz="2800" dirty="0" smtClean="0"/>
              <a:t>Temel amaç: Fiyat istikrarı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				 Fiyat istikrarı hedefine halel getirmeksizin büyüme ve istihdam hedefini destekleyebilir. </a:t>
            </a:r>
          </a:p>
          <a:p>
            <a:endParaRPr lang="tr-TR" sz="2800" dirty="0"/>
          </a:p>
          <a:p>
            <a:r>
              <a:rPr lang="tr-TR" sz="2800" dirty="0" smtClean="0"/>
              <a:t>TCMB bağımsızlığı:</a:t>
            </a:r>
          </a:p>
          <a:p>
            <a:r>
              <a:rPr lang="tr-TR" sz="2800" dirty="0" smtClean="0"/>
              <a:t>Amaç hükümet ile belirlenir; uygulanacak politikalar açısından bağımsız; ARAÇ bağımsızlığı vardır.</a:t>
            </a:r>
          </a:p>
          <a:p>
            <a:r>
              <a:rPr lang="tr-TR" sz="2800" dirty="0" smtClean="0"/>
              <a:t>Kamuya kredi açmama; kamu tahvillerini birinci elden almama; finansal bağımsızlık.</a:t>
            </a:r>
          </a:p>
          <a:p>
            <a:r>
              <a:rPr lang="tr-TR" sz="2800" dirty="0" smtClean="0"/>
              <a:t>PPK oluşturulması; Personel bağımsızlığı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756699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</a:t>
            </a:r>
            <a:r>
              <a:rPr lang="tr-TR" cap="none" dirty="0" smtClean="0">
                <a:solidFill>
                  <a:prstClr val="white"/>
                </a:solidFill>
              </a:rPr>
              <a:t>Merkez Bankası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545910" y="936702"/>
            <a:ext cx="10783729" cy="5477746"/>
          </a:xfrm>
        </p:spPr>
        <p:txBody>
          <a:bodyPr>
            <a:normAutofit fontScale="25000" lnSpcReduction="20000"/>
          </a:bodyPr>
          <a:lstStyle/>
          <a:p>
            <a:r>
              <a:rPr lang="tr-TR" sz="11200" dirty="0" smtClean="0"/>
              <a:t>Merkez bankası bilançosu, para politikası uygulamalarındaki gelişmelerin izlenmesi açısından önem taşımaktadır.</a:t>
            </a:r>
          </a:p>
          <a:p>
            <a:endParaRPr lang="tr-TR" sz="11200" dirty="0" smtClean="0"/>
          </a:p>
          <a:p>
            <a:r>
              <a:rPr lang="tr-TR" sz="11200" dirty="0" smtClean="0"/>
              <a:t>Para politikası uygulamaları merkez bankası bilançosunu etkilemektedir; uygulamadaki değişiklikler bilanço üzerinden takip edilebilir. </a:t>
            </a:r>
          </a:p>
          <a:p>
            <a:endParaRPr lang="tr-TR" sz="11200" dirty="0" smtClean="0"/>
          </a:p>
          <a:p>
            <a:r>
              <a:rPr lang="tr-TR" sz="11200" dirty="0" smtClean="0"/>
              <a:t>Pasif kalemler, merkez bankasının bankacılık ve banka dışı kesime olan yükümlülüklerini gösterir.</a:t>
            </a:r>
          </a:p>
          <a:p>
            <a:endParaRPr lang="tr-TR" sz="11200" dirty="0" smtClean="0"/>
          </a:p>
          <a:p>
            <a:r>
              <a:rPr lang="tr-TR" sz="11200" dirty="0" smtClean="0"/>
              <a:t>Pasif kalemlerde yapılan değişiklikle ekonomideki likidite ayarlanırken, likiditenin hangi kalemlerden sağlandığı aktif kalemlerden izlenebilmektedir.</a:t>
            </a:r>
          </a:p>
          <a:p>
            <a:endParaRPr lang="tr-TR" sz="7000" dirty="0" smtClean="0"/>
          </a:p>
          <a:p>
            <a:endParaRPr lang="tr-TR" sz="2800" dirty="0" smtClean="0"/>
          </a:p>
          <a:p>
            <a:r>
              <a:rPr lang="tr-TR" sz="2800" dirty="0" smtClean="0"/>
              <a:t>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702642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</a:t>
            </a:r>
            <a:r>
              <a:rPr lang="tr-TR" cap="none" dirty="0" smtClean="0">
                <a:solidFill>
                  <a:prstClr val="white"/>
                </a:solidFill>
              </a:rPr>
              <a:t>Merkez Bankası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endParaRPr lang="tr-TR" sz="2800" dirty="0" smtClean="0"/>
          </a:p>
          <a:p>
            <a:r>
              <a:rPr lang="tr-TR" sz="2800" dirty="0" smtClean="0"/>
              <a:t>Başarılı para politikası için bilanço büyüklüğü ve aktif büyüklükleri kontrol altında tutmak zorundadır. </a:t>
            </a:r>
          </a:p>
          <a:p>
            <a:endParaRPr lang="tr-TR" sz="2800" dirty="0" smtClean="0"/>
          </a:p>
          <a:p>
            <a:r>
              <a:rPr lang="tr-TR" sz="2800" dirty="0" smtClean="0"/>
              <a:t>Aktifler: kaynaklar</a:t>
            </a:r>
          </a:p>
          <a:p>
            <a:r>
              <a:rPr lang="tr-TR" sz="2800" dirty="0" smtClean="0"/>
              <a:t>Aktif olmadan pasif yaratılamamaktadır.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6442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</a:t>
            </a:r>
            <a:r>
              <a:rPr lang="tr-TR" cap="none" dirty="0" smtClean="0">
                <a:solidFill>
                  <a:prstClr val="white"/>
                </a:solidFill>
              </a:rPr>
              <a:t>Merkez Bankası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endParaRPr lang="tr-TR" sz="2800" dirty="0" smtClean="0"/>
          </a:p>
          <a:p>
            <a:r>
              <a:rPr lang="tr-TR" sz="3200" dirty="0" smtClean="0"/>
              <a:t>Merkez bankası bilançosu:</a:t>
            </a:r>
          </a:p>
          <a:p>
            <a:r>
              <a:rPr lang="tr-TR" sz="3200" dirty="0" smtClean="0"/>
              <a:t>Vaziyet</a:t>
            </a:r>
          </a:p>
          <a:p>
            <a:r>
              <a:rPr lang="tr-TR" sz="3200" dirty="0" err="1" smtClean="0"/>
              <a:t>Stand</a:t>
            </a:r>
            <a:r>
              <a:rPr lang="tr-TR" sz="3200" dirty="0" smtClean="0"/>
              <a:t> </a:t>
            </a:r>
            <a:r>
              <a:rPr lang="tr-TR" sz="3200" dirty="0" err="1" smtClean="0"/>
              <a:t>by</a:t>
            </a:r>
            <a:endParaRPr lang="tr-TR" sz="3200" dirty="0" smtClean="0"/>
          </a:p>
          <a:p>
            <a:r>
              <a:rPr lang="tr-TR" sz="3200" dirty="0" smtClean="0"/>
              <a:t>Analitik bilanço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88572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</a:t>
            </a:r>
            <a:r>
              <a:rPr lang="tr-TR" cap="none" dirty="0" smtClean="0">
                <a:solidFill>
                  <a:prstClr val="white"/>
                </a:solidFill>
              </a:rPr>
              <a:t>Merkez </a:t>
            </a:r>
            <a:r>
              <a:rPr lang="tr-TR" cap="none" dirty="0" smtClean="0">
                <a:solidFill>
                  <a:prstClr val="white"/>
                </a:solidFill>
              </a:rPr>
              <a:t>Bankası; TCMB Analitik Bilançosu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Aktif                                                                                   Pasif   </a:t>
            </a:r>
            <a:endParaRPr lang="tr-TR" sz="2800" dirty="0" smtClean="0"/>
          </a:p>
          <a:p>
            <a:endParaRPr lang="tr-TR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442476"/>
              </p:ext>
            </p:extLst>
          </p:nvPr>
        </p:nvGraphicFramePr>
        <p:xfrm>
          <a:off x="559558" y="1364775"/>
          <a:ext cx="1077008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5040"/>
                <a:gridCol w="5385040"/>
              </a:tblGrid>
              <a:tr h="4935663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tr-TR" b="1" dirty="0" smtClean="0"/>
                        <a:t>Dış varlıklar (altın, döviz)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b="1" dirty="0" smtClean="0"/>
                        <a:t>İç varlıklar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1" dirty="0" smtClean="0"/>
                        <a:t>     A. Nakit işlemler</a:t>
                      </a:r>
                    </a:p>
                    <a:p>
                      <a:pPr marL="0" indent="0">
                        <a:buNone/>
                      </a:pPr>
                      <a:r>
                        <a:rPr lang="tr-TR" dirty="0" smtClean="0"/>
                        <a:t>          </a:t>
                      </a:r>
                      <a:r>
                        <a:rPr lang="tr-TR" b="0" dirty="0" smtClean="0"/>
                        <a:t>a. Hazine borçları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dirty="0" smtClean="0"/>
                        <a:t>              </a:t>
                      </a:r>
                      <a:r>
                        <a:rPr lang="tr-TR" b="0" dirty="0" err="1" smtClean="0"/>
                        <a:t>aa</a:t>
                      </a:r>
                      <a:r>
                        <a:rPr lang="tr-TR" b="0" dirty="0" smtClean="0"/>
                        <a:t>. Banka portföyü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dirty="0" smtClean="0"/>
                        <a:t>                 - 5 Kasım öncesi DİBS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dirty="0" smtClean="0"/>
                        <a:t>                 - İkinci piyasadan alınan DİBS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dirty="0" smtClean="0"/>
                        <a:t>              ab. Diğer</a:t>
                      </a:r>
                      <a:r>
                        <a:rPr lang="tr-TR" b="0" baseline="0" dirty="0" smtClean="0"/>
                        <a:t> (net)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      b. Bankalara açılan nakit krediler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      c. </a:t>
                      </a:r>
                      <a:r>
                        <a:rPr lang="tr-TR" b="0" baseline="0" dirty="0" err="1" smtClean="0"/>
                        <a:t>TMSF’ye</a:t>
                      </a:r>
                      <a:r>
                        <a:rPr lang="tr-TR" b="0" baseline="0" dirty="0" smtClean="0"/>
                        <a:t> açılan krediler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      d. Diğer kalemler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  </a:t>
                      </a:r>
                      <a:r>
                        <a:rPr lang="tr-TR" b="1" baseline="0" dirty="0" smtClean="0"/>
                        <a:t>B. Değerleme hesabı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1" baseline="0" dirty="0" smtClean="0"/>
                        <a:t>      C. IMF Acil Yardım Hesabı </a:t>
                      </a:r>
                      <a:r>
                        <a:rPr lang="tr-TR" baseline="0" dirty="0" smtClean="0"/>
                        <a:t>(Hazine)   </a:t>
                      </a:r>
                      <a:endParaRPr lang="tr-TR" dirty="0" smtClean="0"/>
                    </a:p>
                    <a:p>
                      <a:pPr marL="0" indent="0">
                        <a:buNone/>
                      </a:pPr>
                      <a:endParaRPr lang="tr-TR" dirty="0" smtClean="0"/>
                    </a:p>
                    <a:p>
                      <a:pPr marL="0" indent="0">
                        <a:buNone/>
                      </a:pPr>
                      <a:r>
                        <a:rPr lang="tr-TR" dirty="0" smtClean="0"/>
                        <a:t> </a:t>
                      </a:r>
                    </a:p>
                    <a:p>
                      <a:pPr marL="0" indent="0">
                        <a:buNone/>
                      </a:pPr>
                      <a:r>
                        <a:rPr lang="tr-TR" dirty="0" smtClean="0"/>
                        <a:t> </a:t>
                      </a:r>
                    </a:p>
                    <a:p>
                      <a:pPr marL="0" indent="0">
                        <a:buNone/>
                      </a:pPr>
                      <a:endParaRPr lang="tr-TR" dirty="0" smtClean="0"/>
                    </a:p>
                    <a:p>
                      <a:pPr marL="342900" indent="-342900">
                        <a:buAutoNum type="arabicPeriod"/>
                      </a:pPr>
                      <a:endParaRPr lang="tr-TR" dirty="0" smtClean="0"/>
                    </a:p>
                    <a:p>
                      <a:pPr marL="342900" indent="-342900">
                        <a:buAutoNum type="arabicPeriod"/>
                      </a:pP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tr-TR" dirty="0" smtClean="0"/>
                        <a:t>Toplam döviz yükümlülükleri</a:t>
                      </a:r>
                    </a:p>
                    <a:p>
                      <a:pPr marL="0" indent="0">
                        <a:buNone/>
                      </a:pPr>
                      <a:r>
                        <a:rPr lang="tr-TR" dirty="0" smtClean="0"/>
                        <a:t>      </a:t>
                      </a:r>
                      <a:r>
                        <a:rPr lang="tr-TR" b="0" dirty="0" smtClean="0"/>
                        <a:t>a.</a:t>
                      </a:r>
                      <a:r>
                        <a:rPr lang="tr-TR" b="0" baseline="0" dirty="0" smtClean="0"/>
                        <a:t> Dış yükümlülükler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  b. İç yükümlülükler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      -Döviz olarak takip olunan mevduat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      -Bankaların döviz mevduatı</a:t>
                      </a:r>
                    </a:p>
                    <a:p>
                      <a:pPr marL="0" indent="0">
                        <a:buNone/>
                      </a:pPr>
                      <a:r>
                        <a:rPr lang="tr-TR" baseline="0" dirty="0" smtClean="0"/>
                        <a:t>2. Merkez Bankası parası</a:t>
                      </a:r>
                    </a:p>
                    <a:p>
                      <a:pPr marL="0" indent="0">
                        <a:buNone/>
                      </a:pPr>
                      <a:r>
                        <a:rPr lang="tr-TR" baseline="0" dirty="0" smtClean="0"/>
                        <a:t>    A. Rezerv Para</a:t>
                      </a:r>
                    </a:p>
                    <a:p>
                      <a:pPr marL="0" indent="0">
                        <a:buNone/>
                      </a:pPr>
                      <a:r>
                        <a:rPr lang="tr-TR" baseline="0" dirty="0" smtClean="0"/>
                        <a:t>         </a:t>
                      </a:r>
                      <a:r>
                        <a:rPr lang="tr-TR" b="0" baseline="0" dirty="0" smtClean="0"/>
                        <a:t>a. Emisyon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     b. Bankalar mevduatı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         -Bankalar zorunlu karşılıkları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         -Bankalar serbest mevduatı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     c. Fon hesapları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     d. Banka dışı kesim mevduatı</a:t>
                      </a:r>
                    </a:p>
                    <a:p>
                      <a:pPr marL="0" indent="0">
                        <a:buNone/>
                      </a:pPr>
                      <a:r>
                        <a:rPr lang="tr-TR" baseline="0" dirty="0" smtClean="0"/>
                        <a:t>     B. Diğer Merkez Bankası parası</a:t>
                      </a:r>
                    </a:p>
                    <a:p>
                      <a:pPr marL="0" indent="0">
                        <a:buNone/>
                      </a:pPr>
                      <a:r>
                        <a:rPr lang="tr-TR" baseline="0" dirty="0" smtClean="0"/>
                        <a:t>         </a:t>
                      </a:r>
                      <a:r>
                        <a:rPr lang="tr-TR" b="0" baseline="0" dirty="0" smtClean="0"/>
                        <a:t>a. Açık piyasa işlemleri 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         (net yükümlülükler)</a:t>
                      </a:r>
                    </a:p>
                    <a:p>
                      <a:pPr marL="0" indent="0">
                        <a:buNone/>
                      </a:pPr>
                      <a:r>
                        <a:rPr lang="tr-TR" b="0" baseline="0" dirty="0" smtClean="0"/>
                        <a:t>         b. Kamu mevduatı </a:t>
                      </a:r>
                    </a:p>
                    <a:p>
                      <a:pPr marL="0" indent="0">
                        <a:buNone/>
                      </a:pP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8642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Merkez Bankası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endParaRPr lang="tr-TR" sz="2800" dirty="0" smtClean="0"/>
          </a:p>
          <a:p>
            <a:r>
              <a:rPr lang="tr-TR" sz="2800" dirty="0" smtClean="0"/>
              <a:t>Öğrenme </a:t>
            </a:r>
            <a:r>
              <a:rPr lang="tr-TR" sz="2800" dirty="0" smtClean="0"/>
              <a:t>Amaçları</a:t>
            </a:r>
            <a:r>
              <a:rPr lang="tr-TR" sz="2800" dirty="0" smtClean="0"/>
              <a:t>: Bu derste, merkez bankasının görevleri, amaçları, bağımsızlığı incelenecek; Türkiye Cumhuriyet Merkez Bankası görevleri, amaçları ve bağımsızlığı açısından değerlendirilecektir. </a:t>
            </a:r>
            <a:r>
              <a:rPr lang="tr-TR" sz="2800" dirty="0" smtClean="0"/>
              <a:t>Para politikası işlemlerinin izlenebileceği TCMB bilançosu analiz edilecektir.</a:t>
            </a:r>
          </a:p>
          <a:p>
            <a:r>
              <a:rPr lang="tr-TR" sz="2800" dirty="0" smtClean="0"/>
              <a:t>  </a:t>
            </a:r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8870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</a:t>
            </a:r>
            <a:r>
              <a:rPr lang="tr-TR" cap="none" dirty="0" smtClean="0">
                <a:solidFill>
                  <a:prstClr val="white"/>
                </a:solidFill>
              </a:rPr>
              <a:t>Merkez Bankası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İçerik</a:t>
            </a:r>
            <a:r>
              <a:rPr lang="tr-TR" sz="2800" dirty="0" smtClean="0"/>
              <a:t>:</a:t>
            </a:r>
          </a:p>
          <a:p>
            <a:r>
              <a:rPr lang="tr-TR" sz="2800" dirty="0" smtClean="0"/>
              <a:t>Merkez bankasının görevleri</a:t>
            </a:r>
          </a:p>
          <a:p>
            <a:r>
              <a:rPr lang="tr-TR" sz="2800" dirty="0" smtClean="0"/>
              <a:t>Merkez bankasının amacı</a:t>
            </a:r>
          </a:p>
          <a:p>
            <a:r>
              <a:rPr lang="tr-TR" sz="2800" dirty="0" smtClean="0"/>
              <a:t>Merkez bankası bağımsızlığı </a:t>
            </a:r>
          </a:p>
          <a:p>
            <a:r>
              <a:rPr lang="tr-TR" sz="2800" dirty="0" smtClean="0"/>
              <a:t>TCMB </a:t>
            </a:r>
          </a:p>
          <a:p>
            <a:r>
              <a:rPr lang="tr-TR" sz="2800" dirty="0" smtClean="0"/>
              <a:t>TCMB analitik bilançosu 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2368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</a:t>
            </a:r>
            <a:r>
              <a:rPr lang="tr-TR" cap="none" dirty="0" smtClean="0">
                <a:solidFill>
                  <a:prstClr val="white"/>
                </a:solidFill>
              </a:rPr>
              <a:t>Merkez Bankası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250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9600" dirty="0" smtClean="0"/>
              <a:t>Para ihraç etmek</a:t>
            </a:r>
          </a:p>
          <a:p>
            <a:r>
              <a:rPr lang="tr-TR" sz="9600" dirty="0" smtClean="0"/>
              <a:t>	Para politikasını yürütmek  ile yetkili kuruluş</a:t>
            </a:r>
          </a:p>
          <a:p>
            <a:endParaRPr lang="tr-TR" sz="9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9600" dirty="0" smtClean="0"/>
              <a:t>Nihai kredi verme mercii/son kredi verme mercii sıfatı ile bankalara kredi vermesi; bankaların bankası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9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9600" dirty="0" smtClean="0"/>
              <a:t>Kar amacı gütmeyen kamu kuruluşları değil; özel bankalar olarak kurulmuşlardır.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9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9600" dirty="0" smtClean="0"/>
              <a:t>İlk merkez bankası; Bank of </a:t>
            </a:r>
            <a:r>
              <a:rPr lang="tr-TR" sz="9600" dirty="0" err="1" smtClean="0"/>
              <a:t>England</a:t>
            </a:r>
            <a:r>
              <a:rPr lang="tr-TR" sz="9600" dirty="0" smtClean="0"/>
              <a:t> (1694):</a:t>
            </a:r>
          </a:p>
          <a:p>
            <a:r>
              <a:rPr lang="tr-TR" sz="9600" dirty="0"/>
              <a:t>	B</a:t>
            </a:r>
            <a:r>
              <a:rPr lang="tr-TR" sz="9600" dirty="0" smtClean="0"/>
              <a:t>anknot ihraç etme yetkisi</a:t>
            </a:r>
          </a:p>
          <a:p>
            <a:r>
              <a:rPr lang="tr-TR" sz="9600" dirty="0"/>
              <a:t>	D</a:t>
            </a:r>
            <a:r>
              <a:rPr lang="tr-TR" sz="9600" dirty="0" smtClean="0"/>
              <a:t>evletin bankası olmak</a:t>
            </a:r>
          </a:p>
          <a:p>
            <a:r>
              <a:rPr lang="tr-TR" sz="9600" dirty="0" smtClean="0"/>
              <a:t>	Nihai kredi verme mercii </a:t>
            </a:r>
          </a:p>
          <a:p>
            <a:r>
              <a:rPr lang="tr-TR" sz="2800" dirty="0"/>
              <a:t>	</a:t>
            </a:r>
            <a:endParaRPr lang="tr-TR" sz="2800" dirty="0" smtClean="0"/>
          </a:p>
          <a:p>
            <a:endParaRPr lang="tr-TR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dirty="0" smtClean="0"/>
          </a:p>
          <a:p>
            <a:endParaRPr lang="tr-TR" sz="2800" dirty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</a:t>
            </a:r>
            <a:endParaRPr lang="tr-TR" sz="2800" dirty="0" smtClean="0"/>
          </a:p>
          <a:p>
            <a:endParaRPr lang="tr-TR" dirty="0"/>
          </a:p>
        </p:txBody>
      </p:sp>
      <p:sp>
        <p:nvSpPr>
          <p:cNvPr id="3" name="Right Brace 2"/>
          <p:cNvSpPr/>
          <p:nvPr/>
        </p:nvSpPr>
        <p:spPr>
          <a:xfrm>
            <a:off x="5006338" y="936702"/>
            <a:ext cx="155448" cy="914400"/>
          </a:xfrm>
          <a:prstGeom prst="rightBrace">
            <a:avLst/>
          </a:prstGeom>
          <a:ln>
            <a:solidFill>
              <a:srgbClr val="002060">
                <a:alpha val="6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3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</a:t>
            </a:r>
            <a:r>
              <a:rPr lang="tr-TR" cap="none" dirty="0" smtClean="0">
                <a:solidFill>
                  <a:prstClr val="white"/>
                </a:solidFill>
              </a:rPr>
              <a:t>Merkez Bankası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Merkez bankasının görevleri:</a:t>
            </a:r>
          </a:p>
          <a:p>
            <a:pPr lvl="0">
              <a:buClr>
                <a:prstClr val="white"/>
              </a:buClr>
            </a:pP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Ülkedeki para arzını ve para piyasasını düzenlemek</a:t>
            </a:r>
          </a:p>
          <a:p>
            <a:pPr lvl="0">
              <a:buClr>
                <a:prstClr val="white"/>
              </a:buClr>
            </a:pP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Kredi hacmini ve dağılımını ayarlamak</a:t>
            </a:r>
          </a:p>
          <a:p>
            <a:pPr lvl="0">
              <a:buClr>
                <a:prstClr val="white"/>
              </a:buClr>
            </a:pP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Ülkenin altın ve döviz rezervlerini muhafaza etmek ve yönetmek</a:t>
            </a:r>
          </a:p>
          <a:p>
            <a:pPr lvl="0">
              <a:buClr>
                <a:prstClr val="white"/>
              </a:buClr>
            </a:pP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Devletin haznedarlığını ve mali ajanlığını yapmak</a:t>
            </a:r>
          </a:p>
          <a:p>
            <a:pPr lvl="0">
              <a:buClr>
                <a:prstClr val="white"/>
              </a:buClr>
            </a:pP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Ödeme sistemlerinin sağlıklı işlemesini sağlamak</a:t>
            </a:r>
          </a:p>
          <a:p>
            <a:pPr lvl="0">
              <a:buClr>
                <a:prstClr val="white"/>
              </a:buClr>
            </a:pP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Finansal sistemin gözetimini yapmak</a:t>
            </a:r>
          </a:p>
          <a:p>
            <a:pPr lvl="0">
              <a:buClr>
                <a:prstClr val="white"/>
              </a:buClr>
            </a:pP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 </a:t>
            </a:r>
          </a:p>
          <a:p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9636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</a:t>
            </a:r>
            <a:r>
              <a:rPr lang="tr-TR" cap="none" dirty="0" smtClean="0">
                <a:solidFill>
                  <a:prstClr val="white"/>
                </a:solidFill>
              </a:rPr>
              <a:t>Merkez Bankası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«Merkez bankası bağımsızlığı, bankanın para politikasını hiçbir politik baskıya maruz kalmadan uygulaması anlamına gelmektedir.»</a:t>
            </a:r>
          </a:p>
          <a:p>
            <a:r>
              <a:rPr lang="tr-TR" sz="2800" dirty="0" smtClean="0"/>
              <a:t>Merkez bankası bağımsızlığı 3 ana başlık altında incelenmektedir: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Personel bağımsızlığı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Finansal /ekonomik bağımsızlık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Politika bağımsızlığı (araç ve amaç bağımsızlığı) </a:t>
            </a:r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3499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</a:t>
            </a:r>
            <a:r>
              <a:rPr lang="tr-TR" cap="none" dirty="0" smtClean="0">
                <a:solidFill>
                  <a:prstClr val="white"/>
                </a:solidFill>
              </a:rPr>
              <a:t>Merkez Bankası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endParaRPr lang="tr-TR" sz="2800" u="sng" dirty="0" smtClean="0"/>
          </a:p>
          <a:p>
            <a:r>
              <a:rPr lang="tr-TR" sz="2800" dirty="0" smtClean="0"/>
              <a:t>1. Personel bağımsızlığı: </a:t>
            </a:r>
          </a:p>
          <a:p>
            <a:r>
              <a:rPr lang="tr-TR" sz="2800" dirty="0" smtClean="0"/>
              <a:t>Bankanın başkanı ve üst düzey personelin atanmasında hükümet baskısının olmaması</a:t>
            </a:r>
          </a:p>
          <a:p>
            <a:r>
              <a:rPr lang="tr-TR" sz="2800" dirty="0" smtClean="0"/>
              <a:t> </a:t>
            </a:r>
            <a:endParaRPr lang="tr-TR" sz="2800" dirty="0" smtClean="0"/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1710712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</a:t>
            </a:r>
            <a:r>
              <a:rPr lang="tr-TR" cap="none" dirty="0" smtClean="0">
                <a:solidFill>
                  <a:prstClr val="white"/>
                </a:solidFill>
              </a:rPr>
              <a:t>Merkez Bankası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endParaRPr lang="tr-TR" sz="2800" dirty="0" smtClean="0"/>
          </a:p>
          <a:p>
            <a:r>
              <a:rPr lang="tr-TR" sz="2800" dirty="0" smtClean="0"/>
              <a:t>2. Finansal /ekonomik bağımsızlık:</a:t>
            </a:r>
          </a:p>
          <a:p>
            <a:r>
              <a:rPr lang="tr-TR" sz="2800" dirty="0" smtClean="0"/>
              <a:t>Merkez bankasının hükümetten mali yardım almaması</a:t>
            </a:r>
          </a:p>
          <a:p>
            <a:r>
              <a:rPr lang="tr-TR" sz="2800" dirty="0" smtClean="0"/>
              <a:t>Merkez bankasının hükümetin bütçe açıklarını doğrudan finanse etmemesi</a:t>
            </a:r>
          </a:p>
          <a:p>
            <a:r>
              <a:rPr lang="tr-TR" sz="2800" dirty="0" smtClean="0"/>
              <a:t>Hükümetin çıkarmış olduğu menkul kıymetleri birinci elden satın almaması </a:t>
            </a:r>
            <a:r>
              <a:rPr lang="tr-TR" sz="2800" dirty="0" smtClean="0"/>
              <a:t>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107599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</a:t>
            </a:r>
            <a:r>
              <a:rPr lang="tr-TR" cap="none" dirty="0" smtClean="0">
                <a:solidFill>
                  <a:prstClr val="white"/>
                </a:solidFill>
              </a:rPr>
              <a:t>Merkez Bankası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endParaRPr lang="tr-TR" sz="2800" dirty="0" smtClean="0"/>
          </a:p>
          <a:p>
            <a:r>
              <a:rPr lang="tr-TR" sz="2800" dirty="0" smtClean="0"/>
              <a:t>3. Politika bağımsızlığı (amaç ve araç bağımsızlığı):</a:t>
            </a:r>
          </a:p>
          <a:p>
            <a:r>
              <a:rPr lang="tr-TR" sz="2800" dirty="0" smtClean="0"/>
              <a:t>Bankanın para politikası amaç ve araçlarını hükümetten bağımsız olarak belirlemesi</a:t>
            </a:r>
          </a:p>
          <a:p>
            <a:r>
              <a:rPr lang="tr-TR" sz="2800" dirty="0" smtClean="0"/>
              <a:t>Yaygın uygulama, para politikası amacının Hükümet ile birlikte belirlenmesi, politika araçlarının belirlenmesinin </a:t>
            </a:r>
            <a:r>
              <a:rPr lang="tr-TR" sz="2800" dirty="0"/>
              <a:t>m</a:t>
            </a:r>
            <a:r>
              <a:rPr lang="tr-TR" sz="2800" dirty="0" smtClean="0"/>
              <a:t>erkez bankasına bırakılması şeklindedir.  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983483017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1_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3.xml><?xml version="1.0" encoding="utf-8"?>
<a:theme xmlns:a="http://schemas.openxmlformats.org/drawingml/2006/main" name="2_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698</Words>
  <Application>Microsoft Office PowerPoint</Application>
  <PresentationFormat>Widescreen</PresentationFormat>
  <Paragraphs>153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Century Gothic</vt:lpstr>
      <vt:lpstr>Wingdings 3</vt:lpstr>
      <vt:lpstr>Dilim</vt:lpstr>
      <vt:lpstr>1_Dilim</vt:lpstr>
      <vt:lpstr>2_Dilim</vt:lpstr>
      <vt:lpstr>Banka ve Mali Kuruluşlar: merkez bankaSı </vt:lpstr>
      <vt:lpstr>Merkez Bankası</vt:lpstr>
      <vt:lpstr> Merkez Bankası </vt:lpstr>
      <vt:lpstr> Merkez Bankası </vt:lpstr>
      <vt:lpstr> Merkez Bankası </vt:lpstr>
      <vt:lpstr> Merkez Bankası </vt:lpstr>
      <vt:lpstr> Merkez Bankası </vt:lpstr>
      <vt:lpstr> Merkez Bankası </vt:lpstr>
      <vt:lpstr> Merkez Bankası </vt:lpstr>
      <vt:lpstr> Merkez Bankası </vt:lpstr>
      <vt:lpstr> Merkez Bankası </vt:lpstr>
      <vt:lpstr> Merkez Bankası </vt:lpstr>
      <vt:lpstr> Merkez Bankası </vt:lpstr>
      <vt:lpstr> Merkez Bankası </vt:lpstr>
      <vt:lpstr> Merkez Bankası </vt:lpstr>
      <vt:lpstr> Merkez Bankası </vt:lpstr>
      <vt:lpstr> Merkez Bankası; TCMB Analitik Bilançosu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 ve Mali Kuruluşlar: merkez bankaSı </dc:title>
  <dc:creator>özlem genç</dc:creator>
  <cp:lastModifiedBy>özlem genç</cp:lastModifiedBy>
  <cp:revision>16</cp:revision>
  <dcterms:created xsi:type="dcterms:W3CDTF">2018-02-05T00:16:09Z</dcterms:created>
  <dcterms:modified xsi:type="dcterms:W3CDTF">2018-02-05T18:18:59Z</dcterms:modified>
</cp:coreProperties>
</file>