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273" r:id="rId3"/>
    <p:sldId id="276" r:id="rId4"/>
    <p:sldId id="278" r:id="rId5"/>
    <p:sldId id="280" r:id="rId6"/>
    <p:sldId id="281" r:id="rId7"/>
    <p:sldId id="28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11/28/2021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A16AA21-1863-4931-97CB-99D0A168701B}"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772C379-9A7C-4C87-A116-CBE9F58B04C5}" type="datetimeFigureOut">
              <a:rPr lang="en-US" dirty="0"/>
              <a:t>11/28/2021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11/28/2021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1966913"/>
            <a:ext cx="7488832" cy="4538999"/>
          </a:xfrm>
        </p:spPr>
        <p:txBody>
          <a:bodyPr>
            <a:noAutofit/>
          </a:bodyPr>
          <a:lstStyle/>
          <a:p>
            <a:pPr algn="ctr"/>
            <a:r>
              <a:rPr lang="tr-TR" sz="5400" dirty="0"/>
              <a:t>SÜT ENDÜSTRİSİNDE İŞLEM MÜHENDİSLİĞİ</a:t>
            </a:r>
            <a:br>
              <a:rPr lang="tr-TR" sz="5400" dirty="0"/>
            </a:br>
            <a:br>
              <a:rPr lang="tr-TR" sz="5400" dirty="0">
                <a:solidFill>
                  <a:schemeClr val="tx1"/>
                </a:solidFill>
              </a:rPr>
            </a:br>
            <a:r>
              <a:rPr lang="tr-TR" sz="1100" b="1" dirty="0">
                <a:solidFill>
                  <a:schemeClr val="tx1"/>
                </a:solidFill>
                <a:latin typeface="Arial" panose="020B0604020202020204" pitchFamily="34" charset="0"/>
              </a:rPr>
              <a:t>Ders kapsamında sunulan slaytlardaki tüm yazılı ve görsel materyaller; Singh, R.P. Ve </a:t>
            </a:r>
            <a:r>
              <a:rPr lang="tr-TR" sz="1100" b="1" dirty="0" err="1">
                <a:solidFill>
                  <a:schemeClr val="tx1"/>
                </a:solidFill>
                <a:latin typeface="Arial" panose="020B0604020202020204" pitchFamily="34" charset="0"/>
              </a:rPr>
              <a:t>Heldman</a:t>
            </a:r>
            <a:r>
              <a:rPr lang="tr-TR" sz="1100" b="1" dirty="0">
                <a:solidFill>
                  <a:schemeClr val="tx1"/>
                </a:solidFill>
                <a:latin typeface="Arial" panose="020B0604020202020204" pitchFamily="34" charset="0"/>
              </a:rPr>
              <a:t> D.R. 2</a:t>
            </a:r>
            <a:r>
              <a:rPr lang="en-US" sz="1100" b="1" dirty="0">
                <a:solidFill>
                  <a:schemeClr val="tx1"/>
                </a:solidFill>
                <a:latin typeface="Arial" panose="020B0604020202020204" pitchFamily="34" charset="0"/>
              </a:rPr>
              <a:t>0</a:t>
            </a:r>
            <a:r>
              <a:rPr lang="tr-TR" sz="1100" b="1" dirty="0">
                <a:solidFill>
                  <a:schemeClr val="tx1"/>
                </a:solidFill>
                <a:latin typeface="Arial" panose="020B0604020202020204" pitchFamily="34" charset="0"/>
              </a:rPr>
              <a:t>14</a:t>
            </a:r>
            <a:r>
              <a:rPr lang="en-US"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5</a:t>
            </a:r>
            <a:r>
              <a:rPr lang="en-US" sz="1100" b="1" dirty="0" err="1">
                <a:solidFill>
                  <a:schemeClr val="tx1"/>
                </a:solidFill>
                <a:latin typeface="Arial" panose="020B0604020202020204" pitchFamily="34" charset="0"/>
              </a:rPr>
              <a:t>th</a:t>
            </a:r>
            <a:r>
              <a:rPr lang="en-US" sz="1100" b="1" dirty="0">
                <a:solidFill>
                  <a:schemeClr val="tx1"/>
                </a:solidFill>
                <a:latin typeface="Arial" panose="020B0604020202020204" pitchFamily="34" charset="0"/>
              </a:rPr>
              <a:t> Edition,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Elsevier</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Inc</a:t>
            </a:r>
            <a:r>
              <a:rPr lang="tr-TR" sz="1100" b="1" dirty="0">
                <a:solidFill>
                  <a:schemeClr val="tx1"/>
                </a:solidFill>
                <a:latin typeface="Arial" panose="020B0604020202020204" pitchFamily="34" charset="0"/>
              </a:rPr>
              <a:t>.</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Oxford</a:t>
            </a:r>
            <a:r>
              <a:rPr lang="en-US" sz="1100" b="1" dirty="0">
                <a:solidFill>
                  <a:schemeClr val="tx1"/>
                </a:solidFill>
                <a:latin typeface="Arial" panose="020B0604020202020204" pitchFamily="34" charset="0"/>
              </a:rPr>
              <a:t>, the U</a:t>
            </a:r>
            <a:r>
              <a:rPr lang="tr-TR" sz="1100" b="1" dirty="0">
                <a:solidFill>
                  <a:schemeClr val="tx1"/>
                </a:solidFill>
                <a:latin typeface="Arial" panose="020B0604020202020204" pitchFamily="34" charset="0"/>
              </a:rPr>
              <a:t>K</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869</a:t>
            </a:r>
            <a:r>
              <a:rPr lang="en-US" sz="1100" b="1" dirty="0">
                <a:solidFill>
                  <a:schemeClr val="tx1"/>
                </a:solidFill>
                <a:latin typeface="Arial" panose="020B0604020202020204" pitchFamily="34" charset="0"/>
              </a:rPr>
              <a:t> pages. ISBN: 978-</a:t>
            </a:r>
            <a:r>
              <a:rPr lang="tr-TR" sz="1100" b="1" dirty="0">
                <a:solidFill>
                  <a:schemeClr val="tx1"/>
                </a:solidFill>
                <a:latin typeface="Arial" panose="020B0604020202020204" pitchFamily="34" charset="0"/>
              </a:rPr>
              <a:t>0-12-388530-9 ve Baysal, T., </a:t>
            </a:r>
            <a:r>
              <a:rPr lang="tr-TR" sz="1100" b="1" dirty="0" err="1">
                <a:solidFill>
                  <a:schemeClr val="tx1"/>
                </a:solidFill>
                <a:latin typeface="Arial" panose="020B0604020202020204" pitchFamily="34" charset="0"/>
              </a:rPr>
              <a:t>İçier</a:t>
            </a:r>
            <a:r>
              <a:rPr lang="tr-TR" sz="1100" b="1" dirty="0">
                <a:solidFill>
                  <a:schemeClr val="tx1"/>
                </a:solidFill>
                <a:latin typeface="Arial" panose="020B0604020202020204" pitchFamily="34" charset="0"/>
              </a:rPr>
              <a:t>, F. (Çeviri Editörleri). 2020. Gıda Mühendisliğine Giriş (Singh, R.P. ve </a:t>
            </a:r>
            <a:r>
              <a:rPr lang="tr-TR" sz="1100" b="1" dirty="0" err="1">
                <a:solidFill>
                  <a:schemeClr val="tx1"/>
                </a:solidFill>
                <a:latin typeface="Arial" panose="020B0604020202020204" pitchFamily="34" charset="0"/>
              </a:rPr>
              <a:t>Heidman</a:t>
            </a:r>
            <a:r>
              <a:rPr lang="tr-TR" sz="1100" b="1" dirty="0">
                <a:solidFill>
                  <a:schemeClr val="tx1"/>
                </a:solidFill>
                <a:latin typeface="Arial" panose="020B0604020202020204" pitchFamily="34" charset="0"/>
              </a:rPr>
              <a:t>, R.,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tr-TR" sz="1100" b="1" dirty="0">
                <a:solidFill>
                  <a:schemeClr val="tx1"/>
                </a:solidFill>
                <a:latin typeface="Arial" panose="020B0604020202020204" pitchFamily="34" charset="0"/>
              </a:rPr>
              <a:t> 5. Basımından Çeviri), Nobel Akademik Yayıncılık. Türkiye, 864 sayfa. ISBN: </a:t>
            </a:r>
            <a:r>
              <a:rPr lang="tr-TR" sz="1100" b="1" dirty="0">
                <a:solidFill>
                  <a:schemeClr val="bg1"/>
                </a:solidFill>
                <a:latin typeface="Arial" panose="020B0604020202020204" pitchFamily="34" charset="0"/>
              </a:rPr>
              <a:t>978-605-320-151-9.</a:t>
            </a:r>
            <a:br>
              <a:rPr lang="tr-TR" sz="1800" dirty="0">
                <a:latin typeface="Verdana" panose="020B0604030504040204" pitchFamily="34" charset="0"/>
                <a:ea typeface="Times New Roman" panose="02020603050405020304" pitchFamily="18" charset="0"/>
                <a:cs typeface="Times New Roman" panose="02020603050405020304" pitchFamily="18" charset="0"/>
              </a:rPr>
            </a:br>
            <a:r>
              <a:rPr lang="tr-TR" sz="1100" b="1" dirty="0">
                <a:solidFill>
                  <a:schemeClr val="bg1"/>
                </a:solidFill>
                <a:latin typeface="Arial" panose="020B0604020202020204" pitchFamily="34" charset="0"/>
              </a:rPr>
              <a:t>künyeli kitaplardan alınmıştır.</a:t>
            </a:r>
            <a:br>
              <a:rPr lang="ru-RU" sz="5400" b="1" kern="0" dirty="0">
                <a:solidFill>
                  <a:schemeClr val="bg1"/>
                </a:solidFill>
              </a:rPr>
            </a:br>
            <a:r>
              <a:rPr lang="tr-TR" sz="5400" b="1" kern="0" dirty="0">
                <a:solidFill>
                  <a:schemeClr val="bg1"/>
                </a:solidFill>
              </a:rPr>
              <a:t> </a:t>
            </a:r>
            <a:endParaRPr lang="tr-TR" sz="5400" dirty="0">
              <a:solidFill>
                <a:schemeClr val="bg1"/>
              </a:solidFill>
            </a:endParaRPr>
          </a:p>
        </p:txBody>
      </p:sp>
    </p:spTree>
    <p:extLst>
      <p:ext uri="{BB962C8B-B14F-4D97-AF65-F5344CB8AC3E}">
        <p14:creationId xmlns:p14="http://schemas.microsoft.com/office/powerpoint/2010/main" val="1848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738187" y="836712"/>
                <a:ext cx="10739437" cy="5328592"/>
              </a:xfrm>
            </p:spPr>
            <p:txBody>
              <a:bodyPr>
                <a:normAutofit fontScale="92500" lnSpcReduction="10000"/>
              </a:bodyPr>
              <a:lstStyle/>
              <a:p>
                <a:pPr marL="0" indent="0">
                  <a:buNone/>
                </a:pPr>
                <a:r>
                  <a:rPr lang="tr-TR" sz="3600" dirty="0">
                    <a:latin typeface="Arial" pitchFamily="34" charset="0"/>
                    <a:cs typeface="Arial" pitchFamily="34" charset="0"/>
                  </a:rPr>
                  <a:t>ENERJİ</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Enerji bir yönsüz miktardır. İlk olarak Newton tarafından kinetik ve potansiyel enerjileri açıklamak için varsayılmıştır. Enerjiyi doğrudan gözleyemeyiz, ancak doğrudan olmayan yöntemler kullanarak ölçebiliriz veya değerini analiz edebiliriz. </a:t>
                </a:r>
              </a:p>
              <a:p>
                <a:pPr marL="0" indent="0">
                  <a:buNone/>
                </a:pPr>
                <a:r>
                  <a:rPr lang="tr-TR" dirty="0">
                    <a:latin typeface="Arial" pitchFamily="34" charset="0"/>
                    <a:cs typeface="Arial" pitchFamily="34" charset="0"/>
                  </a:rPr>
                  <a:t>Enerji potansiyel, kinetik, kimyasal, manyetik veya elektriksel gibi farklı formlarda olabilir.</a:t>
                </a:r>
              </a:p>
              <a:p>
                <a:pPr marL="0" indent="0">
                  <a:buNone/>
                </a:pPr>
                <a:r>
                  <a:rPr lang="tr-TR" dirty="0">
                    <a:latin typeface="Arial" pitchFamily="34" charset="0"/>
                    <a:cs typeface="Arial" pitchFamily="34" charset="0"/>
                  </a:rPr>
                  <a:t>Bir sistemin </a:t>
                </a:r>
                <a:r>
                  <a:rPr lang="tr-TR" b="1" dirty="0">
                    <a:latin typeface="Arial" pitchFamily="34" charset="0"/>
                    <a:cs typeface="Arial" pitchFamily="34" charset="0"/>
                  </a:rPr>
                  <a:t>potansiyel enerjisi </a:t>
                </a:r>
                <a:r>
                  <a:rPr lang="tr-TR" dirty="0" err="1">
                    <a:latin typeface="Arial" pitchFamily="34" charset="0"/>
                    <a:cs typeface="Arial" pitchFamily="34" charset="0"/>
                  </a:rPr>
                  <a:t>yerçekim</a:t>
                </a:r>
                <a:r>
                  <a:rPr lang="tr-TR" dirty="0">
                    <a:latin typeface="Arial" pitchFamily="34" charset="0"/>
                    <a:cs typeface="Arial" pitchFamily="34" charset="0"/>
                  </a:rPr>
                  <a:t> alanına göre konumunun göstergesidir. Eğer bir cisim m kütlesine sahip, h yüksekliğinde konumlanmış ve </a:t>
                </a:r>
                <a:r>
                  <a:rPr lang="tr-TR" dirty="0" err="1">
                    <a:latin typeface="Arial" pitchFamily="34" charset="0"/>
                    <a:cs typeface="Arial" pitchFamily="34" charset="0"/>
                  </a:rPr>
                  <a:t>yerçekim</a:t>
                </a:r>
                <a:r>
                  <a:rPr lang="tr-TR" dirty="0">
                    <a:latin typeface="Arial" pitchFamily="34" charset="0"/>
                    <a:cs typeface="Arial" pitchFamily="34" charset="0"/>
                  </a:rPr>
                  <a:t> ivmesi g ise potansiyel enerji;</a:t>
                </a:r>
              </a:p>
              <a:p>
                <a:pPr marL="0" indent="0">
                  <a:buNone/>
                </a:pPr>
                <a:endParaRPr lang="tr-TR" dirty="0">
                  <a:latin typeface="Arial" pitchFamily="34" charset="0"/>
                  <a:cs typeface="Arial" pitchFamily="34" charset="0"/>
                </a:endParaRPr>
              </a:p>
              <a:p>
                <a:pPr marL="0" indent="0">
                  <a:buNone/>
                </a:pPr>
                <a:r>
                  <a:rPr lang="tr-TR" dirty="0">
                    <a:latin typeface="Cambria Math" pitchFamily="18" charset="0"/>
                    <a:ea typeface="Cambria Math" pitchFamily="18" charset="0"/>
                    <a:cs typeface="Arial" pitchFamily="34" charset="0"/>
                  </a:rPr>
                  <a:t>                                  </a:t>
                </a:r>
                <a:r>
                  <a:rPr lang="tr-TR" dirty="0">
                    <a:solidFill>
                      <a:schemeClr val="accent5">
                        <a:lumMod val="75000"/>
                      </a:schemeClr>
                    </a:solidFill>
                    <a:latin typeface="Cambria Math" pitchFamily="18" charset="0"/>
                    <a:ea typeface="Cambria Math" pitchFamily="18" charset="0"/>
                    <a:cs typeface="Arial" pitchFamily="34" charset="0"/>
                  </a:rPr>
                  <a:t>E</a:t>
                </a:r>
                <a:r>
                  <a:rPr lang="tr-TR" baseline="-25000" dirty="0">
                    <a:solidFill>
                      <a:schemeClr val="accent5">
                        <a:lumMod val="75000"/>
                      </a:schemeClr>
                    </a:solidFill>
                    <a:latin typeface="Cambria Math" pitchFamily="18" charset="0"/>
                    <a:ea typeface="Cambria Math" pitchFamily="18" charset="0"/>
                    <a:cs typeface="Arial" pitchFamily="34" charset="0"/>
                  </a:rPr>
                  <a:t>PE</a:t>
                </a:r>
                <a:r>
                  <a:rPr lang="tr-TR" dirty="0">
                    <a:solidFill>
                      <a:schemeClr val="accent5">
                        <a:lumMod val="75000"/>
                      </a:schemeClr>
                    </a:solidFill>
                    <a:latin typeface="Cambria Math" pitchFamily="18" charset="0"/>
                    <a:ea typeface="Cambria Math" pitchFamily="18" charset="0"/>
                    <a:cs typeface="Arial" pitchFamily="34" charset="0"/>
                  </a:rPr>
                  <a:t> = </a:t>
                </a:r>
                <a:r>
                  <a:rPr lang="tr-TR" dirty="0" err="1">
                    <a:solidFill>
                      <a:schemeClr val="accent5">
                        <a:lumMod val="75000"/>
                      </a:schemeClr>
                    </a:solidFill>
                    <a:latin typeface="Cambria Math" pitchFamily="18" charset="0"/>
                    <a:ea typeface="Cambria Math" pitchFamily="18" charset="0"/>
                    <a:cs typeface="Arial" pitchFamily="34" charset="0"/>
                  </a:rPr>
                  <a:t>mgh</a:t>
                </a:r>
                <a:endParaRPr lang="tr-TR" dirty="0">
                  <a:solidFill>
                    <a:schemeClr val="accent5">
                      <a:lumMod val="75000"/>
                    </a:schemeClr>
                  </a:solidFill>
                  <a:latin typeface="Cambria Math" pitchFamily="18" charset="0"/>
                  <a:ea typeface="Cambria Math" pitchFamily="18" charset="0"/>
                  <a:cs typeface="Arial" pitchFamily="34" charset="0"/>
                </a:endParaRPr>
              </a:p>
              <a:p>
                <a:pPr marL="0" indent="0">
                  <a:buNone/>
                </a:pPr>
                <a:r>
                  <a:rPr lang="tr-TR" dirty="0">
                    <a:latin typeface="Arial" pitchFamily="34" charset="0"/>
                    <a:cs typeface="Arial" pitchFamily="34" charset="0"/>
                  </a:rPr>
                  <a:t>Bir cismin </a:t>
                </a:r>
                <a:r>
                  <a:rPr lang="tr-TR" b="1" dirty="0">
                    <a:latin typeface="Arial" pitchFamily="34" charset="0"/>
                    <a:cs typeface="Arial" pitchFamily="34" charset="0"/>
                  </a:rPr>
                  <a:t>kinetik enerjisi </a:t>
                </a:r>
                <a:r>
                  <a:rPr lang="tr-TR" dirty="0">
                    <a:latin typeface="Arial" pitchFamily="34" charset="0"/>
                    <a:cs typeface="Arial" pitchFamily="34" charset="0"/>
                  </a:rPr>
                  <a:t>hızı nedeniyledir. Eğer bir sicim u hızıyla hareket ediyor ve m kütlesine sahip ise, kinetik enerjisi</a:t>
                </a:r>
              </a:p>
              <a:p>
                <a:pPr marL="0" indent="0">
                  <a:buNone/>
                </a:pPr>
                <a:endParaRPr lang="tr-TR" dirty="0">
                  <a:latin typeface="Arial" pitchFamily="34" charset="0"/>
                  <a:cs typeface="Arial" pitchFamily="34" charset="0"/>
                </a:endParaRPr>
              </a:p>
              <a:p>
                <a:pPr marL="0" indent="0">
                  <a:buNone/>
                </a:pPr>
                <a:r>
                  <a:rPr lang="tr-TR" dirty="0">
                    <a:latin typeface="Cambria Math" pitchFamily="18" charset="0"/>
                    <a:ea typeface="Cambria Math" pitchFamily="18" charset="0"/>
                    <a:cs typeface="Arial" pitchFamily="34" charset="0"/>
                  </a:rPr>
                  <a:t>                               </a:t>
                </a:r>
                <a:r>
                  <a:rPr lang="tr-TR" dirty="0">
                    <a:solidFill>
                      <a:schemeClr val="accent5">
                        <a:lumMod val="75000"/>
                      </a:schemeClr>
                    </a:solidFill>
                    <a:latin typeface="Cambria Math" pitchFamily="18" charset="0"/>
                    <a:ea typeface="Cambria Math" pitchFamily="18" charset="0"/>
                    <a:cs typeface="Arial" pitchFamily="34" charset="0"/>
                  </a:rPr>
                  <a:t>E</a:t>
                </a:r>
                <a:r>
                  <a:rPr lang="tr-TR" baseline="-25000" dirty="0">
                    <a:solidFill>
                      <a:schemeClr val="accent5">
                        <a:lumMod val="75000"/>
                      </a:schemeClr>
                    </a:solidFill>
                    <a:latin typeface="Cambria Math" pitchFamily="18" charset="0"/>
                    <a:ea typeface="Cambria Math" pitchFamily="18" charset="0"/>
                    <a:cs typeface="Arial" pitchFamily="34" charset="0"/>
                  </a:rPr>
                  <a:t>KE</a:t>
                </a:r>
                <a:r>
                  <a:rPr lang="tr-TR" dirty="0">
                    <a:solidFill>
                      <a:schemeClr val="accent5">
                        <a:lumMod val="75000"/>
                      </a:schemeClr>
                    </a:solidFill>
                    <a:latin typeface="Cambria Math" pitchFamily="18" charset="0"/>
                    <a:ea typeface="Cambria Math" pitchFamily="18" charset="0"/>
                    <a:cs typeface="Arial" pitchFamily="34" charset="0"/>
                  </a:rPr>
                  <a:t> = </a:t>
                </a:r>
                <a14:m>
                  <m:oMath xmlns:m="http://schemas.openxmlformats.org/officeDocument/2006/math">
                    <m:f>
                      <m:fPr>
                        <m:ctrlPr>
                          <a:rPr lang="tr-TR" b="0" i="1" smtClean="0">
                            <a:solidFill>
                              <a:schemeClr val="accent5">
                                <a:lumMod val="75000"/>
                              </a:schemeClr>
                            </a:solidFill>
                            <a:latin typeface="Cambria Math" panose="02040503050406030204" pitchFamily="18" charset="0"/>
                            <a:ea typeface="Cambria Math" pitchFamily="18" charset="0"/>
                            <a:cs typeface="Times New Roman" pitchFamily="18" charset="0"/>
                          </a:rPr>
                        </m:ctrlPr>
                      </m:fPr>
                      <m:num>
                        <m:r>
                          <a:rPr lang="tr-TR" b="0" i="1" smtClean="0">
                            <a:solidFill>
                              <a:schemeClr val="accent5">
                                <a:lumMod val="75000"/>
                              </a:schemeClr>
                            </a:solidFill>
                            <a:latin typeface="Cambria Math" panose="02040503050406030204" pitchFamily="18" charset="0"/>
                            <a:ea typeface="Cambria Math" pitchFamily="18" charset="0"/>
                            <a:cs typeface="Times New Roman" pitchFamily="18" charset="0"/>
                          </a:rPr>
                          <m:t>1</m:t>
                        </m:r>
                      </m:num>
                      <m:den>
                        <m:r>
                          <a:rPr lang="tr-TR" b="0" i="1" smtClean="0">
                            <a:solidFill>
                              <a:schemeClr val="accent5">
                                <a:lumMod val="75000"/>
                              </a:schemeClr>
                            </a:solidFill>
                            <a:latin typeface="Cambria Math" panose="02040503050406030204" pitchFamily="18" charset="0"/>
                            <a:ea typeface="Cambria Math" pitchFamily="18" charset="0"/>
                            <a:cs typeface="Times New Roman" pitchFamily="18" charset="0"/>
                          </a:rPr>
                          <m:t>2</m:t>
                        </m:r>
                      </m:den>
                    </m:f>
                  </m:oMath>
                </a14:m>
                <a:r>
                  <a:rPr lang="tr-TR" b="0" dirty="0">
                    <a:solidFill>
                      <a:schemeClr val="accent5">
                        <a:lumMod val="75000"/>
                      </a:schemeClr>
                    </a:solidFill>
                    <a:latin typeface="Cambria Math" pitchFamily="18" charset="0"/>
                    <a:ea typeface="Cambria Math" pitchFamily="18" charset="0"/>
                    <a:cs typeface="Arial" pitchFamily="34" charset="0"/>
                  </a:rPr>
                  <a:t> mu</a:t>
                </a:r>
                <a:r>
                  <a:rPr lang="tr-TR" b="0" baseline="30000" dirty="0">
                    <a:solidFill>
                      <a:schemeClr val="accent5">
                        <a:lumMod val="75000"/>
                      </a:schemeClr>
                    </a:solidFill>
                    <a:latin typeface="Cambria Math" pitchFamily="18" charset="0"/>
                    <a:ea typeface="Cambria Math" pitchFamily="18" charset="0"/>
                    <a:cs typeface="Arial" pitchFamily="34" charset="0"/>
                  </a:rPr>
                  <a:t>2</a:t>
                </a:r>
                <a:endParaRPr lang="tr-TR" b="0" dirty="0">
                  <a:solidFill>
                    <a:schemeClr val="accent5">
                      <a:lumMod val="75000"/>
                    </a:schemeClr>
                  </a:solidFill>
                  <a:latin typeface="Cambria Math" pitchFamily="18" charset="0"/>
                  <a:ea typeface="Cambria Math" pitchFamily="18" charset="0"/>
                  <a:cs typeface="Arial" pitchFamily="34" charset="0"/>
                </a:endParaRPr>
              </a:p>
              <a:p>
                <a:pPr marL="0" indent="0">
                  <a:buNone/>
                </a:pPr>
                <a:endParaRPr lang="tr-TR" dirty="0">
                  <a:solidFill>
                    <a:schemeClr val="accent5">
                      <a:lumMod val="75000"/>
                    </a:schemeClr>
                  </a:solidFill>
                  <a:latin typeface="Cambria Math" pitchFamily="18" charset="0"/>
                  <a:ea typeface="Cambria Math" pitchFamily="18" charset="0"/>
                  <a:cs typeface="Arial" pitchFamily="34" charset="0"/>
                </a:endParaRPr>
              </a:p>
              <a:p>
                <a:pPr marL="0" indent="0">
                  <a:buNone/>
                </a:pPr>
                <a:endParaRPr lang="tr-TR" dirty="0">
                  <a:latin typeface="Arial" pitchFamily="34" charset="0"/>
                  <a:cs typeface="Arial" pitchFamily="34" charset="0"/>
                </a:endParaRPr>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738187" y="836712"/>
                <a:ext cx="10739437" cy="5328592"/>
              </a:xfrm>
              <a:blipFill>
                <a:blip r:embed="rId2"/>
                <a:stretch>
                  <a:fillRect l="-1532" t="-3432" r="-795"/>
                </a:stretch>
              </a:blipFill>
            </p:spPr>
            <p:txBody>
              <a:bodyPr/>
              <a:lstStyle/>
              <a:p>
                <a:r>
                  <a:rPr lang="tr-TR">
                    <a:noFill/>
                  </a:rPr>
                  <a:t> </a:t>
                </a:r>
              </a:p>
            </p:txBody>
          </p:sp>
        </mc:Fallback>
      </mc:AlternateContent>
    </p:spTree>
    <p:extLst>
      <p:ext uri="{BB962C8B-B14F-4D97-AF65-F5344CB8AC3E}">
        <p14:creationId xmlns:p14="http://schemas.microsoft.com/office/powerpoint/2010/main" val="1688853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538" y="836712"/>
            <a:ext cx="10920412" cy="5328592"/>
          </a:xfrm>
        </p:spPr>
        <p:txBody>
          <a:bodyPr>
            <a:noAutofit/>
          </a:bodyPr>
          <a:lstStyle/>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Hem kinetik hem de potansiyel enerji </a:t>
            </a:r>
            <a:r>
              <a:rPr lang="tr-TR" dirty="0" err="1">
                <a:latin typeface="Arial" pitchFamily="34" charset="0"/>
                <a:cs typeface="Arial" pitchFamily="34" charset="0"/>
              </a:rPr>
              <a:t>makroskopiktir</a:t>
            </a:r>
            <a:r>
              <a:rPr lang="tr-TR" dirty="0">
                <a:latin typeface="Arial" pitchFamily="34" charset="0"/>
                <a:cs typeface="Arial" pitchFamily="34" charset="0"/>
              </a:rPr>
              <a:t>; sistemin bütünü ile ilgili enerjisini belirtirler. Sistemin mikroskobik doğasıyla ilişkili olan iç enerji ile terstirler. Moleküler seviyede, maddenin atomları sürekli hareket halindedir. Rastgele yönde hareket ederler, birbirlerine çarparlar, titreşirler ve dönerler. Atomlar arasındaki enerji etkileşmesini de içeren bu hareketlerin tümü ile ilişkili enerji tek bir toplamda birleştirilebilir ve iç enerji olarak isimlendirilir.</a:t>
            </a:r>
          </a:p>
          <a:p>
            <a:pPr marL="0" indent="0">
              <a:buNone/>
            </a:pPr>
            <a:r>
              <a:rPr lang="tr-TR" dirty="0">
                <a:latin typeface="Arial" pitchFamily="34" charset="0"/>
                <a:cs typeface="Arial" pitchFamily="34" charset="0"/>
              </a:rPr>
              <a:t>İç enerji </a:t>
            </a:r>
            <a:r>
              <a:rPr lang="tr-TR" dirty="0" err="1">
                <a:latin typeface="Arial" pitchFamily="34" charset="0"/>
                <a:cs typeface="Arial" pitchFamily="34" charset="0"/>
              </a:rPr>
              <a:t>kaplamsal</a:t>
            </a:r>
            <a:r>
              <a:rPr lang="tr-TR" dirty="0">
                <a:latin typeface="Arial" pitchFamily="34" charset="0"/>
                <a:cs typeface="Arial" pitchFamily="34" charset="0"/>
              </a:rPr>
              <a:t> bir özelliktir, işlemin izlediği yoldan bağımsızdır. İç enerjinin mutlak değerini ölçemememize rağmen iç enerjideki değişimleri sıcaklık ve basınç gibi diğer özellikler ile ilişkilendirebiliriz. Birçok mühendislik sisteminde, enerjinin bir veya iki formu daha baskın olup diğerleri ihmal edilebilir. </a:t>
            </a:r>
          </a:p>
          <a:p>
            <a:pPr marL="0" indent="0">
              <a:buNone/>
            </a:pPr>
            <a:r>
              <a:rPr lang="tr-TR" dirty="0">
                <a:latin typeface="Arial" pitchFamily="34" charset="0"/>
                <a:cs typeface="Arial" pitchFamily="34" charset="0"/>
              </a:rPr>
              <a:t>Örneğin, bir şeker pancarı bir taşıyıcıdan tanka boşaltıldığında, şeker pancarının potansiyel ve kinetik enerjileri değişir ancak kimyasal, manyetik ve elektriksel gibi diğer enerji formları değişmez ve analizlerde ihmal edilebilir. </a:t>
            </a:r>
          </a:p>
          <a:p>
            <a:pPr marL="0" indent="0">
              <a:buNone/>
            </a:pPr>
            <a:endParaRPr lang="tr-TR" dirty="0">
              <a:latin typeface="Arial" pitchFamily="34" charset="0"/>
              <a:cs typeface="Arial" pitchFamily="34" charset="0"/>
            </a:endParaRPr>
          </a:p>
        </p:txBody>
      </p:sp>
    </p:spTree>
    <p:extLst>
      <p:ext uri="{BB962C8B-B14F-4D97-AF65-F5344CB8AC3E}">
        <p14:creationId xmlns:p14="http://schemas.microsoft.com/office/powerpoint/2010/main" val="3891753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8213" y="836712"/>
            <a:ext cx="10444162" cy="5328592"/>
          </a:xfrm>
        </p:spPr>
        <p:txBody>
          <a:bodyPr>
            <a:noAutofit/>
          </a:bodyPr>
          <a:lstStyle/>
          <a:p>
            <a:pPr marL="0" indent="0">
              <a:buNone/>
            </a:pPr>
            <a:r>
              <a:rPr lang="tr-TR" dirty="0">
                <a:latin typeface="Arial" pitchFamily="34" charset="0"/>
                <a:cs typeface="Arial" pitchFamily="34" charset="0"/>
              </a:rPr>
              <a:t>Benzer şekilde, domates suyu sıcak işleme ısıtıcısında ısıtıldığında, suyun potansiyel ve kinetik enerjisi değişmez ancak sıcaklık arttıkça iç enerjisi de değişecektir. Bir sistemin toplam enerjisi şu şekildeki eşitlik formunda yazılabilir</a:t>
            </a:r>
          </a:p>
          <a:p>
            <a:pPr marL="0" indent="0">
              <a:buNone/>
            </a:pPr>
            <a:endParaRPr lang="tr-TR" sz="1800" dirty="0">
              <a:latin typeface="Times New Roman" pitchFamily="18" charset="0"/>
              <a:cs typeface="Times New Roman" pitchFamily="18" charset="0"/>
            </a:endParaRPr>
          </a:p>
          <a:p>
            <a:pPr marL="0" indent="0">
              <a:buNone/>
            </a:pPr>
            <a:r>
              <a:rPr lang="tr-TR" sz="1800" dirty="0">
                <a:solidFill>
                  <a:schemeClr val="accent5">
                    <a:lumMod val="75000"/>
                  </a:schemeClr>
                </a:solidFill>
                <a:latin typeface="Cambria Math" pitchFamily="18" charset="0"/>
                <a:ea typeface="Cambria Math" pitchFamily="18" charset="0"/>
                <a:cs typeface="Arial" pitchFamily="34" charset="0"/>
              </a:rPr>
              <a:t>E</a:t>
            </a:r>
            <a:r>
              <a:rPr lang="tr-TR" sz="1800" baseline="-25000" dirty="0">
                <a:solidFill>
                  <a:schemeClr val="accent5">
                    <a:lumMod val="75000"/>
                  </a:schemeClr>
                </a:solidFill>
                <a:latin typeface="Cambria Math" pitchFamily="18" charset="0"/>
                <a:ea typeface="Cambria Math" pitchFamily="18" charset="0"/>
                <a:cs typeface="Arial" pitchFamily="34" charset="0"/>
              </a:rPr>
              <a:t>TOPLAM</a:t>
            </a:r>
            <a:r>
              <a:rPr lang="tr-TR" sz="1800" dirty="0">
                <a:solidFill>
                  <a:schemeClr val="accent5">
                    <a:lumMod val="75000"/>
                  </a:schemeClr>
                </a:solidFill>
                <a:latin typeface="Cambria Math" pitchFamily="18" charset="0"/>
                <a:ea typeface="Cambria Math" pitchFamily="18" charset="0"/>
                <a:cs typeface="Arial" pitchFamily="34" charset="0"/>
              </a:rPr>
              <a:t> = E</a:t>
            </a:r>
            <a:r>
              <a:rPr lang="tr-TR" sz="1800" baseline="-25000" dirty="0">
                <a:solidFill>
                  <a:schemeClr val="accent5">
                    <a:lumMod val="75000"/>
                  </a:schemeClr>
                </a:solidFill>
                <a:latin typeface="Cambria Math" pitchFamily="18" charset="0"/>
                <a:ea typeface="Cambria Math" pitchFamily="18" charset="0"/>
                <a:cs typeface="Arial" pitchFamily="34" charset="0"/>
              </a:rPr>
              <a:t>KE</a:t>
            </a:r>
            <a:r>
              <a:rPr lang="tr-TR" sz="1800" dirty="0">
                <a:solidFill>
                  <a:schemeClr val="accent5">
                    <a:lumMod val="75000"/>
                  </a:schemeClr>
                </a:solidFill>
                <a:latin typeface="Cambria Math" pitchFamily="18" charset="0"/>
                <a:ea typeface="Cambria Math" pitchFamily="18" charset="0"/>
                <a:cs typeface="Arial" pitchFamily="34" charset="0"/>
              </a:rPr>
              <a:t> + E</a:t>
            </a:r>
            <a:r>
              <a:rPr lang="tr-TR" sz="1800" baseline="-25000" dirty="0">
                <a:solidFill>
                  <a:schemeClr val="accent5">
                    <a:lumMod val="75000"/>
                  </a:schemeClr>
                </a:solidFill>
                <a:latin typeface="Cambria Math" pitchFamily="18" charset="0"/>
                <a:ea typeface="Cambria Math" pitchFamily="18" charset="0"/>
                <a:cs typeface="Arial" pitchFamily="34" charset="0"/>
              </a:rPr>
              <a:t>PE</a:t>
            </a:r>
            <a:r>
              <a:rPr lang="tr-TR" sz="1800" dirty="0">
                <a:solidFill>
                  <a:schemeClr val="accent5">
                    <a:lumMod val="75000"/>
                  </a:schemeClr>
                </a:solidFill>
                <a:latin typeface="Cambria Math" pitchFamily="18" charset="0"/>
                <a:ea typeface="Cambria Math" pitchFamily="18" charset="0"/>
                <a:cs typeface="Arial" pitchFamily="34" charset="0"/>
              </a:rPr>
              <a:t> + E</a:t>
            </a:r>
            <a:r>
              <a:rPr lang="tr-TR" sz="1800" baseline="-25000" dirty="0">
                <a:solidFill>
                  <a:schemeClr val="accent5">
                    <a:lumMod val="75000"/>
                  </a:schemeClr>
                </a:solidFill>
                <a:latin typeface="Cambria Math" pitchFamily="18" charset="0"/>
                <a:ea typeface="Cambria Math" pitchFamily="18" charset="0"/>
                <a:cs typeface="Arial" pitchFamily="34" charset="0"/>
              </a:rPr>
              <a:t>ELEKTRİKSEL</a:t>
            </a:r>
            <a:r>
              <a:rPr lang="tr-TR" sz="1800" dirty="0">
                <a:solidFill>
                  <a:schemeClr val="accent5">
                    <a:lumMod val="75000"/>
                  </a:schemeClr>
                </a:solidFill>
                <a:latin typeface="Cambria Math" pitchFamily="18" charset="0"/>
                <a:ea typeface="Cambria Math" pitchFamily="18" charset="0"/>
                <a:cs typeface="Arial" pitchFamily="34" charset="0"/>
              </a:rPr>
              <a:t> + E</a:t>
            </a:r>
            <a:r>
              <a:rPr lang="tr-TR" sz="1800" baseline="-25000" dirty="0">
                <a:solidFill>
                  <a:schemeClr val="accent5">
                    <a:lumMod val="75000"/>
                  </a:schemeClr>
                </a:solidFill>
                <a:latin typeface="Cambria Math" pitchFamily="18" charset="0"/>
                <a:ea typeface="Cambria Math" pitchFamily="18" charset="0"/>
                <a:cs typeface="Arial" pitchFamily="34" charset="0"/>
              </a:rPr>
              <a:t>MANYETİK</a:t>
            </a:r>
            <a:r>
              <a:rPr lang="tr-TR" sz="1800" dirty="0">
                <a:solidFill>
                  <a:schemeClr val="accent5">
                    <a:lumMod val="75000"/>
                  </a:schemeClr>
                </a:solidFill>
                <a:latin typeface="Cambria Math" pitchFamily="18" charset="0"/>
                <a:ea typeface="Cambria Math" pitchFamily="18" charset="0"/>
                <a:cs typeface="Arial" pitchFamily="34" charset="0"/>
              </a:rPr>
              <a:t> + E</a:t>
            </a:r>
            <a:r>
              <a:rPr lang="tr-TR" sz="1800" baseline="-25000" dirty="0">
                <a:solidFill>
                  <a:schemeClr val="accent5">
                    <a:lumMod val="75000"/>
                  </a:schemeClr>
                </a:solidFill>
                <a:latin typeface="Cambria Math" pitchFamily="18" charset="0"/>
                <a:ea typeface="Cambria Math" pitchFamily="18" charset="0"/>
                <a:cs typeface="Arial" pitchFamily="34" charset="0"/>
              </a:rPr>
              <a:t>KİMYASAL</a:t>
            </a:r>
            <a:r>
              <a:rPr lang="tr-TR" sz="1800" dirty="0">
                <a:solidFill>
                  <a:schemeClr val="accent5">
                    <a:lumMod val="75000"/>
                  </a:schemeClr>
                </a:solidFill>
                <a:latin typeface="Cambria Math" pitchFamily="18" charset="0"/>
                <a:ea typeface="Cambria Math" pitchFamily="18" charset="0"/>
                <a:cs typeface="Arial" pitchFamily="34" charset="0"/>
              </a:rPr>
              <a:t> + … + </a:t>
            </a:r>
            <a:r>
              <a:rPr lang="tr-TR" sz="1800" dirty="0" err="1">
                <a:solidFill>
                  <a:schemeClr val="accent5">
                    <a:lumMod val="75000"/>
                  </a:schemeClr>
                </a:solidFill>
                <a:latin typeface="Cambria Math" pitchFamily="18" charset="0"/>
                <a:ea typeface="Cambria Math" pitchFamily="18" charset="0"/>
                <a:cs typeface="Arial" pitchFamily="34" charset="0"/>
              </a:rPr>
              <a:t>E</a:t>
            </a:r>
            <a:r>
              <a:rPr lang="tr-TR" sz="1800" baseline="-25000" dirty="0" err="1">
                <a:solidFill>
                  <a:schemeClr val="accent5">
                    <a:lumMod val="75000"/>
                  </a:schemeClr>
                </a:solidFill>
                <a:latin typeface="Cambria Math" pitchFamily="18" charset="0"/>
                <a:ea typeface="Cambria Math" pitchFamily="18" charset="0"/>
                <a:cs typeface="Arial" pitchFamily="34" charset="0"/>
              </a:rPr>
              <a:t>i</a:t>
            </a:r>
            <a:endParaRPr lang="tr-TR" sz="1800" dirty="0">
              <a:solidFill>
                <a:schemeClr val="accent5">
                  <a:lumMod val="75000"/>
                </a:schemeClr>
              </a:solidFill>
              <a:latin typeface="Cambria Math" pitchFamily="18" charset="0"/>
              <a:ea typeface="Cambria Math" pitchFamily="18" charset="0"/>
              <a:cs typeface="Arial" pitchFamily="34" charset="0"/>
            </a:endParaRPr>
          </a:p>
          <a:p>
            <a:pPr marL="0" indent="0">
              <a:buNone/>
            </a:pPr>
            <a:endParaRPr lang="tr-TR" dirty="0">
              <a:solidFill>
                <a:schemeClr val="accent5">
                  <a:lumMod val="75000"/>
                </a:schemeClr>
              </a:solidFill>
              <a:latin typeface="Cambria Math" pitchFamily="18" charset="0"/>
              <a:ea typeface="Cambria Math" pitchFamily="18" charset="0"/>
              <a:cs typeface="Times New Roman" pitchFamily="18" charset="0"/>
            </a:endParaRPr>
          </a:p>
          <a:p>
            <a:pPr marL="0" indent="0">
              <a:buNone/>
            </a:pPr>
            <a:r>
              <a:rPr lang="tr-TR" dirty="0">
                <a:latin typeface="Arial" pitchFamily="34" charset="0"/>
                <a:cs typeface="Arial" pitchFamily="34" charset="0"/>
              </a:rPr>
              <a:t>burada E</a:t>
            </a:r>
            <a:r>
              <a:rPr lang="tr-TR" baseline="-25000" dirty="0">
                <a:latin typeface="Arial" pitchFamily="34" charset="0"/>
                <a:cs typeface="Arial" pitchFamily="34" charset="0"/>
              </a:rPr>
              <a:t>İ</a:t>
            </a:r>
            <a:r>
              <a:rPr lang="tr-TR" dirty="0">
                <a:latin typeface="Arial" pitchFamily="34" charset="0"/>
                <a:cs typeface="Arial" pitchFamily="34" charset="0"/>
              </a:rPr>
              <a:t>, iç enerjidir, </a:t>
            </a:r>
            <a:r>
              <a:rPr lang="tr-TR" dirty="0" err="1">
                <a:latin typeface="Arial" pitchFamily="34" charset="0"/>
                <a:cs typeface="Arial" pitchFamily="34" charset="0"/>
              </a:rPr>
              <a:t>kJ</a:t>
            </a:r>
            <a:r>
              <a:rPr lang="tr-TR" dirty="0">
                <a:latin typeface="Arial" pitchFamily="34" charset="0"/>
                <a:cs typeface="Arial" pitchFamily="34" charset="0"/>
              </a:rPr>
              <a:t>. Eğer tüm diğer enerji formlarının büyüklüğü kinetik, potansiyel ve iç enerjilere kıyasla küçük ise ardından</a:t>
            </a:r>
          </a:p>
          <a:p>
            <a:pPr marL="0" indent="0">
              <a:buNone/>
            </a:pPr>
            <a:r>
              <a:rPr lang="tr-TR" dirty="0">
                <a:latin typeface="Times New Roman" pitchFamily="18" charset="0"/>
                <a:cs typeface="Times New Roman" pitchFamily="18" charset="0"/>
              </a:rPr>
              <a:t>                     </a:t>
            </a:r>
          </a:p>
          <a:p>
            <a:pPr marL="0" indent="0">
              <a:buNone/>
            </a:pPr>
            <a:r>
              <a:rPr lang="tr-TR" sz="1800" dirty="0">
                <a:solidFill>
                  <a:schemeClr val="accent5">
                    <a:lumMod val="75000"/>
                  </a:schemeClr>
                </a:solidFill>
                <a:latin typeface="Cambria Math" pitchFamily="18" charset="0"/>
                <a:ea typeface="Cambria Math" pitchFamily="18" charset="0"/>
                <a:cs typeface="Arial" pitchFamily="34" charset="0"/>
              </a:rPr>
              <a:t>                               E</a:t>
            </a:r>
            <a:r>
              <a:rPr lang="tr-TR" sz="1800" baseline="-25000" dirty="0">
                <a:solidFill>
                  <a:schemeClr val="accent5">
                    <a:lumMod val="75000"/>
                  </a:schemeClr>
                </a:solidFill>
                <a:latin typeface="Cambria Math" pitchFamily="18" charset="0"/>
                <a:ea typeface="Cambria Math" pitchFamily="18" charset="0"/>
                <a:cs typeface="Arial" pitchFamily="34" charset="0"/>
              </a:rPr>
              <a:t>TOPLAM</a:t>
            </a:r>
            <a:r>
              <a:rPr lang="tr-TR" sz="1800" dirty="0">
                <a:solidFill>
                  <a:schemeClr val="accent5">
                    <a:lumMod val="75000"/>
                  </a:schemeClr>
                </a:solidFill>
                <a:latin typeface="Cambria Math" pitchFamily="18" charset="0"/>
                <a:ea typeface="Cambria Math" pitchFamily="18" charset="0"/>
                <a:cs typeface="Arial" pitchFamily="34" charset="0"/>
              </a:rPr>
              <a:t> = E</a:t>
            </a:r>
            <a:r>
              <a:rPr lang="tr-TR" sz="1800" baseline="-25000" dirty="0">
                <a:solidFill>
                  <a:schemeClr val="accent5">
                    <a:lumMod val="75000"/>
                  </a:schemeClr>
                </a:solidFill>
                <a:latin typeface="Cambria Math" pitchFamily="18" charset="0"/>
                <a:ea typeface="Cambria Math" pitchFamily="18" charset="0"/>
                <a:cs typeface="Arial" pitchFamily="34" charset="0"/>
              </a:rPr>
              <a:t>KE</a:t>
            </a:r>
            <a:r>
              <a:rPr lang="tr-TR" sz="1800" dirty="0">
                <a:solidFill>
                  <a:schemeClr val="accent5">
                    <a:lumMod val="75000"/>
                  </a:schemeClr>
                </a:solidFill>
                <a:latin typeface="Cambria Math" pitchFamily="18" charset="0"/>
                <a:ea typeface="Cambria Math" pitchFamily="18" charset="0"/>
                <a:cs typeface="Arial" pitchFamily="34" charset="0"/>
              </a:rPr>
              <a:t> + E</a:t>
            </a:r>
            <a:r>
              <a:rPr lang="tr-TR" sz="1800" baseline="-25000" dirty="0">
                <a:solidFill>
                  <a:schemeClr val="accent5">
                    <a:lumMod val="75000"/>
                  </a:schemeClr>
                </a:solidFill>
                <a:latin typeface="Cambria Math" pitchFamily="18" charset="0"/>
                <a:ea typeface="Cambria Math" pitchFamily="18" charset="0"/>
                <a:cs typeface="Arial" pitchFamily="34" charset="0"/>
              </a:rPr>
              <a:t>PE</a:t>
            </a:r>
            <a:r>
              <a:rPr lang="tr-TR" sz="1800" dirty="0">
                <a:solidFill>
                  <a:schemeClr val="accent5">
                    <a:lumMod val="75000"/>
                  </a:schemeClr>
                </a:solidFill>
                <a:latin typeface="Cambria Math" pitchFamily="18" charset="0"/>
                <a:ea typeface="Cambria Math" pitchFamily="18" charset="0"/>
                <a:cs typeface="Arial" pitchFamily="34" charset="0"/>
              </a:rPr>
              <a:t> + </a:t>
            </a:r>
            <a:r>
              <a:rPr lang="tr-TR" sz="1800" dirty="0" err="1">
                <a:solidFill>
                  <a:schemeClr val="accent5">
                    <a:lumMod val="75000"/>
                  </a:schemeClr>
                </a:solidFill>
                <a:latin typeface="Cambria Math" pitchFamily="18" charset="0"/>
                <a:ea typeface="Cambria Math" pitchFamily="18" charset="0"/>
                <a:cs typeface="Arial" pitchFamily="34" charset="0"/>
              </a:rPr>
              <a:t>E</a:t>
            </a:r>
            <a:r>
              <a:rPr lang="tr-TR" sz="1800" baseline="-25000" dirty="0" err="1">
                <a:solidFill>
                  <a:schemeClr val="accent5">
                    <a:lumMod val="75000"/>
                  </a:schemeClr>
                </a:solidFill>
                <a:latin typeface="Cambria Math" pitchFamily="18" charset="0"/>
                <a:ea typeface="Cambria Math" pitchFamily="18" charset="0"/>
                <a:cs typeface="Arial" pitchFamily="34" charset="0"/>
              </a:rPr>
              <a:t>i</a:t>
            </a:r>
            <a:endParaRPr lang="tr-TR" sz="1800" dirty="0">
              <a:latin typeface="Cambria Math" pitchFamily="18" charset="0"/>
              <a:ea typeface="Cambria Math" pitchFamily="18" charset="0"/>
              <a:cs typeface="Arial" pitchFamily="34" charset="0"/>
            </a:endParaRPr>
          </a:p>
        </p:txBody>
      </p:sp>
    </p:spTree>
    <p:extLst>
      <p:ext uri="{BB962C8B-B14F-4D97-AF65-F5344CB8AC3E}">
        <p14:creationId xmlns:p14="http://schemas.microsoft.com/office/powerpoint/2010/main" val="418094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799" y="836712"/>
            <a:ext cx="10482263" cy="5256584"/>
          </a:xfrm>
        </p:spPr>
        <p:txBody>
          <a:bodyPr>
            <a:normAutofit/>
          </a:bodyPr>
          <a:lstStyle/>
          <a:p>
            <a:pPr marL="0" indent="0">
              <a:buNone/>
            </a:pPr>
            <a:r>
              <a:rPr lang="tr-TR" sz="3600" dirty="0">
                <a:latin typeface="Arial" pitchFamily="34" charset="0"/>
                <a:cs typeface="Arial" pitchFamily="34" charset="0"/>
              </a:rPr>
              <a:t>ENERJİ DENKLİĞİ</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Termodinamiğin birinci yasası enerjinin asla yoktan var edilemeyeceğini veya yok edilemeyeceğini ifade etmektedir. Bunu kelimelerden oluşan bir eşitlik formunda şu şekilde yazabiliriz</a:t>
            </a:r>
          </a:p>
          <a:p>
            <a:pPr marL="0" indent="0">
              <a:buNone/>
            </a:pPr>
            <a:endParaRPr lang="tr-TR" dirty="0">
              <a:latin typeface="Arial" pitchFamily="34" charset="0"/>
              <a:cs typeface="Arial" pitchFamily="34" charset="0"/>
            </a:endParaRPr>
          </a:p>
          <a:p>
            <a:pPr marL="0" indent="0" algn="ctr">
              <a:buNone/>
            </a:pPr>
            <a:r>
              <a:rPr lang="tr-TR" dirty="0">
                <a:solidFill>
                  <a:schemeClr val="accent5">
                    <a:lumMod val="75000"/>
                  </a:schemeClr>
                </a:solidFill>
                <a:latin typeface="Arial" pitchFamily="34" charset="0"/>
                <a:cs typeface="Arial" pitchFamily="34" charset="0"/>
              </a:rPr>
              <a:t> </a:t>
            </a:r>
            <a:r>
              <a:rPr lang="tr-TR" dirty="0">
                <a:latin typeface="Cambria Math" pitchFamily="18" charset="0"/>
                <a:ea typeface="Cambria Math" pitchFamily="18" charset="0"/>
                <a:cs typeface="Arial" pitchFamily="34" charset="0"/>
              </a:rPr>
              <a:t>Sisteme               sistemden                sistemin </a:t>
            </a:r>
          </a:p>
          <a:p>
            <a:pPr marL="0" indent="0" algn="ctr">
              <a:buNone/>
            </a:pPr>
            <a:r>
              <a:rPr lang="tr-TR" dirty="0">
                <a:latin typeface="Cambria Math" pitchFamily="18" charset="0"/>
                <a:ea typeface="Cambria Math" pitchFamily="18" charset="0"/>
                <a:cs typeface="Arial" pitchFamily="34" charset="0"/>
              </a:rPr>
              <a:t> giren           -       çıkan toplam    =     toplam</a:t>
            </a:r>
          </a:p>
          <a:p>
            <a:pPr marL="0" indent="0" algn="ctr">
              <a:buNone/>
            </a:pPr>
            <a:r>
              <a:rPr lang="tr-TR" dirty="0">
                <a:latin typeface="Cambria Math" pitchFamily="18" charset="0"/>
                <a:ea typeface="Cambria Math" pitchFamily="18" charset="0"/>
                <a:cs typeface="Arial" pitchFamily="34" charset="0"/>
              </a:rPr>
              <a:t> toplam                 enerji                      enerjisindeki</a:t>
            </a:r>
          </a:p>
          <a:p>
            <a:pPr marL="0" indent="0" algn="ctr">
              <a:buNone/>
            </a:pPr>
            <a:r>
              <a:rPr lang="tr-TR" dirty="0">
                <a:latin typeface="Cambria Math" pitchFamily="18" charset="0"/>
                <a:ea typeface="Cambria Math" pitchFamily="18" charset="0"/>
                <a:cs typeface="Arial" pitchFamily="34" charset="0"/>
              </a:rPr>
              <a:t> enerji                                                         değişim</a:t>
            </a:r>
          </a:p>
        </p:txBody>
      </p:sp>
    </p:spTree>
    <p:extLst>
      <p:ext uri="{BB962C8B-B14F-4D97-AF65-F5344CB8AC3E}">
        <p14:creationId xmlns:p14="http://schemas.microsoft.com/office/powerpoint/2010/main" val="2432578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2425" y="908720"/>
            <a:ext cx="11144250" cy="5184576"/>
          </a:xfrm>
        </p:spPr>
        <p:txBody>
          <a:bodyPr>
            <a:normAutofit/>
          </a:bodyPr>
          <a:lstStyle/>
          <a:p>
            <a:pPr marL="0" indent="0">
              <a:buNone/>
            </a:pPr>
            <a:r>
              <a:rPr lang="tr-TR" dirty="0">
                <a:latin typeface="Arial" pitchFamily="34" charset="0"/>
                <a:cs typeface="Arial" pitchFamily="34" charset="0"/>
              </a:rPr>
              <a:t>Bu nedenle , bir sistem herhangi bir işleme giriyorsa, sisteme giren enerji ile sistemden çıkan enerjinin farkı sistemin enerjisindeki değişime eşittir. </a:t>
            </a:r>
          </a:p>
          <a:p>
            <a:pPr marL="0" indent="0">
              <a:buNone/>
            </a:pPr>
            <a:endParaRPr lang="tr-TR" dirty="0">
              <a:latin typeface="Arial" pitchFamily="34" charset="0"/>
              <a:cs typeface="Arial" pitchFamily="34" charset="0"/>
            </a:endParaRPr>
          </a:p>
          <a:p>
            <a:pPr marL="0" indent="0">
              <a:buNone/>
            </a:pPr>
            <a:r>
              <a:rPr lang="tr-TR" dirty="0">
                <a:solidFill>
                  <a:schemeClr val="accent5">
                    <a:lumMod val="75000"/>
                  </a:schemeClr>
                </a:solidFill>
                <a:latin typeface="Cambria Math" pitchFamily="18" charset="0"/>
                <a:ea typeface="Cambria Math" pitchFamily="18" charset="0"/>
                <a:cs typeface="Arial" pitchFamily="34" charset="0"/>
              </a:rPr>
              <a:t>                                </a:t>
            </a:r>
            <a:r>
              <a:rPr lang="tr-TR" dirty="0" err="1">
                <a:solidFill>
                  <a:schemeClr val="accent5">
                    <a:lumMod val="75000"/>
                  </a:schemeClr>
                </a:solidFill>
                <a:latin typeface="Cambria Math" pitchFamily="18" charset="0"/>
                <a:ea typeface="Cambria Math" pitchFamily="18" charset="0"/>
                <a:cs typeface="Arial" pitchFamily="34" charset="0"/>
              </a:rPr>
              <a:t>E</a:t>
            </a:r>
            <a:r>
              <a:rPr lang="tr-TR" baseline="-25000" dirty="0" err="1">
                <a:solidFill>
                  <a:schemeClr val="accent5">
                    <a:lumMod val="75000"/>
                  </a:schemeClr>
                </a:solidFill>
                <a:latin typeface="Cambria Math" pitchFamily="18" charset="0"/>
                <a:ea typeface="Cambria Math" pitchFamily="18" charset="0"/>
                <a:cs typeface="Arial" pitchFamily="34" charset="0"/>
              </a:rPr>
              <a:t>giren</a:t>
            </a:r>
            <a:r>
              <a:rPr lang="tr-TR" dirty="0">
                <a:solidFill>
                  <a:schemeClr val="accent5">
                    <a:lumMod val="75000"/>
                  </a:schemeClr>
                </a:solidFill>
                <a:latin typeface="Cambria Math" pitchFamily="18" charset="0"/>
                <a:ea typeface="Cambria Math" pitchFamily="18" charset="0"/>
                <a:cs typeface="Arial" pitchFamily="34" charset="0"/>
              </a:rPr>
              <a:t>- </a:t>
            </a:r>
            <a:r>
              <a:rPr lang="tr-TR" dirty="0" err="1">
                <a:solidFill>
                  <a:schemeClr val="accent5">
                    <a:lumMod val="75000"/>
                  </a:schemeClr>
                </a:solidFill>
                <a:latin typeface="Cambria Math" pitchFamily="18" charset="0"/>
                <a:ea typeface="Cambria Math" pitchFamily="18" charset="0"/>
                <a:cs typeface="Arial" pitchFamily="34" charset="0"/>
              </a:rPr>
              <a:t>E</a:t>
            </a:r>
            <a:r>
              <a:rPr lang="tr-TR" baseline="-25000" dirty="0" err="1">
                <a:solidFill>
                  <a:schemeClr val="accent5">
                    <a:lumMod val="75000"/>
                  </a:schemeClr>
                </a:solidFill>
                <a:latin typeface="Cambria Math" pitchFamily="18" charset="0"/>
                <a:ea typeface="Cambria Math" pitchFamily="18" charset="0"/>
                <a:cs typeface="Arial" pitchFamily="34" charset="0"/>
              </a:rPr>
              <a:t>çıkan</a:t>
            </a:r>
            <a:r>
              <a:rPr lang="tr-TR" dirty="0">
                <a:solidFill>
                  <a:schemeClr val="accent5">
                    <a:lumMod val="75000"/>
                  </a:schemeClr>
                </a:solidFill>
                <a:latin typeface="Cambria Math" pitchFamily="18" charset="0"/>
                <a:ea typeface="Cambria Math" pitchFamily="18" charset="0"/>
                <a:cs typeface="Arial" pitchFamily="34" charset="0"/>
              </a:rPr>
              <a:t>= 𝛥</a:t>
            </a:r>
            <a:r>
              <a:rPr lang="tr-TR" dirty="0" err="1">
                <a:solidFill>
                  <a:schemeClr val="accent5">
                    <a:lumMod val="75000"/>
                  </a:schemeClr>
                </a:solidFill>
                <a:latin typeface="Cambria Math" pitchFamily="18" charset="0"/>
                <a:ea typeface="Cambria Math" pitchFamily="18" charset="0"/>
                <a:cs typeface="Arial" pitchFamily="34" charset="0"/>
              </a:rPr>
              <a:t>E</a:t>
            </a:r>
            <a:r>
              <a:rPr lang="tr-TR" baseline="-25000" dirty="0" err="1">
                <a:solidFill>
                  <a:schemeClr val="accent5">
                    <a:lumMod val="75000"/>
                  </a:schemeClr>
                </a:solidFill>
                <a:latin typeface="Cambria Math" pitchFamily="18" charset="0"/>
                <a:ea typeface="Cambria Math" pitchFamily="18" charset="0"/>
                <a:cs typeface="Arial" pitchFamily="34" charset="0"/>
              </a:rPr>
              <a:t>sistem</a:t>
            </a:r>
            <a:endParaRPr lang="tr-TR" baseline="-25000" dirty="0">
              <a:solidFill>
                <a:schemeClr val="accent5">
                  <a:lumMod val="75000"/>
                </a:schemeClr>
              </a:solidFill>
              <a:latin typeface="Cambria Math" pitchFamily="18" charset="0"/>
              <a:ea typeface="Cambria Math" pitchFamily="18" charset="0"/>
              <a:cs typeface="Arial" pitchFamily="34" charset="0"/>
            </a:endParaRPr>
          </a:p>
          <a:p>
            <a:pPr marL="0" indent="0">
              <a:buNone/>
            </a:pPr>
            <a:endParaRPr lang="tr-TR" dirty="0">
              <a:solidFill>
                <a:schemeClr val="accent5">
                  <a:lumMod val="75000"/>
                </a:schemeClr>
              </a:solidFill>
              <a:latin typeface="Arial" pitchFamily="34" charset="0"/>
              <a:cs typeface="Arial" pitchFamily="34" charset="0"/>
            </a:endParaRPr>
          </a:p>
          <a:p>
            <a:pPr marL="0" indent="0">
              <a:buNone/>
            </a:pPr>
            <a:r>
              <a:rPr lang="tr-TR" dirty="0">
                <a:latin typeface="Arial" pitchFamily="34" charset="0"/>
                <a:cs typeface="Arial" pitchFamily="34" charset="0"/>
              </a:rPr>
              <a:t>Birim zaman başına enerji denkliğini de bir hız ifadesi şeklinde de yazabiliriz,</a:t>
            </a:r>
          </a:p>
        </p:txBody>
      </p:sp>
      <mc:AlternateContent xmlns:mc="http://schemas.openxmlformats.org/markup-compatibility/2006">
        <mc:Choice xmlns:a14="http://schemas.microsoft.com/office/drawing/2010/main" Requires="a14">
          <p:sp>
            <p:nvSpPr>
              <p:cNvPr id="5" name="Metin kutusu 4"/>
              <p:cNvSpPr txBox="1"/>
              <p:nvPr/>
            </p:nvSpPr>
            <p:spPr>
              <a:xfrm>
                <a:off x="1378868" y="3501008"/>
                <a:ext cx="4104456" cy="473206"/>
              </a:xfrm>
              <a:prstGeom prst="rect">
                <a:avLst/>
              </a:prstGeom>
              <a:noFill/>
            </p:spPr>
            <p:txBody>
              <a:bodyPr wrap="square" rtlCol="0">
                <a:spAutoFit/>
              </a:bodyPr>
              <a:lstStyle/>
              <a:p>
                <a:pPr algn="ctr"/>
                <a14:m>
                  <m:oMath xmlns:m="http://schemas.openxmlformats.org/officeDocument/2006/math">
                    <m:acc>
                      <m:accPr>
                        <m:chr m:val="̇"/>
                        <m:ctrlPr>
                          <a:rPr lang="tr-TR" sz="2400" i="1">
                            <a:solidFill>
                              <a:schemeClr val="accent5">
                                <a:lumMod val="75000"/>
                              </a:schemeClr>
                            </a:solidFill>
                            <a:latin typeface="Cambria Math" panose="02040503050406030204" pitchFamily="18" charset="0"/>
                            <a:ea typeface="Cambria Math" pitchFamily="18" charset="0"/>
                          </a:rPr>
                        </m:ctrlPr>
                      </m:accPr>
                      <m:e>
                        <m:r>
                          <a:rPr lang="tr-TR" sz="2400" i="1">
                            <a:solidFill>
                              <a:schemeClr val="accent5">
                                <a:lumMod val="75000"/>
                              </a:schemeClr>
                            </a:solidFill>
                            <a:latin typeface="Cambria Math" panose="02040503050406030204" pitchFamily="18" charset="0"/>
                            <a:ea typeface="Cambria Math" pitchFamily="18" charset="0"/>
                          </a:rPr>
                          <m:t>𝐸</m:t>
                        </m:r>
                      </m:e>
                    </m:acc>
                  </m:oMath>
                </a14:m>
                <a:r>
                  <a:rPr lang="tr-TR" sz="2400" baseline="-25000" dirty="0">
                    <a:solidFill>
                      <a:schemeClr val="accent5">
                        <a:lumMod val="75000"/>
                      </a:schemeClr>
                    </a:solidFill>
                    <a:latin typeface="Cambria Math" pitchFamily="18" charset="0"/>
                    <a:ea typeface="Cambria Math" pitchFamily="18" charset="0"/>
                    <a:cs typeface="Arial" pitchFamily="34" charset="0"/>
                  </a:rPr>
                  <a:t>giren</a:t>
                </a:r>
                <a:r>
                  <a:rPr lang="tr-TR" sz="2400" dirty="0">
                    <a:solidFill>
                      <a:schemeClr val="accent5">
                        <a:lumMod val="75000"/>
                      </a:schemeClr>
                    </a:solidFill>
                    <a:latin typeface="Cambria Math" pitchFamily="18" charset="0"/>
                    <a:ea typeface="Cambria Math" pitchFamily="18" charset="0"/>
                    <a:cs typeface="Arial" pitchFamily="34" charset="0"/>
                  </a:rPr>
                  <a:t> - </a:t>
                </a:r>
                <a14:m>
                  <m:oMath xmlns:m="http://schemas.openxmlformats.org/officeDocument/2006/math">
                    <m:acc>
                      <m:accPr>
                        <m:chr m:val="̇"/>
                        <m:ctrlPr>
                          <a:rPr lang="tr-TR" sz="2400" i="1">
                            <a:solidFill>
                              <a:schemeClr val="accent5">
                                <a:lumMod val="75000"/>
                              </a:schemeClr>
                            </a:solidFill>
                            <a:latin typeface="Cambria Math" panose="02040503050406030204" pitchFamily="18" charset="0"/>
                            <a:ea typeface="Cambria Math" pitchFamily="18" charset="0"/>
                          </a:rPr>
                        </m:ctrlPr>
                      </m:accPr>
                      <m:e>
                        <m:r>
                          <a:rPr lang="tr-TR" sz="2400" i="1">
                            <a:solidFill>
                              <a:schemeClr val="accent5">
                                <a:lumMod val="75000"/>
                              </a:schemeClr>
                            </a:solidFill>
                            <a:latin typeface="Cambria Math" panose="02040503050406030204" pitchFamily="18" charset="0"/>
                            <a:ea typeface="Cambria Math" pitchFamily="18" charset="0"/>
                          </a:rPr>
                          <m:t>𝐸</m:t>
                        </m:r>
                      </m:e>
                    </m:acc>
                  </m:oMath>
                </a14:m>
                <a:r>
                  <a:rPr lang="tr-TR" sz="2400" baseline="-25000" dirty="0">
                    <a:solidFill>
                      <a:schemeClr val="accent5">
                        <a:lumMod val="75000"/>
                      </a:schemeClr>
                    </a:solidFill>
                    <a:latin typeface="Cambria Math" pitchFamily="18" charset="0"/>
                    <a:ea typeface="Cambria Math" pitchFamily="18" charset="0"/>
                    <a:cs typeface="Arial" pitchFamily="34" charset="0"/>
                  </a:rPr>
                  <a:t>çıkan</a:t>
                </a:r>
                <a:r>
                  <a:rPr lang="tr-TR" sz="2400" dirty="0">
                    <a:solidFill>
                      <a:schemeClr val="accent5">
                        <a:lumMod val="75000"/>
                      </a:schemeClr>
                    </a:solidFill>
                    <a:latin typeface="Cambria Math" pitchFamily="18" charset="0"/>
                    <a:ea typeface="Cambria Math" pitchFamily="18" charset="0"/>
                    <a:cs typeface="Arial" pitchFamily="34" charset="0"/>
                  </a:rPr>
                  <a:t> = 𝛥</a:t>
                </a:r>
                <a14:m>
                  <m:oMath xmlns:m="http://schemas.openxmlformats.org/officeDocument/2006/math">
                    <m:acc>
                      <m:accPr>
                        <m:chr m:val="̇"/>
                        <m:ctrlPr>
                          <a:rPr lang="tr-TR" sz="2400" i="1">
                            <a:solidFill>
                              <a:schemeClr val="accent5">
                                <a:lumMod val="75000"/>
                              </a:schemeClr>
                            </a:solidFill>
                            <a:latin typeface="Cambria Math" panose="02040503050406030204" pitchFamily="18" charset="0"/>
                            <a:ea typeface="Cambria Math" pitchFamily="18" charset="0"/>
                          </a:rPr>
                        </m:ctrlPr>
                      </m:accPr>
                      <m:e>
                        <m:r>
                          <a:rPr lang="tr-TR" sz="2400" i="1">
                            <a:solidFill>
                              <a:schemeClr val="accent5">
                                <a:lumMod val="75000"/>
                              </a:schemeClr>
                            </a:solidFill>
                            <a:latin typeface="Cambria Math" panose="02040503050406030204" pitchFamily="18" charset="0"/>
                            <a:ea typeface="Cambria Math" pitchFamily="18" charset="0"/>
                          </a:rPr>
                          <m:t>𝐸</m:t>
                        </m:r>
                      </m:e>
                    </m:acc>
                  </m:oMath>
                </a14:m>
                <a:r>
                  <a:rPr lang="tr-TR" sz="2400" baseline="-25000" dirty="0">
                    <a:solidFill>
                      <a:schemeClr val="accent5">
                        <a:lumMod val="75000"/>
                      </a:schemeClr>
                    </a:solidFill>
                    <a:latin typeface="Cambria Math" pitchFamily="18" charset="0"/>
                    <a:ea typeface="Cambria Math" pitchFamily="18" charset="0"/>
                    <a:cs typeface="Arial" pitchFamily="34" charset="0"/>
                  </a:rPr>
                  <a:t>sistem</a:t>
                </a:r>
                <a:endParaRPr lang="tr-TR" sz="2400" dirty="0">
                  <a:solidFill>
                    <a:schemeClr val="accent5">
                      <a:lumMod val="75000"/>
                    </a:schemeClr>
                  </a:solidFill>
                  <a:latin typeface="Cambria Math" pitchFamily="18" charset="0"/>
                  <a:ea typeface="Cambria Math" pitchFamily="18" charset="0"/>
                  <a:cs typeface="Arial" pitchFamily="34" charset="0"/>
                </a:endParaRPr>
              </a:p>
            </p:txBody>
          </p:sp>
        </mc:Choice>
        <mc:Fallback>
          <p:sp>
            <p:nvSpPr>
              <p:cNvPr id="5" name="Metin kutusu 4"/>
              <p:cNvSpPr txBox="1">
                <a:spLocks noRot="1" noChangeAspect="1" noMove="1" noResize="1" noEditPoints="1" noAdjustHandles="1" noChangeArrowheads="1" noChangeShapeType="1" noTextEdit="1"/>
              </p:cNvSpPr>
              <p:nvPr/>
            </p:nvSpPr>
            <p:spPr>
              <a:xfrm>
                <a:off x="1378868" y="3501008"/>
                <a:ext cx="4104456" cy="473206"/>
              </a:xfrm>
              <a:prstGeom prst="rect">
                <a:avLst/>
              </a:prstGeom>
              <a:blipFill>
                <a:blip r:embed="rId2"/>
                <a:stretch>
                  <a:fillRect t="-7692" b="-28205"/>
                </a:stretch>
              </a:blipFill>
            </p:spPr>
            <p:txBody>
              <a:bodyPr/>
              <a:lstStyle/>
              <a:p>
                <a:r>
                  <a:rPr lang="tr-TR">
                    <a:noFill/>
                  </a:rPr>
                  <a:t> </a:t>
                </a:r>
              </a:p>
            </p:txBody>
          </p:sp>
        </mc:Fallback>
      </mc:AlternateContent>
    </p:spTree>
    <p:extLst>
      <p:ext uri="{BB962C8B-B14F-4D97-AF65-F5344CB8AC3E}">
        <p14:creationId xmlns:p14="http://schemas.microsoft.com/office/powerpoint/2010/main" val="2389305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223838" y="147638"/>
                <a:ext cx="11787187" cy="5873650"/>
              </a:xfrm>
            </p:spPr>
            <p:txBody>
              <a:bodyPr>
                <a:noAutofit/>
              </a:bodyPr>
              <a:lstStyle/>
              <a:p>
                <a:pPr marL="0" indent="0" algn="ctr">
                  <a:buNone/>
                </a:pPr>
                <a:r>
                  <a:rPr lang="tr-TR" b="1" dirty="0">
                    <a:latin typeface="Arial" pitchFamily="34" charset="0"/>
                    <a:cs typeface="Arial" pitchFamily="34" charset="0"/>
                  </a:rPr>
                  <a:t>KAPALI SİSTEM İÇİN ENERJİ DENKLİĞİ</a:t>
                </a:r>
              </a:p>
              <a:p>
                <a:pPr marL="0" indent="0">
                  <a:buNone/>
                </a:pPr>
                <a:r>
                  <a:rPr lang="tr-TR" sz="1800" dirty="0">
                    <a:latin typeface="Arial" pitchFamily="34" charset="0"/>
                    <a:cs typeface="Arial" pitchFamily="34" charset="0"/>
                  </a:rPr>
                  <a:t>Bir sistem ve onu çevreleyen ortam arasındaki ısı aktarımı muhtemelen birçok gıda mühendislik sisteminde gözlenen enerji formlarından en çok rastlanılandır. Isı, kendine has özelliklere sahip yeni gıda ürünlerinin pişirilmesinde, muhafazasında ve elde edilmesinde önemli rol oynamaktadır.</a:t>
                </a:r>
              </a:p>
              <a:p>
                <a:pPr marL="0" indent="0">
                  <a:buNone/>
                </a:pPr>
                <a:r>
                  <a:rPr lang="tr-TR" sz="1800" dirty="0">
                    <a:latin typeface="Arial" pitchFamily="34" charset="0"/>
                    <a:cs typeface="Arial" pitchFamily="34" charset="0"/>
                  </a:rPr>
                  <a:t>Isıyı Q sembolü ve </a:t>
                </a:r>
                <a:r>
                  <a:rPr lang="tr-TR" sz="1800" dirty="0" err="1">
                    <a:latin typeface="Arial" pitchFamily="34" charset="0"/>
                    <a:cs typeface="Arial" pitchFamily="34" charset="0"/>
                  </a:rPr>
                  <a:t>joule</a:t>
                </a:r>
                <a:r>
                  <a:rPr lang="tr-TR" sz="1800" dirty="0">
                    <a:latin typeface="Arial" pitchFamily="34" charset="0"/>
                    <a:cs typeface="Arial" pitchFamily="34" charset="0"/>
                  </a:rPr>
                  <a:t> (J) birimi ile göstereceğiz. Bir sistem sınırından gerçekleşen ısı aktarımını inceleyen termodinamikte </a:t>
                </a:r>
                <a:r>
                  <a:rPr lang="tr-TR" sz="1800" b="1" dirty="0">
                    <a:latin typeface="Arial" pitchFamily="34" charset="0"/>
                    <a:cs typeface="Arial" pitchFamily="34" charset="0"/>
                  </a:rPr>
                  <a:t>yön gösterimi işaret anlaşması</a:t>
                </a:r>
                <a:r>
                  <a:rPr lang="tr-TR" sz="1800" dirty="0">
                    <a:latin typeface="Arial" pitchFamily="34" charset="0"/>
                    <a:cs typeface="Arial" pitchFamily="34" charset="0"/>
                  </a:rPr>
                  <a:t> kullanılır. Eğer ısı aktarımı bir sistemden onu çevreleyen ortama doğru ise Q </a:t>
                </a:r>
                <a:r>
                  <a:rPr lang="tr-TR" sz="1800" b="1" dirty="0">
                    <a:latin typeface="Arial" pitchFamily="34" charset="0"/>
                    <a:cs typeface="Arial" pitchFamily="34" charset="0"/>
                  </a:rPr>
                  <a:t>negatif</a:t>
                </a:r>
                <a:r>
                  <a:rPr lang="tr-TR" sz="1800" dirty="0">
                    <a:latin typeface="Arial" pitchFamily="34" charset="0"/>
                    <a:cs typeface="Arial" pitchFamily="34" charset="0"/>
                  </a:rPr>
                  <a:t>tir. Diğer yandan, eğer ısı çevreleyen ortam çevreleyen ortamdan sisteme doğru aktarılıyorsa, ısı aktarımı Q </a:t>
                </a:r>
                <a:r>
                  <a:rPr lang="tr-TR" sz="1800" b="1" dirty="0">
                    <a:latin typeface="Arial" pitchFamily="34" charset="0"/>
                    <a:cs typeface="Arial" pitchFamily="34" charset="0"/>
                  </a:rPr>
                  <a:t>pozitif</a:t>
                </a:r>
                <a:r>
                  <a:rPr lang="tr-TR" sz="1800" dirty="0">
                    <a:latin typeface="Arial" pitchFamily="34" charset="0"/>
                    <a:cs typeface="Arial" pitchFamily="34" charset="0"/>
                  </a:rPr>
                  <a:t>tir. Eğer ısı aktarımını birim zaman başına incelersek, birimi J/s veya </a:t>
                </a:r>
                <a:r>
                  <a:rPr lang="tr-TR" sz="1800" dirty="0" err="1">
                    <a:latin typeface="Arial" pitchFamily="34" charset="0"/>
                    <a:cs typeface="Arial" pitchFamily="34" charset="0"/>
                  </a:rPr>
                  <a:t>watt</a:t>
                </a:r>
                <a:r>
                  <a:rPr lang="tr-TR" sz="1800" dirty="0">
                    <a:latin typeface="Arial" pitchFamily="34" charset="0"/>
                    <a:cs typeface="Arial" pitchFamily="34" charset="0"/>
                  </a:rPr>
                  <a:t> (W) olan ısı aktarım hızı, q, olarak ifade ederiz.</a:t>
                </a:r>
              </a:p>
              <a:p>
                <a:pPr marL="0" indent="0">
                  <a:buNone/>
                </a:pPr>
                <a:r>
                  <a:rPr lang="tr-TR" sz="1800" dirty="0">
                    <a:latin typeface="Arial" pitchFamily="34" charset="0"/>
                    <a:cs typeface="Arial" pitchFamily="34" charset="0"/>
                  </a:rPr>
                  <a:t>Eğer ısı kapasitesi c biliniyorsa ısıl enerji, Q, hesaplanabilir. </a:t>
                </a:r>
              </a:p>
              <a:p>
                <a:pPr marL="0" indent="0">
                  <a:buNone/>
                </a:pPr>
                <a:r>
                  <a:rPr lang="tr-TR" sz="1800" dirty="0">
                    <a:solidFill>
                      <a:schemeClr val="accent5">
                        <a:lumMod val="75000"/>
                      </a:schemeClr>
                    </a:solidFill>
                    <a:latin typeface="Arial" pitchFamily="34" charset="0"/>
                    <a:cs typeface="Arial" pitchFamily="34" charset="0"/>
                  </a:rPr>
                  <a:t>                             </a:t>
                </a:r>
                <a:r>
                  <a:rPr lang="tr-TR" sz="1800" dirty="0">
                    <a:solidFill>
                      <a:schemeClr val="accent5">
                        <a:lumMod val="75000"/>
                      </a:schemeClr>
                    </a:solidFill>
                    <a:latin typeface="Cambria Math" pitchFamily="18" charset="0"/>
                    <a:ea typeface="Cambria Math" pitchFamily="18" charset="0"/>
                    <a:cs typeface="Arial" pitchFamily="34" charset="0"/>
                  </a:rPr>
                  <a:t>Q = m </a:t>
                </a:r>
                <a14:m>
                  <m:oMath xmlns:m="http://schemas.openxmlformats.org/officeDocument/2006/math">
                    <m:nary>
                      <m:naryPr>
                        <m:ctrlPr>
                          <a:rPr lang="tr-TR" sz="1800" i="1" smtClean="0">
                            <a:solidFill>
                              <a:schemeClr val="accent5">
                                <a:lumMod val="75000"/>
                              </a:schemeClr>
                            </a:solidFill>
                            <a:latin typeface="Cambria Math" panose="02040503050406030204" pitchFamily="18" charset="0"/>
                            <a:ea typeface="Cambria Math" pitchFamily="18" charset="0"/>
                            <a:cs typeface="Times New Roman" pitchFamily="18" charset="0"/>
                          </a:rPr>
                        </m:ctrlPr>
                      </m:naryPr>
                      <m:sub>
                        <m:r>
                          <m:rPr>
                            <m:sty m:val="p"/>
                            <m:brk m:alnAt="23"/>
                          </m:rPr>
                          <a:rPr lang="tr-TR" sz="1800" b="0" i="0" smtClean="0">
                            <a:solidFill>
                              <a:schemeClr val="accent5">
                                <a:lumMod val="75000"/>
                              </a:schemeClr>
                            </a:solidFill>
                            <a:latin typeface="Cambria Math" pitchFamily="18" charset="0"/>
                            <a:ea typeface="Cambria Math" pitchFamily="18" charset="0"/>
                            <a:cs typeface="Times New Roman" pitchFamily="18" charset="0"/>
                          </a:rPr>
                          <m:t>T</m:t>
                        </m:r>
                        <m:r>
                          <a:rPr lang="tr-TR" sz="1800" b="0" i="0" baseline="-25000" smtClean="0">
                            <a:solidFill>
                              <a:schemeClr val="accent5">
                                <a:lumMod val="75000"/>
                              </a:schemeClr>
                            </a:solidFill>
                            <a:latin typeface="Cambria Math" pitchFamily="18" charset="0"/>
                            <a:ea typeface="Cambria Math" pitchFamily="18" charset="0"/>
                            <a:cs typeface="Times New Roman" pitchFamily="18" charset="0"/>
                          </a:rPr>
                          <m:t>1</m:t>
                        </m:r>
                      </m:sub>
                      <m:sup>
                        <m:r>
                          <a:rPr lang="tr-TR" sz="1800" b="0" i="1" smtClean="0">
                            <a:solidFill>
                              <a:schemeClr val="accent5">
                                <a:lumMod val="75000"/>
                              </a:schemeClr>
                            </a:solidFill>
                            <a:latin typeface="Cambria Math" pitchFamily="18" charset="0"/>
                            <a:ea typeface="Cambria Math" pitchFamily="18" charset="0"/>
                            <a:cs typeface="Times New Roman" pitchFamily="18" charset="0"/>
                          </a:rPr>
                          <m:t>𝑇</m:t>
                        </m:r>
                        <m:r>
                          <a:rPr lang="tr-TR" sz="1800" b="0" i="1" baseline="-25000" smtClean="0">
                            <a:solidFill>
                              <a:schemeClr val="accent5">
                                <a:lumMod val="75000"/>
                              </a:schemeClr>
                            </a:solidFill>
                            <a:latin typeface="Cambria Math" panose="02040503050406030204" pitchFamily="18" charset="0"/>
                            <a:ea typeface="Cambria Math" pitchFamily="18" charset="0"/>
                            <a:cs typeface="Times New Roman" pitchFamily="18" charset="0"/>
                          </a:rPr>
                          <m:t>2</m:t>
                        </m:r>
                      </m:sup>
                      <m:e>
                        <m:r>
                          <a:rPr lang="tr-TR" sz="1800" b="0" i="1" smtClean="0">
                            <a:solidFill>
                              <a:schemeClr val="accent5">
                                <a:lumMod val="75000"/>
                              </a:schemeClr>
                            </a:solidFill>
                            <a:latin typeface="Cambria Math" panose="02040503050406030204" pitchFamily="18" charset="0"/>
                            <a:ea typeface="Cambria Math" pitchFamily="18" charset="0"/>
                            <a:cs typeface="Times New Roman" pitchFamily="18" charset="0"/>
                          </a:rPr>
                          <m:t>𝑐𝑑𝑇</m:t>
                        </m:r>
                      </m:e>
                    </m:nary>
                  </m:oMath>
                </a14:m>
                <a:endParaRPr lang="tr-TR" sz="1800" dirty="0">
                  <a:solidFill>
                    <a:schemeClr val="accent5">
                      <a:lumMod val="75000"/>
                    </a:schemeClr>
                  </a:solidFill>
                  <a:latin typeface="Cambria Math" pitchFamily="18" charset="0"/>
                  <a:ea typeface="Cambria Math" pitchFamily="18" charset="0"/>
                  <a:cs typeface="Arial" pitchFamily="34" charset="0"/>
                </a:endParaRPr>
              </a:p>
              <a:p>
                <a:pPr marL="0" indent="0">
                  <a:buNone/>
                </a:pPr>
                <a:r>
                  <a:rPr lang="tr-TR" sz="1800" dirty="0">
                    <a:latin typeface="Arial" pitchFamily="34" charset="0"/>
                    <a:cs typeface="Arial" pitchFamily="34" charset="0"/>
                  </a:rPr>
                  <a:t>Eğer enerji aktarımının izlediği yol sabit basınç altında ise,</a:t>
                </a:r>
              </a:p>
              <a:p>
                <a:pPr marL="0" indent="0">
                  <a:buNone/>
                </a:pPr>
                <a:r>
                  <a:rPr lang="tr-TR" sz="1800" dirty="0">
                    <a:latin typeface="Cambria Math" pitchFamily="18" charset="0"/>
                    <a:ea typeface="Cambria Math" pitchFamily="18" charset="0"/>
                    <a:cs typeface="Arial" pitchFamily="34" charset="0"/>
                  </a:rPr>
                  <a:t>                                    </a:t>
                </a:r>
                <a:r>
                  <a:rPr lang="tr-TR" sz="1800" dirty="0">
                    <a:solidFill>
                      <a:schemeClr val="accent5">
                        <a:lumMod val="75000"/>
                      </a:schemeClr>
                    </a:solidFill>
                    <a:latin typeface="Cambria Math" pitchFamily="18" charset="0"/>
                    <a:ea typeface="Cambria Math" pitchFamily="18" charset="0"/>
                    <a:cs typeface="Arial" pitchFamily="34" charset="0"/>
                  </a:rPr>
                  <a:t>Q = m </a:t>
                </a:r>
                <a14:m>
                  <m:oMath xmlns:m="http://schemas.openxmlformats.org/officeDocument/2006/math">
                    <m:nary>
                      <m:naryPr>
                        <m:ctrlPr>
                          <a:rPr lang="tr-TR" sz="1800" i="1">
                            <a:solidFill>
                              <a:schemeClr val="accent5">
                                <a:lumMod val="75000"/>
                              </a:schemeClr>
                            </a:solidFill>
                            <a:latin typeface="Cambria Math" panose="02040503050406030204" pitchFamily="18" charset="0"/>
                            <a:ea typeface="Cambria Math" pitchFamily="18" charset="0"/>
                            <a:cs typeface="Times New Roman" pitchFamily="18" charset="0"/>
                          </a:rPr>
                        </m:ctrlPr>
                      </m:naryPr>
                      <m:sub>
                        <m:r>
                          <m:rPr>
                            <m:sty m:val="p"/>
                            <m:brk m:alnAt="23"/>
                          </m:rPr>
                          <a:rPr lang="tr-TR" sz="1800">
                            <a:solidFill>
                              <a:schemeClr val="accent5">
                                <a:lumMod val="75000"/>
                              </a:schemeClr>
                            </a:solidFill>
                            <a:latin typeface="Cambria Math" pitchFamily="18" charset="0"/>
                            <a:ea typeface="Cambria Math" pitchFamily="18" charset="0"/>
                            <a:cs typeface="Times New Roman" pitchFamily="18" charset="0"/>
                          </a:rPr>
                          <m:t>T</m:t>
                        </m:r>
                        <m:r>
                          <a:rPr lang="tr-TR" sz="1800" baseline="-25000">
                            <a:solidFill>
                              <a:schemeClr val="accent5">
                                <a:lumMod val="75000"/>
                              </a:schemeClr>
                            </a:solidFill>
                            <a:latin typeface="Cambria Math" pitchFamily="18" charset="0"/>
                            <a:ea typeface="Cambria Math" pitchFamily="18" charset="0"/>
                            <a:cs typeface="Times New Roman" pitchFamily="18" charset="0"/>
                          </a:rPr>
                          <m:t>1</m:t>
                        </m:r>
                      </m:sub>
                      <m:sup>
                        <m:r>
                          <a:rPr lang="tr-TR" sz="1800" i="1">
                            <a:solidFill>
                              <a:schemeClr val="accent5">
                                <a:lumMod val="75000"/>
                              </a:schemeClr>
                            </a:solidFill>
                            <a:latin typeface="Cambria Math" pitchFamily="18" charset="0"/>
                            <a:ea typeface="Cambria Math" pitchFamily="18" charset="0"/>
                            <a:cs typeface="Times New Roman" pitchFamily="18" charset="0"/>
                          </a:rPr>
                          <m:t>𝑇</m:t>
                        </m:r>
                        <m:r>
                          <a:rPr lang="tr-TR" sz="1800" i="1" baseline="-25000">
                            <a:solidFill>
                              <a:schemeClr val="accent5">
                                <a:lumMod val="75000"/>
                              </a:schemeClr>
                            </a:solidFill>
                            <a:latin typeface="Cambria Math" panose="02040503050406030204" pitchFamily="18" charset="0"/>
                            <a:ea typeface="Cambria Math" pitchFamily="18" charset="0"/>
                            <a:cs typeface="Times New Roman" pitchFamily="18" charset="0"/>
                          </a:rPr>
                          <m:t>2</m:t>
                        </m:r>
                      </m:sup>
                      <m:e>
                        <m:r>
                          <a:rPr lang="tr-TR" sz="1800" i="1" smtClean="0">
                            <a:solidFill>
                              <a:schemeClr val="accent5">
                                <a:lumMod val="75000"/>
                              </a:schemeClr>
                            </a:solidFill>
                            <a:latin typeface="Cambria Math" pitchFamily="18" charset="0"/>
                            <a:ea typeface="Cambria Math" pitchFamily="18" charset="0"/>
                            <a:cs typeface="Times New Roman" pitchFamily="18" charset="0"/>
                          </a:rPr>
                          <m:t>𝑐</m:t>
                        </m:r>
                        <m:r>
                          <a:rPr lang="tr-TR" sz="1800" b="0" i="1" baseline="-25000" smtClean="0">
                            <a:solidFill>
                              <a:schemeClr val="accent5">
                                <a:lumMod val="75000"/>
                              </a:schemeClr>
                            </a:solidFill>
                            <a:latin typeface="Cambria Math" pitchFamily="18" charset="0"/>
                            <a:ea typeface="Cambria Math" pitchFamily="18" charset="0"/>
                            <a:cs typeface="Times New Roman" pitchFamily="18" charset="0"/>
                          </a:rPr>
                          <m:t>𝑝</m:t>
                        </m:r>
                        <m:r>
                          <a:rPr lang="tr-TR" sz="1800" b="0" i="1" smtClean="0">
                            <a:solidFill>
                              <a:schemeClr val="accent5">
                                <a:lumMod val="75000"/>
                              </a:schemeClr>
                            </a:solidFill>
                            <a:latin typeface="Cambria Math" panose="02040503050406030204" pitchFamily="18" charset="0"/>
                            <a:ea typeface="Cambria Math" pitchFamily="18" charset="0"/>
                            <a:cs typeface="Times New Roman" pitchFamily="18" charset="0"/>
                          </a:rPr>
                          <m:t>𝑑𝑇</m:t>
                        </m:r>
                      </m:e>
                    </m:nary>
                  </m:oMath>
                </a14:m>
                <a:endParaRPr lang="tr-TR" sz="1800" dirty="0">
                  <a:latin typeface="Cambria Math" pitchFamily="18" charset="0"/>
                  <a:ea typeface="Cambria Math" pitchFamily="18" charset="0"/>
                  <a:cs typeface="Arial" pitchFamily="34" charset="0"/>
                </a:endParaRPr>
              </a:p>
              <a:p>
                <a:pPr marL="0" indent="0">
                  <a:buNone/>
                </a:pPr>
                <a:r>
                  <a:rPr lang="tr-TR" sz="1800" dirty="0" err="1">
                    <a:latin typeface="Arial" pitchFamily="34" charset="0"/>
                    <a:cs typeface="Arial" pitchFamily="34" charset="0"/>
                  </a:rPr>
                  <a:t>c</a:t>
                </a:r>
                <a:r>
                  <a:rPr lang="tr-TR" sz="1800" baseline="-25000" dirty="0" err="1">
                    <a:latin typeface="Arial" pitchFamily="34" charset="0"/>
                    <a:cs typeface="Arial" pitchFamily="34" charset="0"/>
                  </a:rPr>
                  <a:t>p</a:t>
                </a:r>
                <a:r>
                  <a:rPr lang="tr-TR" sz="1800" dirty="0">
                    <a:latin typeface="Arial" pitchFamily="34" charset="0"/>
                    <a:cs typeface="Arial" pitchFamily="34" charset="0"/>
                  </a:rPr>
                  <a:t> sabit basınçtaki özgül ısı kapasitesidir, J/(kg K) . </a:t>
                </a:r>
              </a:p>
              <a:p>
                <a:pPr marL="0" indent="0">
                  <a:buNone/>
                </a:pPr>
                <a:r>
                  <a:rPr lang="tr-TR" sz="1800" dirty="0">
                    <a:latin typeface="Arial" pitchFamily="34" charset="0"/>
                    <a:cs typeface="Arial" pitchFamily="34" charset="0"/>
                  </a:rPr>
                  <a:t>Sabit hacim koşullarında,</a:t>
                </a:r>
              </a:p>
              <a:p>
                <a:pPr marL="0" indent="0">
                  <a:buNone/>
                </a:pPr>
                <a:r>
                  <a:rPr lang="tr-TR" sz="1800" dirty="0">
                    <a:solidFill>
                      <a:schemeClr val="accent5">
                        <a:lumMod val="75000"/>
                      </a:schemeClr>
                    </a:solidFill>
                    <a:latin typeface="Cambria Math" pitchFamily="18" charset="0"/>
                    <a:ea typeface="Cambria Math" pitchFamily="18" charset="0"/>
                    <a:cs typeface="Arial" pitchFamily="34" charset="0"/>
                  </a:rPr>
                  <a:t>                                    Q = m </a:t>
                </a:r>
                <a14:m>
                  <m:oMath xmlns:m="http://schemas.openxmlformats.org/officeDocument/2006/math">
                    <m:nary>
                      <m:naryPr>
                        <m:ctrlPr>
                          <a:rPr lang="tr-TR" sz="1800" i="1">
                            <a:solidFill>
                              <a:schemeClr val="accent5">
                                <a:lumMod val="75000"/>
                              </a:schemeClr>
                            </a:solidFill>
                            <a:latin typeface="Cambria Math" panose="02040503050406030204" pitchFamily="18" charset="0"/>
                            <a:ea typeface="Cambria Math" pitchFamily="18" charset="0"/>
                            <a:cs typeface="Times New Roman" pitchFamily="18" charset="0"/>
                          </a:rPr>
                        </m:ctrlPr>
                      </m:naryPr>
                      <m:sub>
                        <m:r>
                          <m:rPr>
                            <m:sty m:val="p"/>
                            <m:brk m:alnAt="23"/>
                          </m:rPr>
                          <a:rPr lang="tr-TR" sz="1800">
                            <a:solidFill>
                              <a:schemeClr val="accent5">
                                <a:lumMod val="75000"/>
                              </a:schemeClr>
                            </a:solidFill>
                            <a:latin typeface="Cambria Math" pitchFamily="18" charset="0"/>
                            <a:ea typeface="Cambria Math" pitchFamily="18" charset="0"/>
                            <a:cs typeface="Times New Roman" pitchFamily="18" charset="0"/>
                          </a:rPr>
                          <m:t>T</m:t>
                        </m:r>
                        <m:r>
                          <a:rPr lang="tr-TR" sz="1800" baseline="-25000">
                            <a:solidFill>
                              <a:schemeClr val="accent5">
                                <a:lumMod val="75000"/>
                              </a:schemeClr>
                            </a:solidFill>
                            <a:latin typeface="Cambria Math" pitchFamily="18" charset="0"/>
                            <a:ea typeface="Cambria Math" pitchFamily="18" charset="0"/>
                            <a:cs typeface="Times New Roman" pitchFamily="18" charset="0"/>
                          </a:rPr>
                          <m:t>1</m:t>
                        </m:r>
                      </m:sub>
                      <m:sup>
                        <m:r>
                          <a:rPr lang="tr-TR" sz="1800" i="1">
                            <a:solidFill>
                              <a:schemeClr val="accent5">
                                <a:lumMod val="75000"/>
                              </a:schemeClr>
                            </a:solidFill>
                            <a:latin typeface="Cambria Math" pitchFamily="18" charset="0"/>
                            <a:ea typeface="Cambria Math" pitchFamily="18" charset="0"/>
                            <a:cs typeface="Times New Roman" pitchFamily="18" charset="0"/>
                          </a:rPr>
                          <m:t>𝑇</m:t>
                        </m:r>
                        <m:r>
                          <a:rPr lang="tr-TR" sz="1800" i="1" baseline="-25000">
                            <a:solidFill>
                              <a:schemeClr val="accent5">
                                <a:lumMod val="75000"/>
                              </a:schemeClr>
                            </a:solidFill>
                            <a:latin typeface="Cambria Math" panose="02040503050406030204" pitchFamily="18" charset="0"/>
                            <a:ea typeface="Cambria Math" pitchFamily="18" charset="0"/>
                            <a:cs typeface="Times New Roman" pitchFamily="18" charset="0"/>
                          </a:rPr>
                          <m:t>2</m:t>
                        </m:r>
                      </m:sup>
                      <m:e>
                        <m:r>
                          <a:rPr lang="tr-TR" sz="1800" i="1">
                            <a:solidFill>
                              <a:schemeClr val="accent5">
                                <a:lumMod val="75000"/>
                              </a:schemeClr>
                            </a:solidFill>
                            <a:latin typeface="Cambria Math" pitchFamily="18" charset="0"/>
                            <a:ea typeface="Cambria Math" pitchFamily="18" charset="0"/>
                            <a:cs typeface="Times New Roman" pitchFamily="18" charset="0"/>
                          </a:rPr>
                          <m:t>𝑐</m:t>
                        </m:r>
                        <m:r>
                          <a:rPr lang="tr-TR" sz="1800" b="0" i="1" baseline="-25000" smtClean="0">
                            <a:solidFill>
                              <a:schemeClr val="accent5">
                                <a:lumMod val="75000"/>
                              </a:schemeClr>
                            </a:solidFill>
                            <a:latin typeface="Cambria Math" pitchFamily="18" charset="0"/>
                            <a:ea typeface="Cambria Math" pitchFamily="18" charset="0"/>
                            <a:cs typeface="Times New Roman" pitchFamily="18" charset="0"/>
                          </a:rPr>
                          <m:t>𝑉</m:t>
                        </m:r>
                        <m:r>
                          <a:rPr lang="tr-TR" sz="1800" i="1">
                            <a:solidFill>
                              <a:schemeClr val="accent5">
                                <a:lumMod val="75000"/>
                              </a:schemeClr>
                            </a:solidFill>
                            <a:latin typeface="Cambria Math" panose="02040503050406030204" pitchFamily="18" charset="0"/>
                            <a:ea typeface="Cambria Math" pitchFamily="18" charset="0"/>
                            <a:cs typeface="Times New Roman" pitchFamily="18" charset="0"/>
                          </a:rPr>
                          <m:t>𝑑𝑇</m:t>
                        </m:r>
                      </m:e>
                    </m:nary>
                  </m:oMath>
                </a14:m>
                <a:endParaRPr lang="tr-TR" sz="1800" dirty="0">
                  <a:latin typeface="Cambria Math" pitchFamily="18" charset="0"/>
                  <a:ea typeface="Cambria Math" pitchFamily="18" charset="0"/>
                  <a:cs typeface="Arial" pitchFamily="34" charset="0"/>
                </a:endParaRPr>
              </a:p>
              <a:p>
                <a:pPr marL="0" indent="0">
                  <a:buNone/>
                </a:pPr>
                <a:r>
                  <a:rPr lang="tr-TR" sz="1800" dirty="0">
                    <a:latin typeface="Arial" pitchFamily="34" charset="0"/>
                    <a:cs typeface="Arial" pitchFamily="34" charset="0"/>
                  </a:rPr>
                  <a:t>burada </a:t>
                </a:r>
                <a:r>
                  <a:rPr lang="tr-TR" sz="1800" dirty="0" err="1">
                    <a:latin typeface="Arial" pitchFamily="34" charset="0"/>
                    <a:cs typeface="Arial" pitchFamily="34" charset="0"/>
                  </a:rPr>
                  <a:t>C</a:t>
                </a:r>
                <a:r>
                  <a:rPr lang="tr-TR" sz="1800" baseline="-25000" dirty="0" err="1">
                    <a:latin typeface="Arial" pitchFamily="34" charset="0"/>
                    <a:cs typeface="Arial" pitchFamily="34" charset="0"/>
                  </a:rPr>
                  <a:t>v</a:t>
                </a:r>
                <a:r>
                  <a:rPr lang="tr-TR" sz="1800" dirty="0">
                    <a:latin typeface="Arial" pitchFamily="34" charset="0"/>
                    <a:cs typeface="Arial" pitchFamily="34" charset="0"/>
                  </a:rPr>
                  <a:t> sabit hacimdeki özgül ısı kapasitesidir, J/(kg K) </a:t>
                </a:r>
                <a:r>
                  <a:rPr lang="tr-TR" sz="1800" dirty="0" err="1">
                    <a:latin typeface="Arial" pitchFamily="34" charset="0"/>
                    <a:cs typeface="Arial" pitchFamily="34" charset="0"/>
                  </a:rPr>
                  <a:t>c</a:t>
                </a:r>
                <a:r>
                  <a:rPr lang="tr-TR" sz="1800" baseline="-25000" dirty="0" err="1">
                    <a:latin typeface="Arial" pitchFamily="34" charset="0"/>
                    <a:cs typeface="Arial" pitchFamily="34" charset="0"/>
                  </a:rPr>
                  <a:t>P</a:t>
                </a:r>
                <a:r>
                  <a:rPr lang="tr-TR" sz="1800" dirty="0">
                    <a:latin typeface="Arial" pitchFamily="34" charset="0"/>
                    <a:cs typeface="Arial" pitchFamily="34" charset="0"/>
                  </a:rPr>
                  <a:t> ve c</a:t>
                </a:r>
                <a:r>
                  <a:rPr lang="tr-TR" sz="1800" baseline="-25000" dirty="0">
                    <a:latin typeface="Arial" pitchFamily="34" charset="0"/>
                    <a:cs typeface="Arial" pitchFamily="34" charset="0"/>
                  </a:rPr>
                  <a:t>v</a:t>
                </a:r>
                <a:r>
                  <a:rPr lang="tr-TR" sz="1800" dirty="0">
                    <a:latin typeface="Arial" pitchFamily="34" charset="0"/>
                    <a:cs typeface="Arial" pitchFamily="34" charset="0"/>
                  </a:rPr>
                  <a:t> sayısal değerleri katılar ve sıvılar için birbirine benzerdir ancak gazlar için farklı düşünülebilir.</a:t>
                </a:r>
              </a:p>
              <a:p>
                <a:pPr marL="0" indent="0">
                  <a:buNone/>
                </a:pPr>
                <a:endParaRPr lang="tr-TR" dirty="0">
                  <a:latin typeface="Arial" pitchFamily="34" charset="0"/>
                  <a:cs typeface="Arial" pitchFamily="34" charset="0"/>
                </a:endParaRPr>
              </a:p>
              <a:p>
                <a:pPr marL="0" indent="0">
                  <a:buNone/>
                </a:pPr>
                <a:endParaRPr lang="tr-TR" dirty="0">
                  <a:latin typeface="Arial" pitchFamily="34" charset="0"/>
                  <a:cs typeface="Arial" pitchFamily="34" charset="0"/>
                </a:endParaRPr>
              </a:p>
              <a:p>
                <a:pPr marL="0" indent="0">
                  <a:buNone/>
                </a:pPr>
                <a:endParaRPr lang="tr-TR" sz="2800" dirty="0">
                  <a:solidFill>
                    <a:srgbClr val="FF0000"/>
                  </a:solidFill>
                  <a:latin typeface="Times New Roman" pitchFamily="18" charset="0"/>
                  <a:cs typeface="Times New Roman" pitchFamily="18" charset="0"/>
                </a:endParaRPr>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223838" y="147638"/>
                <a:ext cx="11787187" cy="5873650"/>
              </a:xfrm>
              <a:blipFill>
                <a:blip r:embed="rId2"/>
                <a:stretch>
                  <a:fillRect l="-466" t="-934" r="-466" b="-10788"/>
                </a:stretch>
              </a:blipFill>
            </p:spPr>
            <p:txBody>
              <a:bodyPr/>
              <a:lstStyle/>
              <a:p>
                <a:r>
                  <a:rPr lang="tr-TR">
                    <a:noFill/>
                  </a:rPr>
                  <a:t> </a:t>
                </a:r>
              </a:p>
            </p:txBody>
          </p:sp>
        </mc:Fallback>
      </mc:AlternateContent>
    </p:spTree>
    <p:extLst>
      <p:ext uri="{BB962C8B-B14F-4D97-AF65-F5344CB8AC3E}">
        <p14:creationId xmlns:p14="http://schemas.microsoft.com/office/powerpoint/2010/main" val="34811147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15</TotalTime>
  <Words>759</Words>
  <Application>Microsoft Office PowerPoint</Application>
  <PresentationFormat>Geniş ekran</PresentationFormat>
  <Paragraphs>48</Paragraphs>
  <Slides>7</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7</vt:i4>
      </vt:variant>
    </vt:vector>
  </HeadingPairs>
  <TitlesOfParts>
    <vt:vector size="16" baseType="lpstr">
      <vt:lpstr>Arial</vt:lpstr>
      <vt:lpstr>Cambria</vt:lpstr>
      <vt:lpstr>Cambria Math</vt:lpstr>
      <vt:lpstr>Rockwell</vt:lpstr>
      <vt:lpstr>Rockwell Condensed</vt:lpstr>
      <vt:lpstr>Times New Roman</vt:lpstr>
      <vt:lpstr>Verdana</vt:lpstr>
      <vt:lpstr>Wingdings</vt:lpstr>
      <vt:lpstr>Tahta Yazı</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dc:title>
  <dc:creator>Birce Mercanoglu Taban</dc:creator>
  <cp:lastModifiedBy>Birce Mercanoglu Taban</cp:lastModifiedBy>
  <cp:revision>4</cp:revision>
  <dcterms:created xsi:type="dcterms:W3CDTF">2021-11-28T10:58:00Z</dcterms:created>
  <dcterms:modified xsi:type="dcterms:W3CDTF">2021-11-28T11:13:36Z</dcterms:modified>
</cp:coreProperties>
</file>