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6" r:id="rId5"/>
    <p:sldId id="267" r:id="rId6"/>
    <p:sldId id="268" r:id="rId7"/>
    <p:sldId id="271" r:id="rId8"/>
    <p:sldId id="270" r:id="rId9"/>
    <p:sldId id="273"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409674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6C8BDB-270B-4850-82FC-7453FD6C9ED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2595001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6C8BDB-270B-4850-82FC-7453FD6C9ED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24BA7-6852-4F7B-A2A5-9195068BAB5D}"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0429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042465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9038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2068131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85383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47723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1696349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6C8BDB-270B-4850-82FC-7453FD6C9ED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1110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06C8BDB-270B-4850-82FC-7453FD6C9ED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12341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06C8BDB-270B-4850-82FC-7453FD6C9EDA}" type="datetimeFigureOut">
              <a:rPr lang="en-GB" smtClean="0"/>
              <a:t>07/05/2020</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80469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06C8BDB-270B-4850-82FC-7453FD6C9EDA}" type="datetimeFigureOut">
              <a:rPr lang="en-GB" smtClean="0"/>
              <a:t>07/05/2020</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14293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C8BDB-270B-4850-82FC-7453FD6C9EDA}" type="datetimeFigureOut">
              <a:rPr lang="en-GB" smtClean="0"/>
              <a:t>07/05/2020</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41625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58195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213383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06C8BDB-270B-4850-82FC-7453FD6C9EDA}" type="datetimeFigureOut">
              <a:rPr lang="en-GB" smtClean="0"/>
              <a:t>07/05/2020</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FB24BA7-6852-4F7B-A2A5-9195068BAB5D}" type="slidenum">
              <a:rPr lang="en-GB" smtClean="0"/>
              <a:t>‹#›</a:t>
            </a:fld>
            <a:endParaRPr lang="en-GB"/>
          </a:p>
        </p:txBody>
      </p:sp>
    </p:spTree>
    <p:extLst>
      <p:ext uri="{BB962C8B-B14F-4D97-AF65-F5344CB8AC3E}">
        <p14:creationId xmlns:p14="http://schemas.microsoft.com/office/powerpoint/2010/main" val="294192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87522" y="450375"/>
            <a:ext cx="9144000" cy="5731089"/>
          </a:xfrm>
        </p:spPr>
        <p:txBody>
          <a:bodyPr>
            <a:normAutofit fontScale="90000"/>
          </a:bodyPr>
          <a:lstStyle/>
          <a:p>
            <a:pPr algn="ctr"/>
            <a:r>
              <a:rPr lang="tr-TR" sz="3500" dirty="0" smtClean="0">
                <a:latin typeface="Comic Sans MS" panose="030F0702030302020204" pitchFamily="66" charset="0"/>
              </a:rPr>
              <a:t>AET201 Termodinamik ve Isı Transferi</a:t>
            </a:r>
            <a:br>
              <a:rPr lang="tr-TR" sz="3500" dirty="0" smtClean="0">
                <a:latin typeface="Comic Sans MS" panose="030F0702030302020204" pitchFamily="66" charset="0"/>
              </a:rPr>
            </a:br>
            <a:r>
              <a:rPr lang="tr-TR" sz="3500" dirty="0" smtClean="0">
                <a:latin typeface="Comic Sans MS" panose="030F0702030302020204" pitchFamily="66" charset="0"/>
              </a:rPr>
              <a:t>Ders </a:t>
            </a:r>
            <a:r>
              <a:rPr lang="tr-TR" sz="3500" dirty="0" smtClean="0">
                <a:latin typeface="Comic Sans MS" panose="030F0702030302020204" pitchFamily="66" charset="0"/>
              </a:rPr>
              <a:t>Notları-2</a:t>
            </a: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endParaRPr lang="en-GB" sz="3500" dirty="0">
              <a:latin typeface="Comic Sans MS" panose="030F0702030302020204" pitchFamily="66" charset="0"/>
            </a:endParaRPr>
          </a:p>
        </p:txBody>
      </p:sp>
      <p:sp>
        <p:nvSpPr>
          <p:cNvPr id="3" name="Alt Başlık 2"/>
          <p:cNvSpPr>
            <a:spLocks noGrp="1"/>
          </p:cNvSpPr>
          <p:nvPr>
            <p:ph type="subTitle" idx="1"/>
          </p:nvPr>
        </p:nvSpPr>
        <p:spPr>
          <a:xfrm>
            <a:off x="1387522" y="6181465"/>
            <a:ext cx="9144000" cy="505938"/>
          </a:xfrm>
        </p:spPr>
        <p:txBody>
          <a:bodyPr/>
          <a:lstStyle/>
          <a:p>
            <a:pPr algn="ctr"/>
            <a:r>
              <a:rPr lang="tr-TR" b="1" dirty="0" smtClean="0">
                <a:solidFill>
                  <a:schemeClr val="tx1"/>
                </a:solidFill>
                <a:latin typeface="Comic Sans MS" panose="030F0702030302020204" pitchFamily="66" charset="0"/>
              </a:rPr>
              <a:t>Hazırlayan: </a:t>
            </a:r>
            <a:r>
              <a:rPr lang="tr-TR" dirty="0" err="1" smtClean="0">
                <a:solidFill>
                  <a:schemeClr val="tx1"/>
                </a:solidFill>
                <a:latin typeface="Comic Sans MS" panose="030F0702030302020204" pitchFamily="66" charset="0"/>
              </a:rPr>
              <a:t>Öğr</a:t>
            </a:r>
            <a:r>
              <a:rPr lang="tr-TR" dirty="0" smtClean="0">
                <a:solidFill>
                  <a:schemeClr val="tx1"/>
                </a:solidFill>
                <a:latin typeface="Comic Sans MS" panose="030F0702030302020204" pitchFamily="66" charset="0"/>
              </a:rPr>
              <a:t>. Gör. Yusuf YILDIZ</a:t>
            </a:r>
          </a:p>
          <a:p>
            <a:pPr algn="ctr"/>
            <a:endParaRPr lang="en-GB" dirty="0">
              <a:solidFill>
                <a:schemeClr val="tx1"/>
              </a:solidFill>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3034351" y="1963874"/>
            <a:ext cx="5850342" cy="3930988"/>
          </a:xfrm>
          <a:prstGeom prst="rect">
            <a:avLst/>
          </a:prstGeom>
        </p:spPr>
      </p:pic>
    </p:spTree>
    <p:extLst>
      <p:ext uri="{BB962C8B-B14F-4D97-AF65-F5344CB8AC3E}">
        <p14:creationId xmlns:p14="http://schemas.microsoft.com/office/powerpoint/2010/main" val="1531861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56096" y="491320"/>
            <a:ext cx="10194877" cy="5882184"/>
          </a:xfrm>
        </p:spPr>
        <p:txBody>
          <a:bodyPr numCol="1">
            <a:normAutofit/>
          </a:bodyPr>
          <a:lstStyle/>
          <a:p>
            <a:r>
              <a:rPr lang="tr-TR" sz="2800" b="1" dirty="0" smtClean="0">
                <a:solidFill>
                  <a:schemeClr val="tx1"/>
                </a:solidFill>
                <a:latin typeface="Comic Sans MS" panose="030F0702030302020204" pitchFamily="66" charset="0"/>
              </a:rPr>
              <a:t>KAYNAKÇA	</a:t>
            </a: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200" dirty="0" smtClean="0">
                <a:solidFill>
                  <a:schemeClr val="tx1"/>
                </a:solidFill>
                <a:latin typeface="Comic Sans MS" panose="030F0702030302020204" pitchFamily="66" charset="0"/>
                <a:sym typeface="Wingdings" panose="05000000000000000000" pitchFamily="2" charset="2"/>
              </a:rPr>
              <a:t></a:t>
            </a:r>
            <a:r>
              <a:rPr lang="tr-TR" sz="2200" dirty="0" smtClean="0">
                <a:solidFill>
                  <a:schemeClr val="tx1"/>
                </a:solidFill>
                <a:latin typeface="Comic Sans MS" panose="030F0702030302020204" pitchFamily="66" charset="0"/>
              </a:rPr>
              <a:t>TEMEL KAVRAMLARI İLE MÜHENDİSLİK TERMODİNAMİĞİ, Prof. Dr. Mustafa AKDAĞ,</a:t>
            </a:r>
            <a:r>
              <a:rPr lang="pt-BR" sz="2200" dirty="0" smtClean="0">
                <a:solidFill>
                  <a:schemeClr val="tx1"/>
                </a:solidFill>
                <a:latin typeface="Comic Sans MS" panose="030F0702030302020204" pitchFamily="66" charset="0"/>
              </a:rPr>
              <a:t> QAFQAZ </a:t>
            </a:r>
            <a:r>
              <a:rPr lang="tr-TR" sz="2200" dirty="0" smtClean="0">
                <a:solidFill>
                  <a:schemeClr val="tx1"/>
                </a:solidFill>
                <a:latin typeface="Comic Sans MS" panose="030F0702030302020204" pitchFamily="66" charset="0"/>
              </a:rPr>
              <a:t> </a:t>
            </a:r>
            <a:r>
              <a:rPr lang="pt-BR" sz="2200" dirty="0" smtClean="0">
                <a:solidFill>
                  <a:schemeClr val="tx1"/>
                </a:solidFill>
                <a:latin typeface="Comic Sans MS" panose="030F0702030302020204" pitchFamily="66" charset="0"/>
              </a:rPr>
              <a:t>ÜN</a:t>
            </a:r>
            <a:r>
              <a:rPr lang="tr-TR" sz="2200" dirty="0" smtClean="0">
                <a:solidFill>
                  <a:schemeClr val="tx1"/>
                </a:solidFill>
                <a:latin typeface="Comic Sans MS" panose="030F0702030302020204" pitchFamily="66" charset="0"/>
              </a:rPr>
              <a:t>İ</a:t>
            </a:r>
            <a:r>
              <a:rPr lang="pt-BR" sz="2200" dirty="0" smtClean="0">
                <a:solidFill>
                  <a:schemeClr val="tx1"/>
                </a:solidFill>
                <a:latin typeface="Comic Sans MS" panose="030F0702030302020204" pitchFamily="66" charset="0"/>
              </a:rPr>
              <a:t>VERS</a:t>
            </a:r>
            <a:r>
              <a:rPr lang="tr-TR" sz="2200" dirty="0" smtClean="0">
                <a:solidFill>
                  <a:schemeClr val="tx1"/>
                </a:solidFill>
                <a:latin typeface="Comic Sans MS" panose="030F0702030302020204" pitchFamily="66" charset="0"/>
              </a:rPr>
              <a:t>İ</a:t>
            </a:r>
            <a:r>
              <a:rPr lang="pt-BR" sz="2200" dirty="0" smtClean="0">
                <a:solidFill>
                  <a:schemeClr val="tx1"/>
                </a:solidFill>
                <a:latin typeface="Comic Sans MS" panose="030F0702030302020204" pitchFamily="66" charset="0"/>
              </a:rPr>
              <a:t>TES</a:t>
            </a:r>
            <a:r>
              <a:rPr lang="tr-TR" sz="2200" dirty="0" smtClean="0">
                <a:solidFill>
                  <a:schemeClr val="tx1"/>
                </a:solidFill>
                <a:latin typeface="Comic Sans MS" panose="030F0702030302020204" pitchFamily="66" charset="0"/>
              </a:rPr>
              <a:t>İ </a:t>
            </a:r>
            <a:r>
              <a:rPr lang="pt-BR" sz="2200" dirty="0" smtClean="0">
                <a:solidFill>
                  <a:schemeClr val="tx1"/>
                </a:solidFill>
                <a:latin typeface="Comic Sans MS" panose="030F0702030302020204" pitchFamily="66" charset="0"/>
              </a:rPr>
              <a:t> YAYINLARI</a:t>
            </a:r>
            <a:r>
              <a:rPr lang="tr-TR" sz="2200" dirty="0" smtClean="0">
                <a:solidFill>
                  <a:schemeClr val="tx1"/>
                </a:solidFill>
                <a:latin typeface="Comic Sans MS" panose="030F0702030302020204" pitchFamily="66" charset="0"/>
              </a:rPr>
              <a:t>, Bakü, 2009.</a:t>
            </a:r>
            <a:br>
              <a:rPr lang="tr-TR" sz="2200"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t>
            </a:r>
            <a:br>
              <a:rPr lang="tr-TR" sz="2500" b="1" dirty="0" smtClean="0">
                <a:solidFill>
                  <a:schemeClr val="tx1"/>
                </a:solidFill>
                <a:latin typeface="Comic Sans MS" panose="030F0702030302020204" pitchFamily="66" charset="0"/>
              </a:rPr>
            </a:b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657301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83391" y="136478"/>
            <a:ext cx="10072048" cy="6578221"/>
          </a:xfrm>
        </p:spPr>
        <p:txBody>
          <a:bodyPr numCol="2">
            <a:normAutofit/>
          </a:bodyPr>
          <a:lstStyle/>
          <a:p>
            <a:r>
              <a:rPr lang="tr-TR" sz="2500" b="1" dirty="0" smtClean="0">
                <a:solidFill>
                  <a:schemeClr val="tx1"/>
                </a:solidFill>
                <a:latin typeface="Comic Sans MS" panose="030F0702030302020204" pitchFamily="66" charset="0"/>
              </a:rPr>
              <a:t>Isı </a:t>
            </a:r>
            <a:r>
              <a:rPr lang="tr-TR" sz="2500" b="1" dirty="0">
                <a:solidFill>
                  <a:schemeClr val="tx1"/>
                </a:solidFill>
                <a:latin typeface="Comic Sans MS" panose="030F0702030302020204" pitchFamily="66" charset="0"/>
              </a:rPr>
              <a:t>ve Sıcaklık</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solidFill>
                  <a:schemeClr val="tx1"/>
                </a:solidFill>
                <a:latin typeface="Comic Sans MS" panose="030F0702030302020204" pitchFamily="66" charset="0"/>
              </a:rPr>
              <a:t>Maddelerin hal ve sıcaklığında değişmeye neden olan ısıdır</a:t>
            </a:r>
            <a:r>
              <a:rPr lang="tr-TR" sz="2000" dirty="0" smtClean="0">
                <a:solidFill>
                  <a:schemeClr val="tx1"/>
                </a:solidFill>
                <a:latin typeface="Comic Sans MS" panose="030F0702030302020204" pitchFamily="66" charset="0"/>
              </a:rPr>
              <a:t>.</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b="1" dirty="0">
                <a:solidFill>
                  <a:schemeClr val="tx1"/>
                </a:solidFill>
                <a:latin typeface="Comic Sans MS" panose="030F0702030302020204" pitchFamily="66" charset="0"/>
              </a:rPr>
              <a:t>Isı</a:t>
            </a:r>
            <a:r>
              <a:rPr lang="tr-TR" sz="2000" dirty="0">
                <a:solidFill>
                  <a:schemeClr val="tx1"/>
                </a:solidFill>
                <a:latin typeface="Comic Sans MS" panose="030F0702030302020204" pitchFamily="66" charset="0"/>
              </a:rPr>
              <a:t>, bir maddenin </a:t>
            </a:r>
            <a:r>
              <a:rPr lang="tr-TR" sz="2000" dirty="0" smtClean="0">
                <a:solidFill>
                  <a:schemeClr val="tx1"/>
                </a:solidFill>
                <a:latin typeface="Comic Sans MS" panose="030F0702030302020204" pitchFamily="66" charset="0"/>
              </a:rPr>
              <a:t>bütün moleküllerinin </a:t>
            </a:r>
            <a:r>
              <a:rPr lang="tr-TR" sz="2000" dirty="0">
                <a:solidFill>
                  <a:schemeClr val="tx1"/>
                </a:solidFill>
                <a:latin typeface="Comic Sans MS" panose="030F0702030302020204" pitchFamily="66" charset="0"/>
              </a:rPr>
              <a:t>sahip olduğu potansiyel enerjileri ile kinetik </a:t>
            </a:r>
            <a:r>
              <a:rPr lang="tr-TR" sz="2000" dirty="0" smtClean="0">
                <a:solidFill>
                  <a:schemeClr val="tx1"/>
                </a:solidFill>
                <a:latin typeface="Comic Sans MS" panose="030F0702030302020204" pitchFamily="66" charset="0"/>
              </a:rPr>
              <a:t>enerjilerinin toplamıdır</a:t>
            </a:r>
            <a:r>
              <a:rPr lang="tr-TR" sz="2000" dirty="0">
                <a:solidFill>
                  <a:schemeClr val="tx1"/>
                </a:solidFill>
                <a:latin typeface="Comic Sans MS" panose="030F0702030302020204" pitchFamily="66" charset="0"/>
              </a:rPr>
              <a:t>. Başka bir ifade ile, ısı bir enerji türüdür ve diğer enerjilere dönüşebilir</a:t>
            </a:r>
            <a:r>
              <a:rPr lang="tr-TR" sz="2000" dirty="0" smtClean="0">
                <a:solidFill>
                  <a:schemeClr val="tx1"/>
                </a:solidFill>
                <a:latin typeface="Comic Sans MS" panose="030F0702030302020204" pitchFamily="66" charset="0"/>
              </a:rPr>
              <a:t>.</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Bir maddenin sıcaklığını </a:t>
            </a:r>
            <a:r>
              <a:rPr lang="el-GR" sz="2000" dirty="0">
                <a:solidFill>
                  <a:schemeClr val="tx1"/>
                </a:solidFill>
                <a:latin typeface="Comic Sans MS" panose="030F0702030302020204" pitchFamily="66" charset="0"/>
              </a:rPr>
              <a:t>Δ</a:t>
            </a:r>
            <a:r>
              <a:rPr lang="tr-TR" sz="2000" dirty="0">
                <a:solidFill>
                  <a:schemeClr val="tx1"/>
                </a:solidFill>
                <a:latin typeface="Comic Sans MS" panose="030F0702030302020204" pitchFamily="66" charset="0"/>
              </a:rPr>
              <a:t>t kadar değiştirmek için gerekli olan ısı</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miktarı,</a:t>
            </a: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		Q=mc</a:t>
            </a:r>
            <a:r>
              <a:rPr lang="el-GR" sz="2000" dirty="0">
                <a:solidFill>
                  <a:schemeClr val="tx1"/>
                </a:solidFill>
                <a:latin typeface="Comic Sans MS" panose="030F0702030302020204" pitchFamily="66" charset="0"/>
              </a:rPr>
              <a:t>Δ</a:t>
            </a:r>
            <a:r>
              <a:rPr lang="tr-TR" sz="2000" dirty="0" smtClean="0">
                <a:solidFill>
                  <a:schemeClr val="tx1"/>
                </a:solidFill>
                <a:latin typeface="Comic Sans MS" panose="030F0702030302020204" pitchFamily="66" charset="0"/>
              </a:rPr>
              <a:t>t</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Burada, Q=ısı, m=kütle, c=özgül ısı,</a:t>
            </a:r>
            <a:br>
              <a:rPr lang="tr-TR" sz="2000" dirty="0">
                <a:solidFill>
                  <a:schemeClr val="tx1"/>
                </a:solidFill>
                <a:latin typeface="Comic Sans MS" panose="030F0702030302020204" pitchFamily="66" charset="0"/>
              </a:rPr>
            </a:br>
            <a:r>
              <a:rPr lang="el-GR" sz="2000" dirty="0">
                <a:solidFill>
                  <a:schemeClr val="tx1"/>
                </a:solidFill>
                <a:latin typeface="Comic Sans MS" panose="030F0702030302020204" pitchFamily="66" charset="0"/>
              </a:rPr>
              <a:t>Δ</a:t>
            </a:r>
            <a:r>
              <a:rPr lang="tr-TR" sz="2000" dirty="0">
                <a:solidFill>
                  <a:schemeClr val="tx1"/>
                </a:solidFill>
                <a:latin typeface="Comic Sans MS" panose="030F0702030302020204" pitchFamily="66" charset="0"/>
              </a:rPr>
              <a:t>t=sıcaklık değişimini temsil etmektedirler.</a:t>
            </a: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endParaRPr lang="en-GB" sz="2000" dirty="0">
              <a:solidFill>
                <a:schemeClr val="tx1"/>
              </a:solidFill>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7163193" y="766122"/>
            <a:ext cx="4689494" cy="3505628"/>
          </a:xfrm>
          <a:prstGeom prst="rect">
            <a:avLst/>
          </a:prstGeom>
        </p:spPr>
      </p:pic>
      <p:pic>
        <p:nvPicPr>
          <p:cNvPr id="4" name="Resim 3"/>
          <p:cNvPicPr>
            <a:picLocks noChangeAspect="1"/>
          </p:cNvPicPr>
          <p:nvPr/>
        </p:nvPicPr>
        <p:blipFill>
          <a:blip r:embed="rId3"/>
          <a:stretch>
            <a:fillRect/>
          </a:stretch>
        </p:blipFill>
        <p:spPr>
          <a:xfrm>
            <a:off x="7752779" y="4468718"/>
            <a:ext cx="3520271" cy="1937256"/>
          </a:xfrm>
          <a:prstGeom prst="rect">
            <a:avLst/>
          </a:prstGeom>
        </p:spPr>
      </p:pic>
    </p:spTree>
    <p:extLst>
      <p:ext uri="{BB962C8B-B14F-4D97-AF65-F5344CB8AC3E}">
        <p14:creationId xmlns:p14="http://schemas.microsoft.com/office/powerpoint/2010/main" val="3539428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83391" y="136478"/>
            <a:ext cx="10072048" cy="6578221"/>
          </a:xfrm>
        </p:spPr>
        <p:txBody>
          <a:bodyPr numCol="2">
            <a:normAutofit/>
          </a:bodyPr>
          <a:lstStyle/>
          <a:p>
            <a:r>
              <a:rPr lang="tr-TR" sz="2500" b="1" dirty="0" smtClean="0">
                <a:solidFill>
                  <a:schemeClr val="tx1"/>
                </a:solidFill>
                <a:latin typeface="Comic Sans MS" panose="030F0702030302020204" pitchFamily="66" charset="0"/>
              </a:rPr>
              <a:t>Sıcaklık</a:t>
            </a:r>
            <a:r>
              <a:rPr lang="tr-TR" sz="2000" dirty="0" smtClean="0">
                <a:solidFill>
                  <a:schemeClr val="tx1"/>
                </a:solidFill>
                <a:latin typeface="Comic Sans MS" panose="030F0702030302020204" pitchFamily="66" charset="0"/>
              </a:rPr>
              <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b="1" dirty="0" err="1">
                <a:solidFill>
                  <a:schemeClr val="tx1"/>
                </a:solidFill>
                <a:latin typeface="Comic Sans MS" panose="030F0702030302020204" pitchFamily="66" charset="0"/>
              </a:rPr>
              <a:t>Sıcaklık</a:t>
            </a:r>
            <a:r>
              <a:rPr lang="tr-TR" sz="2000" dirty="0">
                <a:solidFill>
                  <a:schemeClr val="tx1"/>
                </a:solidFill>
                <a:latin typeface="Comic Sans MS" panose="030F0702030302020204" pitchFamily="66" charset="0"/>
              </a:rPr>
              <a:t> enerji değildir; bir maddenin moleküllerinin ortalama </a:t>
            </a:r>
            <a:r>
              <a:rPr lang="tr-TR" sz="2000" dirty="0" smtClean="0">
                <a:solidFill>
                  <a:schemeClr val="tx1"/>
                </a:solidFill>
                <a:latin typeface="Comic Sans MS" panose="030F0702030302020204" pitchFamily="66" charset="0"/>
              </a:rPr>
              <a:t>kinetik enerjilerinin </a:t>
            </a:r>
            <a:r>
              <a:rPr lang="tr-TR" sz="2000" dirty="0">
                <a:solidFill>
                  <a:schemeClr val="tx1"/>
                </a:solidFill>
                <a:latin typeface="Comic Sans MS" panose="030F0702030302020204" pitchFamily="66" charset="0"/>
              </a:rPr>
              <a:t>bir </a:t>
            </a:r>
            <a:r>
              <a:rPr lang="tr-TR" sz="2000" dirty="0" smtClean="0">
                <a:solidFill>
                  <a:schemeClr val="tx1"/>
                </a:solidFill>
                <a:latin typeface="Comic Sans MS" panose="030F0702030302020204" pitchFamily="66" charset="0"/>
              </a:rPr>
              <a:t>ölçüsüdür.</a:t>
            </a:r>
            <a:br>
              <a:rPr lang="tr-TR" sz="2000" dirty="0" smtClean="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
            </a:r>
            <a:br>
              <a:rPr lang="tr-TR" sz="2000" dirty="0" smtClean="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Isı </a:t>
            </a:r>
            <a:r>
              <a:rPr lang="tr-TR" sz="2000" dirty="0">
                <a:solidFill>
                  <a:schemeClr val="tx1"/>
                </a:solidFill>
                <a:latin typeface="Comic Sans MS" panose="030F0702030302020204" pitchFamily="66" charset="0"/>
              </a:rPr>
              <a:t>ile sıcaklık arasındaki ilişki, potansiyel </a:t>
            </a:r>
            <a:r>
              <a:rPr lang="tr-TR" sz="2000" dirty="0" smtClean="0">
                <a:solidFill>
                  <a:schemeClr val="tx1"/>
                </a:solidFill>
                <a:latin typeface="Comic Sans MS" panose="030F0702030302020204" pitchFamily="66" charset="0"/>
              </a:rPr>
              <a:t>enerji ile </a:t>
            </a:r>
            <a:r>
              <a:rPr lang="tr-TR" sz="2000" dirty="0">
                <a:solidFill>
                  <a:schemeClr val="tx1"/>
                </a:solidFill>
                <a:latin typeface="Comic Sans MS" panose="030F0702030302020204" pitchFamily="66" charset="0"/>
              </a:rPr>
              <a:t>yükseklik arasındaki ilişkiye </a:t>
            </a:r>
            <a:r>
              <a:rPr lang="tr-TR" sz="2000" dirty="0" smtClean="0">
                <a:solidFill>
                  <a:schemeClr val="tx1"/>
                </a:solidFill>
                <a:latin typeface="Comic Sans MS" panose="030F0702030302020204" pitchFamily="66" charset="0"/>
              </a:rPr>
              <a:t>benzetilebilir.</a:t>
            </a:r>
            <a:br>
              <a:rPr lang="tr-TR" sz="2000" dirty="0" smtClean="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
            </a:r>
            <a:br>
              <a:rPr lang="tr-TR" sz="2000" dirty="0" smtClean="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Nasıl </a:t>
            </a:r>
            <a:r>
              <a:rPr lang="tr-TR" sz="2000" dirty="0">
                <a:solidFill>
                  <a:schemeClr val="tx1"/>
                </a:solidFill>
                <a:latin typeface="Comic Sans MS" panose="030F0702030302020204" pitchFamily="66" charset="0"/>
              </a:rPr>
              <a:t>ki, potansiyel enerji ifadesindeki</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h enerji değilse; yukarıda sıcaklığı temsil eden </a:t>
            </a:r>
            <a:r>
              <a:rPr lang="el-GR" sz="2000" dirty="0" smtClean="0">
                <a:solidFill>
                  <a:schemeClr val="tx1"/>
                </a:solidFill>
                <a:latin typeface="Comic Sans MS" panose="030F0702030302020204" pitchFamily="66" charset="0"/>
              </a:rPr>
              <a:t>Δ</a:t>
            </a:r>
            <a:r>
              <a:rPr lang="tr-TR" sz="2000" dirty="0" smtClean="0">
                <a:solidFill>
                  <a:schemeClr val="tx1"/>
                </a:solidFill>
                <a:latin typeface="Comic Sans MS" panose="030F0702030302020204" pitchFamily="66" charset="0"/>
              </a:rPr>
              <a:t>T </a:t>
            </a:r>
            <a:r>
              <a:rPr lang="tr-TR" sz="2000" dirty="0">
                <a:solidFill>
                  <a:schemeClr val="tx1"/>
                </a:solidFill>
                <a:latin typeface="Comic Sans MS" panose="030F0702030302020204" pitchFamily="66" charset="0"/>
              </a:rPr>
              <a:t>de enerji değildir</a:t>
            </a:r>
            <a:r>
              <a:rPr lang="tr-TR" sz="2000" dirty="0" smtClean="0">
                <a:solidFill>
                  <a:schemeClr val="tx1"/>
                </a:solidFill>
                <a:latin typeface="Comic Sans MS" panose="030F0702030302020204" pitchFamily="66" charset="0"/>
              </a:rPr>
              <a:t>.</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Isı enerjisi aslında kütlesi olmayan foton dediğimiz </a:t>
            </a:r>
            <a:r>
              <a:rPr lang="tr-TR" sz="2000" dirty="0" smtClean="0">
                <a:solidFill>
                  <a:schemeClr val="tx1"/>
                </a:solidFill>
                <a:latin typeface="Comic Sans MS" panose="030F0702030302020204" pitchFamily="66" charset="0"/>
              </a:rPr>
              <a:t>enerji </a:t>
            </a:r>
            <a:r>
              <a:rPr lang="tr-TR" sz="2000" dirty="0" err="1" smtClean="0">
                <a:solidFill>
                  <a:schemeClr val="tx1"/>
                </a:solidFill>
                <a:latin typeface="Comic Sans MS" panose="030F0702030302020204" pitchFamily="66" charset="0"/>
              </a:rPr>
              <a:t>paketcikleridir</a:t>
            </a:r>
            <a:r>
              <a:rPr lang="tr-TR" sz="2000" dirty="0">
                <a:solidFill>
                  <a:schemeClr val="tx1"/>
                </a:solidFill>
                <a:latin typeface="Comic Sans MS" panose="030F0702030302020204" pitchFamily="66" charset="0"/>
              </a:rPr>
              <a:t>. Bundan dolayı ısı enerjisi boşlukta da yayılır</a:t>
            </a:r>
            <a:r>
              <a:rPr lang="tr-TR" sz="2000" dirty="0" smtClean="0">
                <a:solidFill>
                  <a:schemeClr val="tx1"/>
                </a:solidFill>
                <a:latin typeface="Comic Sans MS" panose="030F0702030302020204" pitchFamily="66" charset="0"/>
              </a:rPr>
              <a:t>.</a:t>
            </a:r>
            <a:br>
              <a:rPr lang="tr-TR" sz="2000" dirty="0" smtClean="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
            </a:r>
            <a:br>
              <a:rPr lang="tr-TR" sz="2000" dirty="0" smtClean="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Bu </a:t>
            </a:r>
            <a:r>
              <a:rPr lang="tr-TR" sz="2000" dirty="0">
                <a:solidFill>
                  <a:schemeClr val="tx1"/>
                </a:solidFill>
                <a:latin typeface="Comic Sans MS" panose="030F0702030302020204" pitchFamily="66" charset="0"/>
              </a:rPr>
              <a:t>enerji </a:t>
            </a:r>
            <a:r>
              <a:rPr lang="tr-TR" sz="2000" dirty="0" err="1" smtClean="0">
                <a:solidFill>
                  <a:schemeClr val="tx1"/>
                </a:solidFill>
                <a:latin typeface="Comic Sans MS" panose="030F0702030302020204" pitchFamily="66" charset="0"/>
              </a:rPr>
              <a:t>paketcikleri</a:t>
            </a:r>
            <a:r>
              <a:rPr lang="tr-TR" sz="2000" dirty="0" smtClean="0">
                <a:solidFill>
                  <a:schemeClr val="tx1"/>
                </a:solidFill>
                <a:latin typeface="Comic Sans MS" panose="030F0702030302020204" pitchFamily="66" charset="0"/>
              </a:rPr>
              <a:t>, madde</a:t>
            </a:r>
            <a:r>
              <a:rPr lang="tr-TR" sz="2000" dirty="0">
                <a:solidFill>
                  <a:schemeClr val="tx1"/>
                </a:solidFill>
                <a:latin typeface="Comic Sans MS" panose="030F0702030302020204" pitchFamily="66" charset="0"/>
              </a:rPr>
              <a:t>, atom ve moleküllerinin titreşim hareketinden </a:t>
            </a:r>
            <a:r>
              <a:rPr lang="tr-TR" sz="2000" dirty="0" smtClean="0">
                <a:solidFill>
                  <a:schemeClr val="tx1"/>
                </a:solidFill>
                <a:latin typeface="Comic Sans MS" panose="030F0702030302020204" pitchFamily="66" charset="0"/>
              </a:rPr>
              <a:t>meydana gelmektedir</a:t>
            </a:r>
            <a:r>
              <a:rPr lang="tr-TR" sz="2000" dirty="0">
                <a:solidFill>
                  <a:schemeClr val="tx1"/>
                </a:solidFill>
                <a:latin typeface="Comic Sans MS" panose="030F0702030302020204" pitchFamily="66" charset="0"/>
              </a:rPr>
              <a:t>.</a:t>
            </a: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endParaRPr lang="en-GB" sz="2000" dirty="0">
              <a:solidFill>
                <a:schemeClr val="tx1"/>
              </a:solidFill>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7163193" y="766122"/>
            <a:ext cx="4689494" cy="3505628"/>
          </a:xfrm>
          <a:prstGeom prst="rect">
            <a:avLst/>
          </a:prstGeom>
        </p:spPr>
      </p:pic>
      <p:pic>
        <p:nvPicPr>
          <p:cNvPr id="4" name="Resim 3"/>
          <p:cNvPicPr>
            <a:picLocks noChangeAspect="1"/>
          </p:cNvPicPr>
          <p:nvPr/>
        </p:nvPicPr>
        <p:blipFill>
          <a:blip r:embed="rId3"/>
          <a:stretch>
            <a:fillRect/>
          </a:stretch>
        </p:blipFill>
        <p:spPr>
          <a:xfrm>
            <a:off x="7752779" y="4468718"/>
            <a:ext cx="3520271" cy="1937256"/>
          </a:xfrm>
          <a:prstGeom prst="rect">
            <a:avLst/>
          </a:prstGeom>
        </p:spPr>
      </p:pic>
    </p:spTree>
    <p:extLst>
      <p:ext uri="{BB962C8B-B14F-4D97-AF65-F5344CB8AC3E}">
        <p14:creationId xmlns:p14="http://schemas.microsoft.com/office/powerpoint/2010/main" val="940286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83391" y="136478"/>
            <a:ext cx="10072048" cy="6578221"/>
          </a:xfrm>
        </p:spPr>
        <p:txBody>
          <a:bodyPr numCol="2">
            <a:normAutofit/>
          </a:bodyPr>
          <a:lstStyle/>
          <a:p>
            <a:r>
              <a:rPr lang="tr-TR" sz="2500" b="1" dirty="0" smtClean="0">
                <a:solidFill>
                  <a:schemeClr val="tx1"/>
                </a:solidFill>
                <a:latin typeface="Comic Sans MS" panose="030F0702030302020204" pitchFamily="66" charset="0"/>
              </a:rPr>
              <a:t>Mutlak Sıfır ( 0 Kelvin)</a:t>
            </a: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Olası en düşük sıcaklıktır. Bu sıcaklıkta maddenin içinde hiç </a:t>
            </a:r>
            <a:r>
              <a:rPr lang="tr-TR" sz="2000" dirty="0" smtClean="0">
                <a:solidFill>
                  <a:schemeClr val="tx1"/>
                </a:solidFill>
                <a:latin typeface="Comic Sans MS" panose="030F0702030302020204" pitchFamily="66" charset="0"/>
              </a:rPr>
              <a:t>ısı enerjisi </a:t>
            </a:r>
            <a:r>
              <a:rPr lang="tr-TR" sz="2000" dirty="0">
                <a:solidFill>
                  <a:schemeClr val="tx1"/>
                </a:solidFill>
                <a:latin typeface="Comic Sans MS" panose="030F0702030302020204" pitchFamily="66" charset="0"/>
              </a:rPr>
              <a:t>kalmayacağından daha fazla soğutmak mümkün değildir</a:t>
            </a:r>
            <a:r>
              <a:rPr lang="tr-TR" sz="2000" dirty="0" smtClean="0">
                <a:solidFill>
                  <a:schemeClr val="tx1"/>
                </a:solidFill>
                <a:latin typeface="Comic Sans MS" panose="030F0702030302020204" pitchFamily="66" charset="0"/>
              </a:rPr>
              <a:t>.</a:t>
            </a:r>
            <a:br>
              <a:rPr lang="tr-TR" sz="2000" dirty="0" smtClean="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
            </a:r>
            <a:br>
              <a:rPr lang="tr-TR" sz="2000" dirty="0" smtClean="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
            </a:r>
            <a:br>
              <a:rPr lang="tr-TR" sz="2000" dirty="0" smtClean="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Mutlak sıfır </a:t>
            </a:r>
            <a:r>
              <a:rPr lang="tr-TR" sz="2000" dirty="0">
                <a:solidFill>
                  <a:schemeClr val="tx1"/>
                </a:solidFill>
                <a:latin typeface="Comic Sans MS" panose="030F0702030302020204" pitchFamily="66" charset="0"/>
              </a:rPr>
              <a:t>moleküllerin öteleme hareketlerinin durduğu ve hareketlerinin çok </a:t>
            </a:r>
            <a:r>
              <a:rPr lang="tr-TR" sz="2000" dirty="0" smtClean="0">
                <a:solidFill>
                  <a:schemeClr val="tx1"/>
                </a:solidFill>
                <a:latin typeface="Comic Sans MS" panose="030F0702030302020204" pitchFamily="66" charset="0"/>
              </a:rPr>
              <a:t>küçük titreşimlere </a:t>
            </a:r>
            <a:r>
              <a:rPr lang="tr-TR" sz="2000" dirty="0">
                <a:solidFill>
                  <a:schemeClr val="tx1"/>
                </a:solidFill>
                <a:latin typeface="Comic Sans MS" panose="030F0702030302020204" pitchFamily="66" charset="0"/>
              </a:rPr>
              <a:t>indirgendiği noktadır. </a:t>
            </a:r>
            <a:r>
              <a:rPr lang="tr-TR" sz="2000" dirty="0" smtClean="0">
                <a:solidFill>
                  <a:schemeClr val="tx1"/>
                </a:solidFill>
                <a:latin typeface="Comic Sans MS" panose="030F0702030302020204" pitchFamily="66" charset="0"/>
              </a:rPr>
              <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Teorik </a:t>
            </a:r>
            <a:r>
              <a:rPr lang="tr-TR" sz="2000" dirty="0">
                <a:solidFill>
                  <a:schemeClr val="tx1"/>
                </a:solidFill>
                <a:latin typeface="Comic Sans MS" panose="030F0702030302020204" pitchFamily="66" charset="0"/>
              </a:rPr>
              <a:t>araştırmalara göre, - 273 </a:t>
            </a:r>
            <a:r>
              <a:rPr lang="tr-TR" sz="2000" baseline="30000" dirty="0">
                <a:solidFill>
                  <a:schemeClr val="tx1"/>
                </a:solidFill>
                <a:latin typeface="Comic Sans MS" panose="030F0702030302020204" pitchFamily="66" charset="0"/>
              </a:rPr>
              <a:t>0</a:t>
            </a:r>
            <a:r>
              <a:rPr lang="tr-TR" sz="2000" dirty="0">
                <a:solidFill>
                  <a:schemeClr val="tx1"/>
                </a:solidFill>
                <a:latin typeface="Comic Sans MS" panose="030F0702030302020204" pitchFamily="66" charset="0"/>
              </a:rPr>
              <a:t>C de (mutlak sıfır) tüm </a:t>
            </a:r>
            <a:r>
              <a:rPr lang="tr-TR" sz="2000" dirty="0" smtClean="0">
                <a:solidFill>
                  <a:schemeClr val="tx1"/>
                </a:solidFill>
                <a:latin typeface="Comic Sans MS" panose="030F0702030302020204" pitchFamily="66" charset="0"/>
              </a:rPr>
              <a:t>maddelerin atom </a:t>
            </a:r>
            <a:r>
              <a:rPr lang="tr-TR" sz="2000" dirty="0">
                <a:solidFill>
                  <a:schemeClr val="tx1"/>
                </a:solidFill>
                <a:latin typeface="Comic Sans MS" panose="030F0702030302020204" pitchFamily="66" charset="0"/>
              </a:rPr>
              <a:t>ve moleküllerinin titreşimi hemen hemen sıfır olmaktadır. Bu </a:t>
            </a:r>
            <a:r>
              <a:rPr lang="tr-TR" sz="2000" dirty="0" smtClean="0">
                <a:solidFill>
                  <a:schemeClr val="tx1"/>
                </a:solidFill>
                <a:latin typeface="Comic Sans MS" panose="030F0702030302020204" pitchFamily="66" charset="0"/>
              </a:rPr>
              <a:t>sıcaklık altında </a:t>
            </a:r>
            <a:r>
              <a:rPr lang="tr-TR" sz="2000" dirty="0">
                <a:solidFill>
                  <a:schemeClr val="tx1"/>
                </a:solidFill>
                <a:latin typeface="Comic Sans MS" panose="030F0702030302020204" pitchFamily="66" charset="0"/>
              </a:rPr>
              <a:t>moleküller hareketsiz durmaktadır</a:t>
            </a:r>
            <a:r>
              <a:rPr lang="tr-TR" sz="2000" dirty="0" smtClean="0">
                <a:solidFill>
                  <a:schemeClr val="tx1"/>
                </a:solidFill>
                <a:latin typeface="Comic Sans MS" panose="030F0702030302020204" pitchFamily="66" charset="0"/>
              </a:rPr>
              <a:t>.</a:t>
            </a: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endParaRPr lang="en-GB" sz="2000" dirty="0">
              <a:solidFill>
                <a:schemeClr val="tx1"/>
              </a:solidFill>
              <a:latin typeface="Comic Sans MS" panose="030F0702030302020204" pitchFamily="66" charset="0"/>
            </a:endParaRPr>
          </a:p>
        </p:txBody>
      </p:sp>
      <p:pic>
        <p:nvPicPr>
          <p:cNvPr id="5" name="Resim 4"/>
          <p:cNvPicPr>
            <a:picLocks noChangeAspect="1"/>
          </p:cNvPicPr>
          <p:nvPr/>
        </p:nvPicPr>
        <p:blipFill>
          <a:blip r:embed="rId2"/>
          <a:stretch>
            <a:fillRect/>
          </a:stretch>
        </p:blipFill>
        <p:spPr>
          <a:xfrm>
            <a:off x="7513021" y="991950"/>
            <a:ext cx="2543175" cy="4867275"/>
          </a:xfrm>
          <a:prstGeom prst="rect">
            <a:avLst/>
          </a:prstGeom>
        </p:spPr>
      </p:pic>
    </p:spTree>
    <p:extLst>
      <p:ext uri="{BB962C8B-B14F-4D97-AF65-F5344CB8AC3E}">
        <p14:creationId xmlns:p14="http://schemas.microsoft.com/office/powerpoint/2010/main" val="1211895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51629" y="279779"/>
            <a:ext cx="10072048" cy="6578221"/>
          </a:xfrm>
        </p:spPr>
        <p:txBody>
          <a:bodyPr numCol="2">
            <a:normAutofit/>
          </a:bodyPr>
          <a:lstStyle/>
          <a:p>
            <a:r>
              <a:rPr lang="tr-TR" sz="2500" b="1" dirty="0" smtClean="0">
                <a:solidFill>
                  <a:schemeClr val="tx1"/>
                </a:solidFill>
                <a:latin typeface="Comic Sans MS" panose="030F0702030302020204" pitchFamily="66" charset="0"/>
              </a:rPr>
              <a:t>TERMOMETRELER</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Sıcaklık değerlerini ölçmek için kullanılan aletlere termometre denir</a:t>
            </a:r>
            <a:r>
              <a:rPr lang="tr-TR" sz="2000" dirty="0" smtClean="0">
                <a:solidFill>
                  <a:schemeClr val="tx1"/>
                </a:solidFill>
                <a:latin typeface="Comic Sans MS" panose="030F0702030302020204" pitchFamily="66" charset="0"/>
              </a:rPr>
              <a:t>.</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b="1" dirty="0" err="1" smtClean="0">
                <a:solidFill>
                  <a:schemeClr val="tx1"/>
                </a:solidFill>
                <a:latin typeface="Comic Sans MS" panose="030F0702030302020204" pitchFamily="66" charset="0"/>
              </a:rPr>
              <a:t>Celcius</a:t>
            </a:r>
            <a:r>
              <a:rPr lang="tr-TR" sz="2000" dirty="0">
                <a:solidFill>
                  <a:schemeClr val="tx1"/>
                </a:solidFill>
                <a:latin typeface="Comic Sans MS" panose="030F0702030302020204" pitchFamily="66" charset="0"/>
              </a:rPr>
              <a:t>: Normal şartlarda buzun ergime sıcaklığını 0 derece, suyun</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kaynama sıcaklığını ise 100 derece olarak kabul eder</a:t>
            </a:r>
            <a:r>
              <a:rPr lang="tr-TR" sz="2000" dirty="0" smtClean="0">
                <a:solidFill>
                  <a:schemeClr val="tx1"/>
                </a:solidFill>
                <a:latin typeface="Comic Sans MS" panose="030F0702030302020204" pitchFamily="66" charset="0"/>
              </a:rPr>
              <a:t>.</a:t>
            </a: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b="1" dirty="0" err="1">
                <a:solidFill>
                  <a:schemeClr val="tx1"/>
                </a:solidFill>
                <a:latin typeface="Comic Sans MS" panose="030F0702030302020204" pitchFamily="66" charset="0"/>
              </a:rPr>
              <a:t>Fahrenheit</a:t>
            </a:r>
            <a:r>
              <a:rPr lang="tr-TR" sz="2000" dirty="0">
                <a:solidFill>
                  <a:schemeClr val="tx1"/>
                </a:solidFill>
                <a:latin typeface="Comic Sans MS" panose="030F0702030302020204" pitchFamily="66" charset="0"/>
              </a:rPr>
              <a:t>: Buzun ergime sıcaklığını 32 derece, suyun kaynama sıcaklığını</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ise 212 kabul etmiştir</a:t>
            </a:r>
            <a:r>
              <a:rPr lang="tr-TR" sz="2000" dirty="0" smtClean="0">
                <a:solidFill>
                  <a:schemeClr val="tx1"/>
                </a:solidFill>
                <a:latin typeface="Comic Sans MS" panose="030F0702030302020204" pitchFamily="66" charset="0"/>
              </a:rPr>
              <a:t>.</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b="1" dirty="0">
                <a:solidFill>
                  <a:schemeClr val="tx1"/>
                </a:solidFill>
                <a:latin typeface="Comic Sans MS" panose="030F0702030302020204" pitchFamily="66" charset="0"/>
              </a:rPr>
              <a:t>Kelvin</a:t>
            </a:r>
            <a:r>
              <a:rPr lang="tr-TR" sz="2000" dirty="0">
                <a:solidFill>
                  <a:schemeClr val="tx1"/>
                </a:solidFill>
                <a:latin typeface="Comic Sans MS" panose="030F0702030302020204" pitchFamily="66" charset="0"/>
              </a:rPr>
              <a:t>: Sıcaklıklar için başlangıç noktasını </a:t>
            </a:r>
            <a:r>
              <a:rPr lang="tr-TR" sz="2000" dirty="0" smtClean="0">
                <a:solidFill>
                  <a:schemeClr val="tx1"/>
                </a:solidFill>
                <a:latin typeface="Comic Sans MS" panose="030F0702030302020204" pitchFamily="66" charset="0"/>
              </a:rPr>
              <a:t>273 </a:t>
            </a:r>
            <a:r>
              <a:rPr lang="tr-TR" sz="2000" dirty="0">
                <a:solidFill>
                  <a:schemeClr val="tx1"/>
                </a:solidFill>
                <a:latin typeface="Comic Sans MS" panose="030F0702030302020204" pitchFamily="66" charset="0"/>
              </a:rPr>
              <a:t>derece olarak </a:t>
            </a:r>
            <a:r>
              <a:rPr lang="tr-TR" sz="2000" dirty="0" smtClean="0">
                <a:solidFill>
                  <a:schemeClr val="tx1"/>
                </a:solidFill>
                <a:latin typeface="Comic Sans MS" panose="030F0702030302020204" pitchFamily="66" charset="0"/>
              </a:rPr>
              <a:t>kabul etmiş </a:t>
            </a:r>
            <a:r>
              <a:rPr lang="tr-TR" sz="2000" dirty="0">
                <a:solidFill>
                  <a:schemeClr val="tx1"/>
                </a:solidFill>
                <a:latin typeface="Comic Sans MS" panose="030F0702030302020204" pitchFamily="66" charset="0"/>
              </a:rPr>
              <a:t>ve sıcaklık derecelerini pozitif sayılarla anlatmıştır. </a:t>
            </a:r>
            <a:r>
              <a:rPr lang="tr-TR" sz="2000" b="1" dirty="0">
                <a:solidFill>
                  <a:schemeClr val="tx1"/>
                </a:solidFill>
                <a:latin typeface="Comic Sans MS" panose="030F0702030302020204" pitchFamily="66" charset="0"/>
              </a:rPr>
              <a:t/>
            </a:r>
            <a:br>
              <a:rPr lang="tr-TR" sz="2000" b="1" dirty="0">
                <a:solidFill>
                  <a:schemeClr val="tx1"/>
                </a:solidFill>
                <a:latin typeface="Comic Sans MS" panose="030F0702030302020204" pitchFamily="66" charset="0"/>
              </a:rPr>
            </a:br>
            <a:r>
              <a:rPr lang="tr-TR" sz="2000" b="1" dirty="0">
                <a:solidFill>
                  <a:schemeClr val="tx1"/>
                </a:solidFill>
                <a:latin typeface="Comic Sans MS" panose="030F0702030302020204" pitchFamily="66" charset="0"/>
              </a:rPr>
              <a:t/>
            </a:r>
            <a:br>
              <a:rPr lang="tr-TR" sz="2000" b="1" dirty="0">
                <a:solidFill>
                  <a:schemeClr val="tx1"/>
                </a:solidFill>
                <a:latin typeface="Comic Sans MS" panose="030F0702030302020204" pitchFamily="66" charset="0"/>
              </a:rPr>
            </a:br>
            <a:r>
              <a:rPr lang="tr-TR" sz="2000" b="1" dirty="0" smtClean="0">
                <a:solidFill>
                  <a:schemeClr val="tx1"/>
                </a:solidFill>
                <a:latin typeface="Comic Sans MS" panose="030F0702030302020204" pitchFamily="66" charset="0"/>
              </a:rPr>
              <a:t/>
            </a:r>
            <a:br>
              <a:rPr lang="tr-TR" sz="2000" b="1" dirty="0" smtClean="0">
                <a:solidFill>
                  <a:schemeClr val="tx1"/>
                </a:solidFill>
                <a:latin typeface="Comic Sans MS" panose="030F0702030302020204" pitchFamily="66" charset="0"/>
              </a:rPr>
            </a:br>
            <a:r>
              <a:rPr lang="tr-TR" sz="2000" b="1" dirty="0">
                <a:solidFill>
                  <a:schemeClr val="tx1"/>
                </a:solidFill>
                <a:latin typeface="Comic Sans MS" panose="030F0702030302020204" pitchFamily="66" charset="0"/>
              </a:rPr>
              <a:t/>
            </a:r>
            <a:br>
              <a:rPr lang="tr-TR" sz="2000" b="1" dirty="0">
                <a:solidFill>
                  <a:schemeClr val="tx1"/>
                </a:solidFill>
                <a:latin typeface="Comic Sans MS" panose="030F0702030302020204" pitchFamily="66" charset="0"/>
              </a:rPr>
            </a:br>
            <a:r>
              <a:rPr lang="tr-TR" sz="2000" b="1" dirty="0" smtClean="0">
                <a:solidFill>
                  <a:schemeClr val="tx1"/>
                </a:solidFill>
                <a:latin typeface="Comic Sans MS" panose="030F0702030302020204" pitchFamily="66" charset="0"/>
              </a:rPr>
              <a:t/>
            </a:r>
            <a:br>
              <a:rPr lang="tr-TR" sz="2000" b="1" dirty="0" smtClean="0">
                <a:solidFill>
                  <a:schemeClr val="tx1"/>
                </a:solidFill>
                <a:latin typeface="Comic Sans MS" panose="030F0702030302020204" pitchFamily="66" charset="0"/>
              </a:rPr>
            </a:br>
            <a:r>
              <a:rPr lang="tr-TR" sz="2000" b="1" dirty="0" smtClean="0">
                <a:solidFill>
                  <a:schemeClr val="tx1"/>
                </a:solidFill>
                <a:latin typeface="Comic Sans MS" panose="030F0702030302020204" pitchFamily="66" charset="0"/>
              </a:rPr>
              <a:t/>
            </a:r>
            <a:br>
              <a:rPr lang="tr-TR" sz="2000" b="1" dirty="0" smtClean="0">
                <a:solidFill>
                  <a:schemeClr val="tx1"/>
                </a:solidFill>
                <a:latin typeface="Comic Sans MS" panose="030F0702030302020204" pitchFamily="66" charset="0"/>
              </a:rPr>
            </a:br>
            <a:r>
              <a:rPr lang="tr-TR" sz="2000" b="1" dirty="0" smtClean="0">
                <a:solidFill>
                  <a:schemeClr val="tx1"/>
                </a:solidFill>
                <a:latin typeface="Comic Sans MS" panose="030F0702030302020204" pitchFamily="66" charset="0"/>
              </a:rPr>
              <a:t>Özgül </a:t>
            </a:r>
            <a:r>
              <a:rPr lang="tr-TR" sz="2000" b="1" dirty="0">
                <a:solidFill>
                  <a:schemeClr val="tx1"/>
                </a:solidFill>
                <a:latin typeface="Comic Sans MS" panose="030F0702030302020204" pitchFamily="66" charset="0"/>
              </a:rPr>
              <a:t>ısı</a:t>
            </a:r>
            <a:r>
              <a:rPr lang="tr-TR" sz="2000" dirty="0">
                <a:solidFill>
                  <a:schemeClr val="tx1"/>
                </a:solidFill>
                <a:latin typeface="Comic Sans MS" panose="030F0702030302020204" pitchFamily="66" charset="0"/>
              </a:rPr>
              <a:t>, bir maddenin birim kütlesinin sıcaklığını birim derece arttırmak</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için gerekli olan ısı enerjisi miktarıdır. Isınma ısısı, öz ısı veya özgül ısı</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kapasitesi olarak da ifade edilir.</a:t>
            </a: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J/g. K</a:t>
            </a:r>
            <a:r>
              <a:rPr lang="tr-TR" sz="2000" dirty="0">
                <a:solidFill>
                  <a:schemeClr val="tx1"/>
                </a:solidFill>
                <a:latin typeface="Comic Sans MS" panose="030F0702030302020204" pitchFamily="66" charset="0"/>
              </a:rPr>
              <a:t>, </a:t>
            </a:r>
            <a:r>
              <a:rPr lang="tr-TR" sz="2000" dirty="0" smtClean="0">
                <a:solidFill>
                  <a:schemeClr val="tx1"/>
                </a:solidFill>
                <a:latin typeface="Comic Sans MS" panose="030F0702030302020204" pitchFamily="66" charset="0"/>
              </a:rPr>
              <a:t>J/g. °C veya Cal/g </a:t>
            </a:r>
            <a:r>
              <a:rPr lang="tr-TR" sz="2000" dirty="0">
                <a:solidFill>
                  <a:schemeClr val="tx1"/>
                </a:solidFill>
                <a:latin typeface="Comic Sans MS" panose="030F0702030302020204" pitchFamily="66" charset="0"/>
              </a:rPr>
              <a:t>.°C</a:t>
            </a: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endParaRPr lang="en-GB" sz="2000" dirty="0">
              <a:solidFill>
                <a:schemeClr val="tx1"/>
              </a:solidFill>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6987653" y="3822762"/>
            <a:ext cx="4667766" cy="2886504"/>
          </a:xfrm>
          <a:prstGeom prst="rect">
            <a:avLst/>
          </a:prstGeom>
        </p:spPr>
      </p:pic>
      <p:pic>
        <p:nvPicPr>
          <p:cNvPr id="4" name="Resim 3"/>
          <p:cNvPicPr>
            <a:picLocks noChangeAspect="1"/>
          </p:cNvPicPr>
          <p:nvPr/>
        </p:nvPicPr>
        <p:blipFill>
          <a:blip r:embed="rId3"/>
          <a:stretch>
            <a:fillRect/>
          </a:stretch>
        </p:blipFill>
        <p:spPr>
          <a:xfrm>
            <a:off x="2274742" y="6044566"/>
            <a:ext cx="3830472" cy="664700"/>
          </a:xfrm>
          <a:prstGeom prst="rect">
            <a:avLst/>
          </a:prstGeom>
        </p:spPr>
      </p:pic>
    </p:spTree>
    <p:extLst>
      <p:ext uri="{BB962C8B-B14F-4D97-AF65-F5344CB8AC3E}">
        <p14:creationId xmlns:p14="http://schemas.microsoft.com/office/powerpoint/2010/main" val="1173939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24084" y="136478"/>
            <a:ext cx="10567916" cy="6578221"/>
          </a:xfrm>
        </p:spPr>
        <p:txBody>
          <a:bodyPr numCol="2">
            <a:normAutofit fontScale="90000"/>
          </a:bodyPr>
          <a:lstStyle/>
          <a:p>
            <a:r>
              <a:rPr lang="tr-TR" sz="2500" b="1" dirty="0" smtClean="0">
                <a:solidFill>
                  <a:schemeClr val="tx1"/>
                </a:solidFill>
                <a:latin typeface="Comic Sans MS" panose="030F0702030302020204" pitchFamily="66" charset="0"/>
              </a:rPr>
              <a:t>Maddenin Hal Değişimi</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Maddelerin katı halden sıvı hale </a:t>
            </a:r>
            <a:r>
              <a:rPr lang="tr-TR" sz="2000" dirty="0" smtClean="0">
                <a:solidFill>
                  <a:schemeClr val="tx1"/>
                </a:solidFill>
                <a:latin typeface="Comic Sans MS" panose="030F0702030302020204" pitchFamily="66" charset="0"/>
              </a:rPr>
              <a:t>geçmesine</a:t>
            </a:r>
            <a:br>
              <a:rPr lang="tr-TR" sz="2000" dirty="0" smtClean="0">
                <a:solidFill>
                  <a:schemeClr val="tx1"/>
                </a:solidFill>
                <a:latin typeface="Comic Sans MS" panose="030F0702030302020204" pitchFamily="66" charset="0"/>
              </a:rPr>
            </a:br>
            <a:r>
              <a:rPr lang="tr-TR" sz="2000" b="1" dirty="0" smtClean="0">
                <a:solidFill>
                  <a:schemeClr val="tx1"/>
                </a:solidFill>
                <a:latin typeface="Comic Sans MS" panose="030F0702030302020204" pitchFamily="66" charset="0"/>
              </a:rPr>
              <a:t>ergime</a:t>
            </a:r>
            <a:r>
              <a:rPr lang="tr-TR" sz="2000" dirty="0" smtClean="0">
                <a:solidFill>
                  <a:schemeClr val="tx1"/>
                </a:solidFill>
                <a:latin typeface="Comic Sans MS" panose="030F0702030302020204" pitchFamily="66" charset="0"/>
              </a:rPr>
              <a:t> </a:t>
            </a:r>
            <a:r>
              <a:rPr lang="tr-TR" sz="2000" dirty="0">
                <a:solidFill>
                  <a:schemeClr val="tx1"/>
                </a:solidFill>
                <a:latin typeface="Comic Sans MS" panose="030F0702030302020204" pitchFamily="66" charset="0"/>
              </a:rPr>
              <a:t>(sıvılaşma), sıvı halden katı hale geçmesine ise </a:t>
            </a:r>
            <a:r>
              <a:rPr lang="tr-TR" sz="2000" b="1" dirty="0">
                <a:solidFill>
                  <a:schemeClr val="tx1"/>
                </a:solidFill>
                <a:latin typeface="Comic Sans MS" panose="030F0702030302020204" pitchFamily="66" charset="0"/>
              </a:rPr>
              <a:t>donma</a:t>
            </a:r>
            <a:r>
              <a:rPr lang="tr-TR" sz="2000" dirty="0">
                <a:solidFill>
                  <a:schemeClr val="tx1"/>
                </a:solidFill>
                <a:latin typeface="Comic Sans MS" panose="030F0702030302020204" pitchFamily="66" charset="0"/>
              </a:rPr>
              <a:t> (katılaşma)</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denir.</a:t>
            </a: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Eğer bir maddeye ısı verildiği halde sıcaklığı değişmiyorsa madde </a:t>
            </a:r>
            <a:r>
              <a:rPr lang="tr-TR" sz="2000" dirty="0" smtClean="0">
                <a:solidFill>
                  <a:schemeClr val="tx1"/>
                </a:solidFill>
                <a:latin typeface="Comic Sans MS" panose="030F0702030302020204" pitchFamily="66" charset="0"/>
              </a:rPr>
              <a:t>o anda </a:t>
            </a:r>
            <a:r>
              <a:rPr lang="tr-TR" sz="2000" dirty="0">
                <a:solidFill>
                  <a:schemeClr val="tx1"/>
                </a:solidFill>
                <a:latin typeface="Comic Sans MS" panose="030F0702030302020204" pitchFamily="66" charset="0"/>
              </a:rPr>
              <a:t>hal değiştiriyor demektir. </a:t>
            </a:r>
            <a:r>
              <a:rPr lang="tr-TR" sz="2000" dirty="0" smtClean="0">
                <a:solidFill>
                  <a:schemeClr val="tx1"/>
                </a:solidFill>
                <a:latin typeface="Comic Sans MS" panose="030F0702030302020204" pitchFamily="66" charset="0"/>
              </a:rPr>
              <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b="1" dirty="0">
                <a:solidFill>
                  <a:schemeClr val="tx1"/>
                </a:solidFill>
                <a:latin typeface="Comic Sans MS" panose="030F0702030302020204" pitchFamily="66" charset="0"/>
              </a:rPr>
              <a:t>Ergime Isısı</a:t>
            </a:r>
            <a:r>
              <a:rPr lang="tr-TR" sz="2000" dirty="0">
                <a:solidFill>
                  <a:schemeClr val="tx1"/>
                </a:solidFill>
                <a:latin typeface="Comic Sans MS" panose="030F0702030302020204" pitchFamily="66" charset="0"/>
              </a:rPr>
              <a:t>, ergime sıcaklığındaki bir katının 1 gramının yine </a:t>
            </a:r>
            <a:r>
              <a:rPr lang="tr-TR" sz="2000" dirty="0" smtClean="0">
                <a:solidFill>
                  <a:schemeClr val="tx1"/>
                </a:solidFill>
                <a:latin typeface="Comic Sans MS" panose="030F0702030302020204" pitchFamily="66" charset="0"/>
              </a:rPr>
              <a:t>aynı sıcaklıkta </a:t>
            </a:r>
            <a:r>
              <a:rPr lang="tr-TR" sz="2000" dirty="0">
                <a:solidFill>
                  <a:schemeClr val="tx1"/>
                </a:solidFill>
                <a:latin typeface="Comic Sans MS" panose="030F0702030302020204" pitchFamily="66" charset="0"/>
              </a:rPr>
              <a:t>sıvı hale geçmesi için verilmesi gereken ısıya denir. Ergime </a:t>
            </a:r>
            <a:r>
              <a:rPr lang="tr-TR" sz="2000" dirty="0" smtClean="0">
                <a:solidFill>
                  <a:schemeClr val="tx1"/>
                </a:solidFill>
                <a:latin typeface="Comic Sans MS" panose="030F0702030302020204" pitchFamily="66" charset="0"/>
              </a:rPr>
              <a:t>ısısı da </a:t>
            </a:r>
            <a:r>
              <a:rPr lang="tr-TR" sz="2000" dirty="0">
                <a:solidFill>
                  <a:schemeClr val="tx1"/>
                </a:solidFill>
                <a:latin typeface="Comic Sans MS" panose="030F0702030302020204" pitchFamily="66" charset="0"/>
              </a:rPr>
              <a:t>ayırt edici bir özelliktir</a:t>
            </a:r>
            <a:r>
              <a:rPr lang="tr-TR" sz="2000" dirty="0" smtClean="0">
                <a:solidFill>
                  <a:schemeClr val="tx1"/>
                </a:solidFill>
                <a:latin typeface="Comic Sans MS" panose="030F0702030302020204" pitchFamily="66" charset="0"/>
              </a:rPr>
              <a:t>.</a:t>
            </a: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			Q=</a:t>
            </a:r>
            <a:r>
              <a:rPr lang="tr-TR" sz="2000" dirty="0" err="1" smtClean="0">
                <a:solidFill>
                  <a:schemeClr val="tx1"/>
                </a:solidFill>
                <a:latin typeface="Comic Sans MS" panose="030F0702030302020204" pitchFamily="66" charset="0"/>
              </a:rPr>
              <a:t>m.Le</a:t>
            </a:r>
            <a:r>
              <a:rPr lang="tr-TR" sz="2000" dirty="0" smtClean="0">
                <a:solidFill>
                  <a:schemeClr val="tx1"/>
                </a:solidFill>
                <a:latin typeface="Comic Sans MS" panose="030F0702030302020204" pitchFamily="66" charset="0"/>
              </a:rPr>
              <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Örneğin, buzun ergime ısısı Le = 80 cal/g </a:t>
            </a:r>
            <a:r>
              <a:rPr lang="tr-TR" sz="2000" dirty="0" err="1">
                <a:solidFill>
                  <a:schemeClr val="tx1"/>
                </a:solidFill>
                <a:latin typeface="Comic Sans MS" panose="030F0702030302020204" pitchFamily="66" charset="0"/>
              </a:rPr>
              <a:t>dır</a:t>
            </a:r>
            <a:r>
              <a:rPr lang="tr-TR" sz="2000" dirty="0" smtClean="0">
                <a:solidFill>
                  <a:schemeClr val="tx1"/>
                </a:solidFill>
                <a:latin typeface="Comic Sans MS" panose="030F0702030302020204" pitchFamily="66" charset="0"/>
              </a:rPr>
              <a:t>.</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
            </a:r>
            <a:br>
              <a:rPr lang="tr-TR" sz="2000" dirty="0" smtClean="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1</a:t>
            </a:r>
            <a:r>
              <a:rPr lang="tr-TR" sz="2000" dirty="0">
                <a:solidFill>
                  <a:schemeClr val="tx1"/>
                </a:solidFill>
                <a:latin typeface="Comic Sans MS" panose="030F0702030302020204" pitchFamily="66" charset="0"/>
              </a:rPr>
              <a:t>) Madde hal değiştirirken sıcaklığı değişmez.</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2) Bir maddenin ergime sıcaklığı ile donma sıcaklığı aynıdır.</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3) Ergime sıcaklığı ve ergime </a:t>
            </a:r>
            <a:r>
              <a:rPr lang="tr-TR" sz="2000" dirty="0" smtClean="0">
                <a:solidFill>
                  <a:schemeClr val="tx1"/>
                </a:solidFill>
                <a:latin typeface="Comic Sans MS" panose="030F0702030302020204" pitchFamily="66" charset="0"/>
              </a:rPr>
              <a:t>ısısı, maddenin </a:t>
            </a:r>
            <a:r>
              <a:rPr lang="tr-TR" sz="2000" dirty="0">
                <a:solidFill>
                  <a:schemeClr val="tx1"/>
                </a:solidFill>
                <a:latin typeface="Comic Sans MS" panose="030F0702030302020204" pitchFamily="66" charset="0"/>
              </a:rPr>
              <a:t>ayırt </a:t>
            </a:r>
            <a:r>
              <a:rPr lang="tr-TR" sz="2000" dirty="0" smtClean="0">
                <a:solidFill>
                  <a:schemeClr val="tx1"/>
                </a:solidFill>
                <a:latin typeface="Comic Sans MS" panose="030F0702030302020204" pitchFamily="66" charset="0"/>
              </a:rPr>
              <a:t>edici özelliklerindendir</a:t>
            </a:r>
            <a:r>
              <a:rPr lang="tr-TR" sz="2000" dirty="0">
                <a:solidFill>
                  <a:schemeClr val="tx1"/>
                </a:solidFill>
                <a:latin typeface="Comic Sans MS" panose="030F0702030302020204" pitchFamily="66" charset="0"/>
              </a:rPr>
              <a:t>.</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b="1" dirty="0">
                <a:solidFill>
                  <a:schemeClr val="tx1"/>
                </a:solidFill>
                <a:latin typeface="Comic Sans MS" panose="030F0702030302020204" pitchFamily="66" charset="0"/>
              </a:rPr>
              <a:t>Ergime ve Donmaya Etki Eden </a:t>
            </a:r>
            <a:r>
              <a:rPr lang="tr-TR" sz="2000" b="1" dirty="0" smtClean="0">
                <a:solidFill>
                  <a:schemeClr val="tx1"/>
                </a:solidFill>
                <a:latin typeface="Comic Sans MS" panose="030F0702030302020204" pitchFamily="66" charset="0"/>
              </a:rPr>
              <a:t>Faktörler:</a:t>
            </a:r>
            <a:br>
              <a:rPr lang="tr-TR" sz="2000" b="1" dirty="0" smtClean="0">
                <a:solidFill>
                  <a:schemeClr val="tx1"/>
                </a:solidFill>
                <a:latin typeface="Comic Sans MS" panose="030F0702030302020204" pitchFamily="66" charset="0"/>
              </a:rPr>
            </a:br>
            <a:r>
              <a:rPr lang="tr-TR" sz="2000" b="1" dirty="0">
                <a:solidFill>
                  <a:schemeClr val="tx1"/>
                </a:solidFill>
                <a:latin typeface="Comic Sans MS" panose="030F0702030302020204" pitchFamily="66" charset="0"/>
              </a:rPr>
              <a:t/>
            </a:r>
            <a:br>
              <a:rPr lang="tr-TR" sz="2000" b="1" dirty="0">
                <a:solidFill>
                  <a:schemeClr val="tx1"/>
                </a:solidFill>
                <a:latin typeface="Comic Sans MS" panose="030F0702030302020204" pitchFamily="66" charset="0"/>
              </a:rPr>
            </a:br>
            <a:r>
              <a:rPr lang="tr-TR" sz="2000" b="1" dirty="0" smtClean="0">
                <a:solidFill>
                  <a:schemeClr val="tx1"/>
                </a:solidFill>
                <a:latin typeface="Comic Sans MS" panose="030F0702030302020204" pitchFamily="66" charset="0"/>
              </a:rPr>
              <a:t>1.Basıncın </a:t>
            </a:r>
            <a:r>
              <a:rPr lang="tr-TR" sz="2000" b="1" dirty="0">
                <a:solidFill>
                  <a:schemeClr val="tx1"/>
                </a:solidFill>
                <a:latin typeface="Comic Sans MS" panose="030F0702030302020204" pitchFamily="66" charset="0"/>
              </a:rPr>
              <a:t>Etkisi </a:t>
            </a:r>
            <a:r>
              <a:rPr lang="tr-TR" sz="2000" b="1" dirty="0" smtClean="0">
                <a:solidFill>
                  <a:schemeClr val="tx1"/>
                </a:solidFill>
                <a:latin typeface="Comic Sans MS" panose="030F0702030302020204" pitchFamily="66" charset="0"/>
              </a:rPr>
              <a:t>: </a:t>
            </a:r>
            <a:r>
              <a:rPr lang="tr-TR" sz="2000" dirty="0" smtClean="0">
                <a:solidFill>
                  <a:schemeClr val="tx1"/>
                </a:solidFill>
                <a:latin typeface="Comic Sans MS" panose="030F0702030302020204" pitchFamily="66" charset="0"/>
              </a:rPr>
              <a:t>Sıvılaşırken hacmi artan maddelerde basınç ergimeyi zorlaştırır, hacmi azalan maddelerde ise </a:t>
            </a:r>
            <a:r>
              <a:rPr lang="tr-TR" sz="2000" dirty="0">
                <a:solidFill>
                  <a:schemeClr val="tx1"/>
                </a:solidFill>
                <a:latin typeface="Comic Sans MS" panose="030F0702030302020204" pitchFamily="66" charset="0"/>
              </a:rPr>
              <a:t>kolaylaştırır.</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b="1" dirty="0">
                <a:solidFill>
                  <a:schemeClr val="tx1"/>
                </a:solidFill>
                <a:latin typeface="Comic Sans MS" panose="030F0702030302020204" pitchFamily="66" charset="0"/>
              </a:rPr>
              <a:t>2. </a:t>
            </a:r>
            <a:r>
              <a:rPr lang="tr-TR" sz="2000" b="1" dirty="0" err="1" smtClean="0">
                <a:solidFill>
                  <a:schemeClr val="tx1"/>
                </a:solidFill>
                <a:latin typeface="Comic Sans MS" panose="030F0702030302020204" pitchFamily="66" charset="0"/>
              </a:rPr>
              <a:t>Safsızlığın</a:t>
            </a:r>
            <a:r>
              <a:rPr lang="tr-TR" sz="2000" b="1" dirty="0" smtClean="0">
                <a:solidFill>
                  <a:schemeClr val="tx1"/>
                </a:solidFill>
                <a:latin typeface="Comic Sans MS" panose="030F0702030302020204" pitchFamily="66" charset="0"/>
              </a:rPr>
              <a:t> </a:t>
            </a:r>
            <a:r>
              <a:rPr lang="tr-TR" sz="2000" b="1" dirty="0">
                <a:solidFill>
                  <a:schemeClr val="tx1"/>
                </a:solidFill>
                <a:latin typeface="Comic Sans MS" panose="030F0702030302020204" pitchFamily="66" charset="0"/>
              </a:rPr>
              <a:t>(yabancı maddenin) Etkisi </a:t>
            </a:r>
            <a:r>
              <a:rPr lang="tr-TR" sz="2000" dirty="0" smtClean="0">
                <a:solidFill>
                  <a:schemeClr val="tx1"/>
                </a:solidFill>
                <a:latin typeface="Comic Sans MS" panose="030F0702030302020204" pitchFamily="66" charset="0"/>
              </a:rPr>
              <a:t>:</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Tuz</a:t>
            </a:r>
            <a:r>
              <a:rPr lang="tr-TR" sz="2000" dirty="0" smtClean="0">
                <a:solidFill>
                  <a:schemeClr val="tx1"/>
                </a:solidFill>
                <a:latin typeface="Comic Sans MS" panose="030F0702030302020204" pitchFamily="66" charset="0"/>
              </a:rPr>
              <a:t>, </a:t>
            </a:r>
            <a:r>
              <a:rPr lang="tr-TR" sz="2000" dirty="0" err="1" smtClean="0">
                <a:solidFill>
                  <a:schemeClr val="tx1"/>
                </a:solidFill>
                <a:latin typeface="Comic Sans MS" panose="030F0702030302020204" pitchFamily="66" charset="0"/>
              </a:rPr>
              <a:t>safsızlık</a:t>
            </a:r>
            <a:r>
              <a:rPr lang="tr-TR" sz="2000" dirty="0" smtClean="0">
                <a:solidFill>
                  <a:schemeClr val="tx1"/>
                </a:solidFill>
                <a:latin typeface="Comic Sans MS" panose="030F0702030302020204" pitchFamily="66" charset="0"/>
              </a:rPr>
              <a:t> </a:t>
            </a:r>
            <a:r>
              <a:rPr lang="tr-TR" sz="2000" dirty="0">
                <a:solidFill>
                  <a:schemeClr val="tx1"/>
                </a:solidFill>
                <a:latin typeface="Comic Sans MS" panose="030F0702030302020204" pitchFamily="66" charset="0"/>
              </a:rPr>
              <a:t>olarak</a:t>
            </a:r>
            <a:r>
              <a:rPr lang="tr-TR" sz="2000" dirty="0" smtClean="0">
                <a:solidFill>
                  <a:schemeClr val="tx1"/>
                </a:solidFill>
                <a:latin typeface="Comic Sans MS" panose="030F0702030302020204" pitchFamily="66" charset="0"/>
              </a:rPr>
              <a:t>, buzun </a:t>
            </a:r>
            <a:r>
              <a:rPr lang="tr-TR" sz="2000" dirty="0">
                <a:solidFill>
                  <a:schemeClr val="tx1"/>
                </a:solidFill>
                <a:latin typeface="Comic Sans MS" panose="030F0702030302020204" pitchFamily="66" charset="0"/>
              </a:rPr>
              <a:t>ergime noktasının</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düşmesine ve sıfırın altında dahi, sıvı halde kalmasına sebep olmaktadır.</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08232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24084" y="136478"/>
            <a:ext cx="10426889" cy="6578221"/>
          </a:xfrm>
        </p:spPr>
        <p:txBody>
          <a:bodyPr numCol="2">
            <a:normAutofit/>
          </a:bodyPr>
          <a:lstStyle/>
          <a:p>
            <a:r>
              <a:rPr lang="tr-TR" sz="2500" b="1" dirty="0" smtClean="0">
                <a:solidFill>
                  <a:schemeClr val="tx1"/>
                </a:solidFill>
                <a:latin typeface="Comic Sans MS" panose="030F0702030302020204" pitchFamily="66" charset="0"/>
              </a:rPr>
              <a:t>Kaynama, Buharlaşma Ve Süblimleşme</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Sıvı bir maddenin ısı alarak gaz haline geçmesi olayına </a:t>
            </a:r>
            <a:r>
              <a:rPr lang="tr-TR" sz="2000" b="1" dirty="0" smtClean="0">
                <a:solidFill>
                  <a:schemeClr val="tx1"/>
                </a:solidFill>
                <a:latin typeface="Comic Sans MS" panose="030F0702030302020204" pitchFamily="66" charset="0"/>
              </a:rPr>
              <a:t>buharlaşma</a:t>
            </a:r>
            <a:r>
              <a:rPr lang="tr-TR" sz="2000" dirty="0" smtClean="0">
                <a:solidFill>
                  <a:schemeClr val="tx1"/>
                </a:solidFill>
                <a:latin typeface="Comic Sans MS" panose="030F0702030302020204" pitchFamily="66" charset="0"/>
              </a:rPr>
              <a:t> denir.</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Su buharı, sıvı haldeki </a:t>
            </a:r>
            <a:r>
              <a:rPr lang="tr-TR" sz="2000" dirty="0" smtClean="0">
                <a:solidFill>
                  <a:schemeClr val="tx1"/>
                </a:solidFill>
                <a:latin typeface="Comic Sans MS" panose="030F0702030302020204" pitchFamily="66" charset="0"/>
              </a:rPr>
              <a:t>hacminden </a:t>
            </a:r>
            <a:r>
              <a:rPr lang="tr-TR" sz="2000" dirty="0">
                <a:solidFill>
                  <a:schemeClr val="tx1"/>
                </a:solidFill>
                <a:latin typeface="Comic Sans MS" panose="030F0702030302020204" pitchFamily="66" charset="0"/>
              </a:rPr>
              <a:t>1600</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kat </a:t>
            </a:r>
            <a:r>
              <a:rPr lang="tr-TR" sz="2000" dirty="0" smtClean="0">
                <a:solidFill>
                  <a:schemeClr val="tx1"/>
                </a:solidFill>
                <a:latin typeface="Comic Sans MS" panose="030F0702030302020204" pitchFamily="66" charset="0"/>
              </a:rPr>
              <a:t>daha fazla </a:t>
            </a:r>
            <a:r>
              <a:rPr lang="tr-TR" sz="2000" dirty="0">
                <a:solidFill>
                  <a:schemeClr val="tx1"/>
                </a:solidFill>
                <a:latin typeface="Comic Sans MS" panose="030F0702030302020204" pitchFamily="66" charset="0"/>
              </a:rPr>
              <a:t>yer kaplar ve suyun kaynama noktasından daha sıcaktır</a:t>
            </a:r>
            <a:r>
              <a:rPr lang="tr-TR" sz="2000" dirty="0" smtClean="0">
                <a:solidFill>
                  <a:schemeClr val="tx1"/>
                </a:solidFill>
                <a:latin typeface="Comic Sans MS" panose="030F0702030302020204" pitchFamily="66" charset="0"/>
              </a:rPr>
              <a:t>.</a:t>
            </a:r>
            <a:br>
              <a:rPr lang="tr-TR" sz="2000" dirty="0" smtClean="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
            </a:r>
            <a:br>
              <a:rPr lang="tr-TR" sz="2000" dirty="0" smtClean="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Mekanik </a:t>
            </a:r>
            <a:r>
              <a:rPr lang="tr-TR" sz="2000" dirty="0">
                <a:solidFill>
                  <a:schemeClr val="tx1"/>
                </a:solidFill>
                <a:latin typeface="Comic Sans MS" panose="030F0702030302020204" pitchFamily="66" charset="0"/>
              </a:rPr>
              <a:t>iş üretmede, buharın genişlemesi ile buhar makinelerinde </a:t>
            </a:r>
            <a:r>
              <a:rPr lang="tr-TR" sz="2000" dirty="0" smtClean="0">
                <a:solidFill>
                  <a:schemeClr val="tx1"/>
                </a:solidFill>
                <a:latin typeface="Comic Sans MS" panose="030F0702030302020204" pitchFamily="66" charset="0"/>
              </a:rPr>
              <a:t>piston veya </a:t>
            </a:r>
            <a:r>
              <a:rPr lang="tr-TR" sz="2000" dirty="0">
                <a:solidFill>
                  <a:schemeClr val="tx1"/>
                </a:solidFill>
                <a:latin typeface="Comic Sans MS" panose="030F0702030302020204" pitchFamily="66" charset="0"/>
              </a:rPr>
              <a:t>türbin sistemine hareket </a:t>
            </a:r>
            <a:r>
              <a:rPr lang="tr-TR" sz="2000" dirty="0" smtClean="0">
                <a:solidFill>
                  <a:schemeClr val="tx1"/>
                </a:solidFill>
                <a:latin typeface="Comic Sans MS" panose="030F0702030302020204" pitchFamily="66" charset="0"/>
              </a:rPr>
              <a:t>sağlanır.</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Diğer </a:t>
            </a:r>
            <a:r>
              <a:rPr lang="tr-TR" sz="2000" dirty="0">
                <a:solidFill>
                  <a:schemeClr val="tx1"/>
                </a:solidFill>
                <a:latin typeface="Comic Sans MS" panose="030F0702030302020204" pitchFamily="66" charset="0"/>
              </a:rPr>
              <a:t>bir çok </a:t>
            </a:r>
            <a:r>
              <a:rPr lang="tr-TR" sz="2000" dirty="0" smtClean="0">
                <a:solidFill>
                  <a:schemeClr val="tx1"/>
                </a:solidFill>
                <a:latin typeface="Comic Sans MS" panose="030F0702030302020204" pitchFamily="66" charset="0"/>
              </a:rPr>
              <a:t>endüstriyel uygulamalarda</a:t>
            </a:r>
            <a:r>
              <a:rPr lang="tr-TR" sz="2000" dirty="0">
                <a:solidFill>
                  <a:schemeClr val="tx1"/>
                </a:solidFill>
                <a:latin typeface="Comic Sans MS" panose="030F0702030302020204" pitchFamily="66" charset="0"/>
              </a:rPr>
              <a:t>, buhar genellikle borular boyunca dolaşarak </a:t>
            </a:r>
            <a:r>
              <a:rPr lang="tr-TR" sz="2000" dirty="0" smtClean="0">
                <a:solidFill>
                  <a:schemeClr val="tx1"/>
                </a:solidFill>
                <a:latin typeface="Comic Sans MS" panose="030F0702030302020204" pitchFamily="66" charset="0"/>
              </a:rPr>
              <a:t>depoladığı yüksek </a:t>
            </a:r>
            <a:r>
              <a:rPr lang="tr-TR" sz="2000" dirty="0">
                <a:solidFill>
                  <a:schemeClr val="tx1"/>
                </a:solidFill>
                <a:latin typeface="Comic Sans MS" panose="030F0702030302020204" pitchFamily="66" charset="0"/>
              </a:rPr>
              <a:t>miktardaki buharlaşma ısısını ısı enerjisi şeklinde aktarır</a:t>
            </a:r>
            <a:r>
              <a:rPr lang="tr-TR" sz="2000" dirty="0" smtClean="0">
                <a:solidFill>
                  <a:schemeClr val="tx1"/>
                </a:solidFill>
                <a:latin typeface="Comic Sans MS" panose="030F0702030302020204" pitchFamily="66" charset="0"/>
              </a:rPr>
              <a:t>.</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endParaRPr lang="en-GB" sz="2000" dirty="0">
              <a:solidFill>
                <a:schemeClr val="tx1"/>
              </a:solidFill>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7005851" y="906133"/>
            <a:ext cx="4567450" cy="2671024"/>
          </a:xfrm>
          <a:prstGeom prst="rect">
            <a:avLst/>
          </a:prstGeom>
        </p:spPr>
      </p:pic>
      <p:pic>
        <p:nvPicPr>
          <p:cNvPr id="4" name="Resim 3"/>
          <p:cNvPicPr>
            <a:picLocks noChangeAspect="1"/>
          </p:cNvPicPr>
          <p:nvPr/>
        </p:nvPicPr>
        <p:blipFill>
          <a:blip r:embed="rId3"/>
          <a:stretch>
            <a:fillRect/>
          </a:stretch>
        </p:blipFill>
        <p:spPr>
          <a:xfrm>
            <a:off x="8078515" y="3811279"/>
            <a:ext cx="2422122" cy="2381250"/>
          </a:xfrm>
          <a:prstGeom prst="rect">
            <a:avLst/>
          </a:prstGeom>
        </p:spPr>
      </p:pic>
    </p:spTree>
    <p:extLst>
      <p:ext uri="{BB962C8B-B14F-4D97-AF65-F5344CB8AC3E}">
        <p14:creationId xmlns:p14="http://schemas.microsoft.com/office/powerpoint/2010/main" val="844560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24084" y="136478"/>
            <a:ext cx="10426889" cy="6578221"/>
          </a:xfrm>
        </p:spPr>
        <p:txBody>
          <a:bodyPr numCol="2">
            <a:normAutofit/>
          </a:bodyPr>
          <a:lstStyle/>
          <a:p>
            <a:r>
              <a:rPr lang="tr-TR" sz="2500" b="1" dirty="0" smtClean="0">
                <a:solidFill>
                  <a:schemeClr val="tx1"/>
                </a:solidFill>
                <a:latin typeface="Comic Sans MS" panose="030F0702030302020204" pitchFamily="66" charset="0"/>
              </a:rPr>
              <a:t>Kaynama, Buharlaşma Ve Süblimleşme</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Buharlaşmayı etkileyen önemli durumlar</a:t>
            </a:r>
            <a:r>
              <a:rPr lang="tr-TR" sz="2000" dirty="0" smtClean="0">
                <a:solidFill>
                  <a:schemeClr val="tx1"/>
                </a:solidFill>
                <a:latin typeface="Comic Sans MS" panose="030F0702030302020204" pitchFamily="66" charset="0"/>
              </a:rPr>
              <a:t>:</a:t>
            </a:r>
            <a:br>
              <a:rPr lang="tr-TR" sz="2000" dirty="0" smtClean="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 </a:t>
            </a:r>
            <a:r>
              <a:rPr lang="tr-TR" sz="2000" dirty="0">
                <a:solidFill>
                  <a:schemeClr val="tx1"/>
                </a:solidFill>
                <a:latin typeface="Comic Sans MS" panose="030F0702030302020204" pitchFamily="66" charset="0"/>
              </a:rPr>
              <a:t>Buharlaşma her sıcaklıkta olabilir</a:t>
            </a:r>
            <a:r>
              <a:rPr lang="tr-TR" sz="2000" dirty="0" smtClean="0">
                <a:solidFill>
                  <a:schemeClr val="tx1"/>
                </a:solidFill>
                <a:latin typeface="Comic Sans MS" panose="030F0702030302020204" pitchFamily="66" charset="0"/>
              </a:rPr>
              <a:t>.</a:t>
            </a: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Maddeler buharlaşma bölgelerinden ısı alarak buharlaşırlar</a:t>
            </a:r>
            <a:r>
              <a:rPr lang="tr-TR" sz="2000" dirty="0" smtClean="0">
                <a:solidFill>
                  <a:schemeClr val="tx1"/>
                </a:solidFill>
                <a:latin typeface="Comic Sans MS" panose="030F0702030302020204" pitchFamily="66" charset="0"/>
              </a:rPr>
              <a:t>.</a:t>
            </a: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 </a:t>
            </a:r>
            <a:r>
              <a:rPr lang="tr-TR" sz="2000" dirty="0">
                <a:solidFill>
                  <a:schemeClr val="tx1"/>
                </a:solidFill>
                <a:latin typeface="Comic Sans MS" panose="030F0702030302020204" pitchFamily="66" charset="0"/>
              </a:rPr>
              <a:t>Sıcaklığın artması buharlaşmayı hızlandırır</a:t>
            </a:r>
            <a:r>
              <a:rPr lang="tr-TR" sz="2000" dirty="0" smtClean="0">
                <a:solidFill>
                  <a:schemeClr val="tx1"/>
                </a:solidFill>
                <a:latin typeface="Comic Sans MS" panose="030F0702030302020204" pitchFamily="66" charset="0"/>
              </a:rPr>
              <a:t>.</a:t>
            </a: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Açık hava basıncının azalması buharlaşmayı artırır</a:t>
            </a:r>
            <a:r>
              <a:rPr lang="tr-TR" sz="2000" dirty="0" smtClean="0">
                <a:solidFill>
                  <a:schemeClr val="tx1"/>
                </a:solidFill>
                <a:latin typeface="Comic Sans MS" panose="030F0702030302020204" pitchFamily="66" charset="0"/>
              </a:rPr>
              <a:t>.</a:t>
            </a:r>
            <a:br>
              <a:rPr lang="tr-TR" sz="2000" dirty="0" smtClean="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 </a:t>
            </a:r>
            <a:r>
              <a:rPr lang="tr-TR" sz="2000" dirty="0">
                <a:solidFill>
                  <a:schemeClr val="tx1"/>
                </a:solidFill>
                <a:latin typeface="Comic Sans MS" panose="030F0702030302020204" pitchFamily="66" charset="0"/>
              </a:rPr>
              <a:t>Sıvının açık yüzey alanı arttıkça buharlaşma daha fazla olur.</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Rüzgarlı havada buharlaşma fazla olduğundan çamaşırlar daha çabuk</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kurur.</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Sabit </a:t>
            </a:r>
            <a:r>
              <a:rPr lang="tr-TR" sz="2000" dirty="0">
                <a:solidFill>
                  <a:schemeClr val="tx1"/>
                </a:solidFill>
                <a:latin typeface="Comic Sans MS" panose="030F0702030302020204" pitchFamily="66" charset="0"/>
              </a:rPr>
              <a:t>atmosfer basıncı altında bütün sıvı maddelerin, sabit bir </a:t>
            </a:r>
            <a:r>
              <a:rPr lang="tr-TR" sz="2000" dirty="0" smtClean="0">
                <a:solidFill>
                  <a:schemeClr val="tx1"/>
                </a:solidFill>
                <a:latin typeface="Comic Sans MS" panose="030F0702030302020204" pitchFamily="66" charset="0"/>
              </a:rPr>
              <a:t>kaynama sıcaklık </a:t>
            </a:r>
            <a:r>
              <a:rPr lang="tr-TR" sz="2000" dirty="0">
                <a:solidFill>
                  <a:schemeClr val="tx1"/>
                </a:solidFill>
                <a:latin typeface="Comic Sans MS" panose="030F0702030302020204" pitchFamily="66" charset="0"/>
              </a:rPr>
              <a:t>değeri vardır. Bu sıcaklık değerine kaynama noktası denir.</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Kaynama noktasına gelmiş 1 gram sıvı maddenin tamamının aynı sıcaklıkta</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gaz haline gelmesi için verilmesi gereken ısıya buharlaşma </a:t>
            </a:r>
            <a:r>
              <a:rPr lang="tr-TR" sz="2000" dirty="0" smtClean="0">
                <a:solidFill>
                  <a:schemeClr val="tx1"/>
                </a:solidFill>
                <a:latin typeface="Comic Sans MS" panose="030F0702030302020204" pitchFamily="66" charset="0"/>
              </a:rPr>
              <a:t>ısısı denir</a:t>
            </a:r>
            <a:r>
              <a:rPr lang="tr-TR" sz="2000" dirty="0">
                <a:solidFill>
                  <a:schemeClr val="tx1"/>
                </a:solidFill>
                <a:latin typeface="Comic Sans MS" panose="030F0702030302020204" pitchFamily="66" charset="0"/>
              </a:rPr>
              <a:t>. Buharlaşma ısısı </a:t>
            </a:r>
            <a:r>
              <a:rPr lang="tr-TR" sz="2000" dirty="0" err="1">
                <a:solidFill>
                  <a:schemeClr val="tx1"/>
                </a:solidFill>
                <a:latin typeface="Comic Sans MS" panose="030F0702030302020204" pitchFamily="66" charset="0"/>
              </a:rPr>
              <a:t>Lb</a:t>
            </a:r>
            <a:r>
              <a:rPr lang="tr-TR" sz="2000" dirty="0">
                <a:solidFill>
                  <a:schemeClr val="tx1"/>
                </a:solidFill>
                <a:latin typeface="Comic Sans MS" panose="030F0702030302020204" pitchFamily="66" charset="0"/>
              </a:rPr>
              <a:t> ile </a:t>
            </a:r>
            <a:r>
              <a:rPr lang="tr-TR" sz="2000" dirty="0" smtClean="0">
                <a:solidFill>
                  <a:schemeClr val="tx1"/>
                </a:solidFill>
                <a:latin typeface="Comic Sans MS" panose="030F0702030302020204" pitchFamily="66" charset="0"/>
              </a:rPr>
              <a:t>gösterilir.</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t>
            </a:r>
            <a:r>
              <a:rPr lang="tr-TR" sz="2000" dirty="0" smtClean="0">
                <a:solidFill>
                  <a:schemeClr val="tx1"/>
                </a:solidFill>
                <a:latin typeface="Comic Sans MS" panose="030F0702030302020204" pitchFamily="66" charset="0"/>
              </a:rPr>
              <a:t>			Q=</a:t>
            </a:r>
            <a:r>
              <a:rPr lang="tr-TR" sz="2000" dirty="0" err="1" smtClean="0">
                <a:solidFill>
                  <a:schemeClr val="tx1"/>
                </a:solidFill>
                <a:latin typeface="Comic Sans MS" panose="030F0702030302020204" pitchFamily="66" charset="0"/>
              </a:rPr>
              <a:t>m.Lb</a:t>
            </a: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bağıntısı ile bulunur. </a:t>
            </a:r>
            <a:r>
              <a:rPr lang="tr-TR" sz="2000" dirty="0" smtClean="0">
                <a:solidFill>
                  <a:schemeClr val="tx1"/>
                </a:solidFill>
                <a:latin typeface="Comic Sans MS" panose="030F0702030302020204" pitchFamily="66" charset="0"/>
              </a:rPr>
              <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Suyun </a:t>
            </a:r>
            <a:r>
              <a:rPr lang="tr-TR" sz="2000" dirty="0">
                <a:solidFill>
                  <a:schemeClr val="tx1"/>
                </a:solidFill>
                <a:latin typeface="Comic Sans MS" panose="030F0702030302020204" pitchFamily="66" charset="0"/>
              </a:rPr>
              <a:t>buharlaşma ısısı </a:t>
            </a:r>
            <a:r>
              <a:rPr lang="tr-TR" sz="2000" dirty="0" err="1">
                <a:solidFill>
                  <a:schemeClr val="tx1"/>
                </a:solidFill>
                <a:latin typeface="Comic Sans MS" panose="030F0702030302020204" pitchFamily="66" charset="0"/>
              </a:rPr>
              <a:t>Lb</a:t>
            </a:r>
            <a:r>
              <a:rPr lang="tr-TR" sz="2000" dirty="0">
                <a:solidFill>
                  <a:schemeClr val="tx1"/>
                </a:solidFill>
                <a:latin typeface="Comic Sans MS" panose="030F0702030302020204" pitchFamily="66" charset="0"/>
              </a:rPr>
              <a:t> = 540 cal/g </a:t>
            </a:r>
            <a:r>
              <a:rPr lang="tr-TR" sz="2000" dirty="0" err="1">
                <a:solidFill>
                  <a:schemeClr val="tx1"/>
                </a:solidFill>
                <a:latin typeface="Comic Sans MS" panose="030F0702030302020204" pitchFamily="66" charset="0"/>
              </a:rPr>
              <a:t>dır</a:t>
            </a:r>
            <a:r>
              <a:rPr lang="tr-TR" sz="2000" dirty="0">
                <a:solidFill>
                  <a:schemeClr val="tx1"/>
                </a:solidFill>
                <a:latin typeface="Comic Sans MS" panose="030F0702030302020204" pitchFamily="66" charset="0"/>
              </a:rPr>
              <a:t>.</a:t>
            </a:r>
            <a:endParaRPr lang="en-GB" sz="2000" dirty="0">
              <a:solidFill>
                <a:schemeClr val="tx1"/>
              </a:solidFill>
              <a:latin typeface="Comic Sans MS" panose="030F0702030302020204" pitchFamily="66" charset="0"/>
            </a:endParaRPr>
          </a:p>
        </p:txBody>
      </p:sp>
      <p:pic>
        <p:nvPicPr>
          <p:cNvPr id="5" name="Resim 4"/>
          <p:cNvPicPr>
            <a:picLocks noChangeAspect="1"/>
          </p:cNvPicPr>
          <p:nvPr/>
        </p:nvPicPr>
        <p:blipFill>
          <a:blip r:embed="rId2"/>
          <a:stretch>
            <a:fillRect/>
          </a:stretch>
        </p:blipFill>
        <p:spPr>
          <a:xfrm>
            <a:off x="6974006" y="4066763"/>
            <a:ext cx="4449169" cy="2647936"/>
          </a:xfrm>
          <a:prstGeom prst="rect">
            <a:avLst/>
          </a:prstGeom>
        </p:spPr>
      </p:pic>
    </p:spTree>
    <p:extLst>
      <p:ext uri="{BB962C8B-B14F-4D97-AF65-F5344CB8AC3E}">
        <p14:creationId xmlns:p14="http://schemas.microsoft.com/office/powerpoint/2010/main" val="3563397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24084" y="136478"/>
            <a:ext cx="10426889" cy="6578221"/>
          </a:xfrm>
        </p:spPr>
        <p:txBody>
          <a:bodyPr numCol="2">
            <a:normAutofit fontScale="90000"/>
          </a:bodyPr>
          <a:lstStyle/>
          <a:p>
            <a:r>
              <a:rPr lang="tr-TR" sz="2500" b="1" dirty="0" smtClean="0">
                <a:solidFill>
                  <a:schemeClr val="tx1"/>
                </a:solidFill>
                <a:latin typeface="Comic Sans MS" panose="030F0702030302020204" pitchFamily="66" charset="0"/>
              </a:rPr>
              <a:t>Kaynama, Buharlaşma Ve Süblimleşme</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Bazı katı maddelerin ısıtılınca sıvı hâle geçmeden doğrudan gaz </a:t>
            </a:r>
            <a:r>
              <a:rPr lang="tr-TR" sz="2000" dirty="0" smtClean="0">
                <a:solidFill>
                  <a:schemeClr val="tx1"/>
                </a:solidFill>
                <a:latin typeface="Comic Sans MS" panose="030F0702030302020204" pitchFamily="66" charset="0"/>
              </a:rPr>
              <a:t>hâle geçmesi </a:t>
            </a:r>
            <a:r>
              <a:rPr lang="tr-TR" sz="2000" dirty="0">
                <a:solidFill>
                  <a:schemeClr val="tx1"/>
                </a:solidFill>
                <a:latin typeface="Comic Sans MS" panose="030F0702030302020204" pitchFamily="66" charset="0"/>
              </a:rPr>
              <a:t>olayına ise süblimleşme denir. </a:t>
            </a:r>
            <a:r>
              <a:rPr lang="tr-TR" sz="2000" dirty="0" smtClean="0">
                <a:solidFill>
                  <a:schemeClr val="tx1"/>
                </a:solidFill>
                <a:latin typeface="Comic Sans MS" panose="030F0702030302020204" pitchFamily="66" charset="0"/>
              </a:rPr>
              <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Naftalin</a:t>
            </a:r>
            <a:r>
              <a:rPr lang="tr-TR" sz="2000" dirty="0">
                <a:solidFill>
                  <a:schemeClr val="tx1"/>
                </a:solidFill>
                <a:latin typeface="Comic Sans MS" panose="030F0702030302020204" pitchFamily="66" charset="0"/>
              </a:rPr>
              <a:t>, </a:t>
            </a:r>
            <a:r>
              <a:rPr lang="tr-TR" sz="2000" dirty="0" err="1">
                <a:solidFill>
                  <a:schemeClr val="tx1"/>
                </a:solidFill>
                <a:latin typeface="Comic Sans MS" panose="030F0702030302020204" pitchFamily="66" charset="0"/>
              </a:rPr>
              <a:t>ernet</a:t>
            </a:r>
            <a:r>
              <a:rPr lang="tr-TR" sz="2000" dirty="0">
                <a:solidFill>
                  <a:schemeClr val="tx1"/>
                </a:solidFill>
                <a:latin typeface="Comic Sans MS" panose="030F0702030302020204" pitchFamily="66" charset="0"/>
              </a:rPr>
              <a:t> ve bazı koku yayan</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maddelerin süblimleşme nedeni ile zamanla azaldığı görülür; fakat hiç sıvılaştığı</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görülmez</a:t>
            </a:r>
            <a:r>
              <a:rPr lang="tr-TR" sz="2000" dirty="0" smtClean="0">
                <a:solidFill>
                  <a:schemeClr val="tx1"/>
                </a:solidFill>
                <a:latin typeface="Comic Sans MS" panose="030F0702030302020204" pitchFamily="66" charset="0"/>
              </a:rPr>
              <a:t>.</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b="1" dirty="0">
                <a:solidFill>
                  <a:schemeClr val="tx1"/>
                </a:solidFill>
                <a:latin typeface="Comic Sans MS" panose="030F0702030302020204" pitchFamily="66" charset="0"/>
              </a:rPr>
              <a:t>Kaynama ve Yoğunlaşma ile İlgili Önemli Noktalar :</a:t>
            </a: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Basınç ve maddenin saflığının değiştirilmesi, kaynama sıcaklığını etkiler</a:t>
            </a:r>
            <a:r>
              <a:rPr lang="tr-TR" sz="2000" dirty="0" smtClean="0">
                <a:solidFill>
                  <a:schemeClr val="tx1"/>
                </a:solidFill>
                <a:latin typeface="Comic Sans MS" panose="030F0702030302020204" pitchFamily="66" charset="0"/>
              </a:rPr>
              <a:t>.</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1</a:t>
            </a:r>
            <a:r>
              <a:rPr lang="tr-TR" sz="2000" dirty="0">
                <a:solidFill>
                  <a:schemeClr val="tx1"/>
                </a:solidFill>
                <a:latin typeface="Comic Sans MS" panose="030F0702030302020204" pitchFamily="66" charset="0"/>
              </a:rPr>
              <a:t>. Kaynama olayının gerçekleşmesi için, buhar basıncının </a:t>
            </a:r>
            <a:r>
              <a:rPr lang="tr-TR" sz="2000" dirty="0" smtClean="0">
                <a:solidFill>
                  <a:schemeClr val="tx1"/>
                </a:solidFill>
                <a:latin typeface="Comic Sans MS" panose="030F0702030302020204" pitchFamily="66" charset="0"/>
              </a:rPr>
              <a:t>atmosfer basıncına </a:t>
            </a:r>
            <a:r>
              <a:rPr lang="tr-TR" sz="2000" dirty="0">
                <a:solidFill>
                  <a:schemeClr val="tx1"/>
                </a:solidFill>
                <a:latin typeface="Comic Sans MS" panose="030F0702030302020204" pitchFamily="66" charset="0"/>
              </a:rPr>
              <a:t>eşit olması gerekir</a:t>
            </a:r>
            <a:r>
              <a:rPr lang="tr-TR" sz="2000" dirty="0" smtClean="0">
                <a:solidFill>
                  <a:schemeClr val="tx1"/>
                </a:solidFill>
                <a:latin typeface="Comic Sans MS" panose="030F0702030302020204" pitchFamily="66" charset="0"/>
              </a:rPr>
              <a:t>.</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2. Atmosfer basıncı artarsa, ağzı açık kaptaki sıvının kaynaması zorlaşır</a:t>
            </a:r>
            <a:r>
              <a:rPr lang="tr-TR" sz="2000" dirty="0" smtClean="0">
                <a:solidFill>
                  <a:schemeClr val="tx1"/>
                </a:solidFill>
                <a:latin typeface="Comic Sans MS" panose="030F0702030302020204" pitchFamily="66" charset="0"/>
              </a:rPr>
              <a:t>.</a:t>
            </a: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3. Atmosfer basıncının azalması ise kaynamayı kolaylaştırır. Dolayısıyla</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sıvı daha düşük sıcaklıkta kaynar</a:t>
            </a:r>
            <a:r>
              <a:rPr lang="tr-TR" sz="2000" dirty="0" smtClean="0">
                <a:solidFill>
                  <a:schemeClr val="tx1"/>
                </a:solidFill>
                <a:latin typeface="Comic Sans MS" panose="030F0702030302020204" pitchFamily="66" charset="0"/>
              </a:rPr>
              <a:t>.</a:t>
            </a: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4. Deniz düzeyinde 100 °C de kaynayan saf su, Ankara’da 96 °C </a:t>
            </a:r>
            <a:r>
              <a:rPr lang="tr-TR" sz="2000" dirty="0" smtClean="0">
                <a:solidFill>
                  <a:schemeClr val="tx1"/>
                </a:solidFill>
                <a:latin typeface="Comic Sans MS" panose="030F0702030302020204" pitchFamily="66" charset="0"/>
              </a:rPr>
              <a:t>de, Erzurum’da </a:t>
            </a:r>
            <a:r>
              <a:rPr lang="tr-TR" sz="2000" dirty="0">
                <a:solidFill>
                  <a:schemeClr val="tx1"/>
                </a:solidFill>
                <a:latin typeface="Comic Sans MS" panose="030F0702030302020204" pitchFamily="66" charset="0"/>
              </a:rPr>
              <a:t>ise 94 °C de kaynar.</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5. Düdüklü tencerede basıncın artmasıyla sıvının kaynama </a:t>
            </a:r>
            <a:r>
              <a:rPr lang="tr-TR" sz="2000" dirty="0" smtClean="0">
                <a:solidFill>
                  <a:schemeClr val="tx1"/>
                </a:solidFill>
                <a:latin typeface="Comic Sans MS" panose="030F0702030302020204" pitchFamily="66" charset="0"/>
              </a:rPr>
              <a:t>sıcaklığı yükselir</a:t>
            </a:r>
            <a:r>
              <a:rPr lang="tr-TR" sz="2000" dirty="0">
                <a:solidFill>
                  <a:schemeClr val="tx1"/>
                </a:solidFill>
                <a:latin typeface="Comic Sans MS" panose="030F0702030302020204" pitchFamily="66" charset="0"/>
              </a:rPr>
              <a:t>, bu nedenle yemekler daha çabuk pişer.</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6. Saf sıvı içine karıştırılan farklı maddeler sıvının saflığını bozar. </a:t>
            </a:r>
            <a:r>
              <a:rPr lang="tr-TR" sz="2000" dirty="0" smtClean="0">
                <a:solidFill>
                  <a:schemeClr val="tx1"/>
                </a:solidFill>
                <a:latin typeface="Comic Sans MS" panose="030F0702030302020204" pitchFamily="66" charset="0"/>
              </a:rPr>
              <a:t>Saflığı bozulan </a:t>
            </a:r>
            <a:r>
              <a:rPr lang="tr-TR" sz="2000" dirty="0">
                <a:solidFill>
                  <a:schemeClr val="tx1"/>
                </a:solidFill>
                <a:latin typeface="Comic Sans MS" panose="030F0702030302020204" pitchFamily="66" charset="0"/>
              </a:rPr>
              <a:t>sıvının kaynama noktası değişir. Örneğin suyun içine tuz</a:t>
            </a:r>
            <a:br>
              <a:rPr lang="tr-TR" sz="2000" dirty="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karıştırılırsa, kaynama noktası yükselir.</a:t>
            </a:r>
            <a:br>
              <a:rPr lang="tr-TR" sz="2000" dirty="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r>
              <a:rPr lang="tr-TR" sz="2000" dirty="0" smtClean="0">
                <a:solidFill>
                  <a:schemeClr val="tx1"/>
                </a:solidFill>
                <a:latin typeface="Comic Sans MS" panose="030F0702030302020204" pitchFamily="66" charset="0"/>
              </a:rPr>
              <a:t/>
            </a:r>
            <a:br>
              <a:rPr lang="tr-TR" sz="2000" dirty="0" smtClean="0">
                <a:solidFill>
                  <a:schemeClr val="tx1"/>
                </a:solidFill>
                <a:latin typeface="Comic Sans MS" panose="030F0702030302020204" pitchFamily="66" charset="0"/>
              </a:rPr>
            </a:br>
            <a:r>
              <a:rPr lang="tr-TR" sz="2000" dirty="0">
                <a:solidFill>
                  <a:schemeClr val="tx1"/>
                </a:solidFill>
                <a:latin typeface="Comic Sans MS" panose="030F0702030302020204" pitchFamily="66" charset="0"/>
              </a:rPr>
              <a:t/>
            </a:r>
            <a:br>
              <a:rPr lang="tr-TR" sz="2000" dirty="0">
                <a:solidFill>
                  <a:schemeClr val="tx1"/>
                </a:solidFill>
                <a:latin typeface="Comic Sans MS" panose="030F0702030302020204" pitchFamily="66" charset="0"/>
              </a:rPr>
            </a:br>
            <a:endParaRPr lang="en-GB" sz="2000" dirty="0">
              <a:solidFill>
                <a:schemeClr val="tx1"/>
              </a:solidFill>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7184480" y="4612943"/>
            <a:ext cx="4073858" cy="2245057"/>
          </a:xfrm>
          <a:prstGeom prst="rect">
            <a:avLst/>
          </a:prstGeom>
        </p:spPr>
      </p:pic>
    </p:spTree>
    <p:extLst>
      <p:ext uri="{BB962C8B-B14F-4D97-AF65-F5344CB8AC3E}">
        <p14:creationId xmlns:p14="http://schemas.microsoft.com/office/powerpoint/2010/main" val="3148903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143</TotalTime>
  <Words>43</Words>
  <Application>Microsoft Office PowerPoint</Application>
  <PresentationFormat>Geniş ekran</PresentationFormat>
  <Paragraphs>11</Paragraphs>
  <Slides>10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10</vt:i4>
      </vt:variant>
    </vt:vector>
  </HeadingPairs>
  <TitlesOfParts>
    <vt:vector size="16" baseType="lpstr">
      <vt:lpstr>Arial</vt:lpstr>
      <vt:lpstr>Century Gothic</vt:lpstr>
      <vt:lpstr>Comic Sans MS</vt:lpstr>
      <vt:lpstr>Wingdings</vt:lpstr>
      <vt:lpstr>Wingdings 3</vt:lpstr>
      <vt:lpstr>Duman</vt:lpstr>
      <vt:lpstr>AET201 Termodinamik ve Isı Transferi Ders Notları-2         </vt:lpstr>
      <vt:lpstr>Isı ve Sıcaklık  Maddelerin hal ve sıcaklığında değişmeye neden olan ısıdır.  Isı, bir maddenin bütün moleküllerinin sahip olduğu potansiyel enerjileri ile kinetik enerjilerinin toplamıdır. Başka bir ifade ile, ısı bir enerji türüdür ve diğer enerjilere dönüşebilir.  Bir maddenin sıcaklığını Δt kadar değiştirmek için gerekli olan ısı miktarı,    Q=mcΔt  Burada, Q=ısı, m=kütle, c=özgül ısı, Δt=sıcaklık değişimini temsil etmektedirler. </vt:lpstr>
      <vt:lpstr>Sıcaklık  Sıcaklık enerji değildir; bir maddenin moleküllerinin ortalama kinetik enerjilerinin bir ölçüsüdür.  Isı ile sıcaklık arasındaki ilişki, potansiyel enerji ile yükseklik arasındaki ilişkiye benzetilebilir.  Nasıl ki, potansiyel enerji ifadesindeki h enerji değilse; yukarıda sıcaklığı temsil eden ΔT de enerji değildir.  Isı enerjisi aslında kütlesi olmayan foton dediğimiz enerji paketcikleridir. Bundan dolayı ısı enerjisi boşlukta da yayılır.  Bu enerji paketcikleri, madde, atom ve moleküllerinin titreşim hareketinden meydana gelmektedir. </vt:lpstr>
      <vt:lpstr>Mutlak Sıfır ( 0 Kelvin)  Olası en düşük sıcaklıktır. Bu sıcaklıkta maddenin içinde hiç ısı enerjisi kalmayacağından daha fazla soğutmak mümkün değildir.   Mutlak sıfır moleküllerin öteleme hareketlerinin durduğu ve hareketlerinin çok küçük titreşimlere indirgendiği noktadır.    Teorik araştırmalara göre, - 273 0C de (mutlak sıfır) tüm maddelerin atom ve moleküllerinin titreşimi hemen hemen sıfır olmaktadır. Bu sıcaklık altında moleküller hareketsiz durmaktadır.  </vt:lpstr>
      <vt:lpstr>TERMOMETRELER  Sıcaklık değerlerini ölçmek için kullanılan aletlere termometre denir.  Celcius: Normal şartlarda buzun ergime sıcaklığını 0 derece, suyun kaynama sıcaklığını ise 100 derece olarak kabul eder.  Fahrenheit: Buzun ergime sıcaklığını 32 derece, suyun kaynama sıcaklığını ise 212 kabul etmiştir.  Kelvin: Sıcaklıklar için başlangıç noktasını 273 derece olarak kabul etmiş ve sıcaklık derecelerini pozitif sayılarla anlatmıştır.       Özgül ısı, bir maddenin birim kütlesinin sıcaklığını birim derece arttırmak için gerekli olan ısı enerjisi miktarıdır. Isınma ısısı, öz ısı veya özgül ısı kapasitesi olarak da ifade edilir.  J/g. K, J/g. °C veya Cal/g .°C </vt:lpstr>
      <vt:lpstr>Maddenin Hal Değişimi  Maddelerin katı halden sıvı hale geçmesine ergime (sıvılaşma), sıvı halden katı hale geçmesine ise donma (katılaşma) denir.  Eğer bir maddeye ısı verildiği halde sıcaklığı değişmiyorsa madde o anda hal değiştiriyor demektir.   Ergime Isısı, ergime sıcaklığındaki bir katının 1 gramının yine aynı sıcaklıkta sıvı hale geçmesi için verilmesi gereken ısıya denir. Ergime ısısı da ayırt edici bir özelliktir.    Q=m.Le  Örneğin, buzun ergime ısısı Le = 80 cal/g dır.       1) Madde hal değiştirirken sıcaklığı değişmez. 2) Bir maddenin ergime sıcaklığı ile donma sıcaklığı aynıdır. 3) Ergime sıcaklığı ve ergime ısısı, maddenin ayırt edici özelliklerindendir.  Ergime ve Donmaya Etki Eden Faktörler:  1.Basıncın Etkisi : Sıvılaşırken hacmi artan maddelerde basınç ergimeyi zorlaştırır, hacmi azalan maddelerde ise kolaylaştırır.  2. Safsızlığın (yabancı maddenin) Etkisi :  Tuz, safsızlık olarak, buzun ergime noktasının düşmesine ve sıfırın altında dahi, sıvı halde kalmasına sebep olmaktadır.</vt:lpstr>
      <vt:lpstr>Kaynama, Buharlaşma Ve Süblimleşme  Sıvı bir maddenin ısı alarak gaz haline geçmesi olayına buharlaşma denir.  Su buharı, sıvı haldeki hacminden 1600 kat daha fazla yer kaplar ve suyun kaynama noktasından daha sıcaktır.  Mekanik iş üretmede, buharın genişlemesi ile buhar makinelerinde piston veya türbin sistemine hareket sağlanır.  Diğer bir çok endüstriyel uygulamalarda, buhar genellikle borular boyunca dolaşarak depoladığı yüksek miktardaki buharlaşma ısısını ısı enerjisi şeklinde aktarır.    </vt:lpstr>
      <vt:lpstr>Kaynama, Buharlaşma Ve Süblimleşme  Buharlaşmayı etkileyen önemli durumlar: • Buharlaşma her sıcaklıkta olabilir. • Maddeler buharlaşma bölgelerinden ısı alarak buharlaşırlar. • Sıcaklığın artması buharlaşmayı hızlandırır. • Açık hava basıncının azalması buharlaşmayı artırır. • Sıvının açık yüzey alanı arttıkça buharlaşma daha fazla olur. • Rüzgarlı havada buharlaşma fazla olduğundan çamaşırlar daha çabuk kurur.  Sabit atmosfer basıncı altında bütün sıvı maddelerin, sabit bir kaynama sıcaklık değeri vardır. Bu sıcaklık değerine kaynama noktası denir.  Kaynama noktasına gelmiş 1 gram sıvı maddenin tamamının aynı sıcaklıkta gaz haline gelmesi için verilmesi gereken ısıya buharlaşma ısısı denir. Buharlaşma ısısı Lb ile gösterilir.      Q=m.Lb bağıntısı ile bulunur.   Suyun buharlaşma ısısı Lb = 540 cal/g dır.</vt:lpstr>
      <vt:lpstr>Kaynama, Buharlaşma Ve Süblimleşme  Bazı katı maddelerin ısıtılınca sıvı hâle geçmeden doğrudan gaz hâle geçmesi olayına ise süblimleşme denir.   Naftalin, ernet ve bazı koku yayan maddelerin süblimleşme nedeni ile zamanla azaldığı görülür; fakat hiç sıvılaştığı görülmez.  Kaynama ve Yoğunlaşma ile İlgili Önemli Noktalar :  Basınç ve maddenin saflığının değiştirilmesi, kaynama sıcaklığını etkiler.  1. Kaynama olayının gerçekleşmesi için, buhar basıncının atmosfer basıncına eşit olması gerekir.  2. Atmosfer basıncı artarsa, ağzı açık kaptaki sıvının kaynaması zorlaşır. 3. Atmosfer basıncının azalması ise kaynamayı kolaylaştırır. Dolayısıyla sıvı daha düşük sıcaklıkta kaynar. 4. Deniz düzeyinde 100 °C de kaynayan saf su, Ankara’da 96 °C de, Erzurum’da ise 94 °C de kaynar. 5. Düdüklü tencerede basıncın artmasıyla sıvının kaynama sıcaklığı yükselir, bu nedenle yemekler daha çabuk pişer. 6. Saf sıvı içine karıştırılan farklı maddeler sıvının saflığını bozar. Saflığı bozulan sıvının kaynama noktası değişir. Örneğin suyun içine tuz karıştırılırsa, kaynama noktası yükselir.       </vt:lpstr>
      <vt:lpstr>KAYNAKÇA   TEMEL KAVRAMLARI İLE MÜHENDİSLİK TERMODİNAMİĞİ, Prof. Dr. Mustafa AKDAĞ, QAFQAZ  ÜNİVERSİTESİ  YAYINLARI, Bakü, 2009.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AET201 Termodinamik ve Isı Transferi Ders Notları         </dc:title>
  <dc:creator>Hp</dc:creator>
  <cp:lastModifiedBy>Hp</cp:lastModifiedBy>
  <cp:revision>53</cp:revision>
  <dcterms:created xsi:type="dcterms:W3CDTF">2020-05-06T11:45:07Z</dcterms:created>
  <dcterms:modified xsi:type="dcterms:W3CDTF">2020-05-07T22:05:30Z</dcterms:modified>
</cp:coreProperties>
</file>