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1"/>
  </p:sldMasterIdLst>
  <p:notesMasterIdLst>
    <p:notesMasterId r:id="rId31"/>
  </p:notesMasterIdLst>
  <p:sldIdLst>
    <p:sldId id="256" r:id="rId2"/>
    <p:sldId id="274" r:id="rId3"/>
    <p:sldId id="307" r:id="rId4"/>
    <p:sldId id="308" r:id="rId5"/>
    <p:sldId id="309" r:id="rId6"/>
    <p:sldId id="310" r:id="rId7"/>
    <p:sldId id="277" r:id="rId8"/>
    <p:sldId id="311" r:id="rId9"/>
    <p:sldId id="312" r:id="rId10"/>
    <p:sldId id="293"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6" r:id="rId24"/>
    <p:sldId id="334" r:id="rId25"/>
    <p:sldId id="328" r:id="rId26"/>
    <p:sldId id="330" r:id="rId27"/>
    <p:sldId id="331" r:id="rId28"/>
    <p:sldId id="332" r:id="rId29"/>
    <p:sldId id="333" r:id="rId30"/>
  </p:sldIdLst>
  <p:sldSz cx="12192000" cy="6858000"/>
  <p:notesSz cx="6858000" cy="9144000"/>
  <p:defaultTextStyle>
    <a:defPPr>
      <a:defRPr lang="tr-TR"/>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2" d="100"/>
          <a:sy n="102" d="100"/>
        </p:scale>
        <p:origin x="22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4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defRPr>
            </a:lvl1pPr>
          </a:lstStyle>
          <a:p>
            <a:pPr>
              <a:defRPr/>
            </a:pPr>
            <a:fld id="{534954C7-1E46-45B8-8A31-E49E8A6031F2}" type="datetimeFigureOut">
              <a:rPr lang="tr-TR"/>
              <a:pPr>
                <a:defRPr/>
              </a:pPr>
              <a:t>27.11.2017</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0DD264EB-ED7A-4F3B-AD49-E42E57E4D4B9}"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
        <p:nvSpPr>
          <p:cNvPr id="1229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AF6A1DE2-C55A-4F70-9BAE-E60C2CC3BF17}" type="slidenum">
              <a:rPr lang="tr-TR" altLang="tr-TR" smtClean="0">
                <a:latin typeface="Calibri" panose="020F0502020204030204" pitchFamily="34" charset="0"/>
              </a:rPr>
              <a:pPr fontAlgn="base">
                <a:spcBef>
                  <a:spcPct val="0"/>
                </a:spcBef>
                <a:spcAft>
                  <a:spcPct val="0"/>
                </a:spcAft>
              </a:pPr>
              <a:t>2</a:t>
            </a:fld>
            <a:endParaRPr lang="tr-TR" altLang="tr-TR"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0DD264EB-ED7A-4F3B-AD49-E42E57E4D4B9}" type="slidenum">
              <a:rPr lang="tr-TR" altLang="tr-TR" smtClean="0"/>
              <a:pPr>
                <a:defRPr/>
              </a:pPr>
              <a:t>17</a:t>
            </a:fld>
            <a:endParaRPr lang="tr-TR" altLang="tr-TR"/>
          </a:p>
        </p:txBody>
      </p:sp>
    </p:spTree>
    <p:extLst>
      <p:ext uri="{BB962C8B-B14F-4D97-AF65-F5344CB8AC3E}">
        <p14:creationId xmlns:p14="http://schemas.microsoft.com/office/powerpoint/2010/main" val="34817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0DD264EB-ED7A-4F3B-AD49-E42E57E4D4B9}" type="slidenum">
              <a:rPr lang="tr-TR" altLang="tr-TR" smtClean="0"/>
              <a:pPr>
                <a:defRPr/>
              </a:pPr>
              <a:t>18</a:t>
            </a:fld>
            <a:endParaRPr lang="tr-TR" altLang="tr-TR"/>
          </a:p>
        </p:txBody>
      </p:sp>
    </p:spTree>
    <p:extLst>
      <p:ext uri="{BB962C8B-B14F-4D97-AF65-F5344CB8AC3E}">
        <p14:creationId xmlns:p14="http://schemas.microsoft.com/office/powerpoint/2010/main" val="532249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ectangle 6"/>
          <p:cNvSpPr/>
          <p:nvPr/>
        </p:nvSpPr>
        <p:spPr>
          <a:xfrm>
            <a:off x="0" y="6400800"/>
            <a:ext cx="12192000"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92000" cy="66675"/>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Resim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0763" y="827088"/>
            <a:ext cx="1528762"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kutusu 14"/>
          <p:cNvSpPr txBox="1">
            <a:spLocks noChangeArrowheads="1"/>
          </p:cNvSpPr>
          <p:nvPr/>
        </p:nvSpPr>
        <p:spPr bwMode="auto">
          <a:xfrm>
            <a:off x="3929063" y="1052513"/>
            <a:ext cx="51895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algn="ctr" eaLnBrk="1" hangingPunct="1"/>
            <a:r>
              <a:rPr lang="tr-TR" altLang="tr-TR" sz="3200">
                <a:solidFill>
                  <a:srgbClr val="204788"/>
                </a:solidFill>
                <a:cs typeface="Times New Roman" panose="02020603050405020304" pitchFamily="18" charset="0"/>
              </a:rPr>
              <a:t>Ankara Üniversitesi</a:t>
            </a:r>
          </a:p>
          <a:p>
            <a:pPr algn="ctr" eaLnBrk="1" hangingPunct="1"/>
            <a:r>
              <a:rPr lang="tr-TR" altLang="tr-TR" sz="3200">
                <a:solidFill>
                  <a:srgbClr val="204788"/>
                </a:solidFill>
                <a:cs typeface="Times New Roman" panose="02020603050405020304" pitchFamily="18" charset="0"/>
              </a:rPr>
              <a:t>Nallıhan Meslek Yüksekokulu</a:t>
            </a:r>
          </a:p>
        </p:txBody>
      </p:sp>
      <p:sp>
        <p:nvSpPr>
          <p:cNvPr id="2" name="Title 1"/>
          <p:cNvSpPr>
            <a:spLocks noGrp="1"/>
          </p:cNvSpPr>
          <p:nvPr>
            <p:ph type="ctrTitle"/>
          </p:nvPr>
        </p:nvSpPr>
        <p:spPr>
          <a:xfrm>
            <a:off x="1097280" y="758952"/>
            <a:ext cx="10058400" cy="3566160"/>
          </a:xfrm>
        </p:spPr>
        <p:txBody>
          <a:bodyPr/>
          <a:lstStyle>
            <a:lvl1pPr algn="ctr">
              <a:lnSpc>
                <a:spcPct val="85000"/>
              </a:lnSpc>
              <a:defRPr sz="3200" b="0" spc="-50" baseline="0">
                <a:solidFill>
                  <a:srgbClr val="204788"/>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ctr">
              <a:buNone/>
              <a:defRPr sz="1800" cap="all" spc="200" baseline="0">
                <a:solidFill>
                  <a:schemeClr val="tx2"/>
                </a:solidFill>
                <a:latin typeface="Times New Roman" panose="02020603050405020304" pitchFamily="18" charset="0"/>
                <a:cs typeface="Times New Roman" panose="020206030504050203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9" name="Date Placeholder 3"/>
          <p:cNvSpPr>
            <a:spLocks noGrp="1"/>
          </p:cNvSpPr>
          <p:nvPr>
            <p:ph type="dt" sz="half" idx="10"/>
          </p:nvPr>
        </p:nvSpPr>
        <p:spPr/>
        <p:txBody>
          <a:bodyPr/>
          <a:lstStyle>
            <a:lvl1pPr>
              <a:defRPr smtClean="0">
                <a:latin typeface="Times New Roman" panose="02020603050405020304" pitchFamily="18" charset="0"/>
                <a:cs typeface="Times New Roman" panose="02020603050405020304" pitchFamily="18" charset="0"/>
              </a:defRPr>
            </a:lvl1pPr>
          </a:lstStyle>
          <a:p>
            <a:pPr>
              <a:defRPr/>
            </a:pPr>
            <a:fld id="{F07D1E4F-44A0-40F5-9152-EAAC98D74609}" type="datetime1">
              <a:rPr lang="tr-TR"/>
              <a:pPr>
                <a:defRPr/>
              </a:pPr>
              <a:t>27.11.2017</a:t>
            </a:fld>
            <a:endParaRPr lang="tr-TR"/>
          </a:p>
        </p:txBody>
      </p:sp>
      <p:sp>
        <p:nvSpPr>
          <p:cNvPr id="10" name="Footer Placeholder 4"/>
          <p:cNvSpPr>
            <a:spLocks noGrp="1"/>
          </p:cNvSpPr>
          <p:nvPr>
            <p:ph type="ftr" sz="quarter" idx="11"/>
          </p:nvPr>
        </p:nvSpPr>
        <p:spPr/>
        <p:txBody>
          <a:bodyPr/>
          <a:lstStyle>
            <a:lvl1pPr>
              <a:defRPr smtClean="0">
                <a:latin typeface="Times New Roman" panose="02020603050405020304" pitchFamily="18" charset="0"/>
                <a:cs typeface="Times New Roman" panose="02020603050405020304" pitchFamily="18" charset="0"/>
              </a:defRPr>
            </a:lvl1pPr>
          </a:lstStyle>
          <a:p>
            <a:pPr>
              <a:defRPr/>
            </a:pPr>
            <a:r>
              <a:rPr lang="tr-TR"/>
              <a:t>Dr. Meltem BATURAY</a:t>
            </a:r>
            <a:endParaRPr lang="tr-TR"/>
          </a:p>
        </p:txBody>
      </p:sp>
      <p:sp>
        <p:nvSpPr>
          <p:cNvPr id="11" name="Slide Number Placeholder 5"/>
          <p:cNvSpPr>
            <a:spLocks noGrp="1"/>
          </p:cNvSpPr>
          <p:nvPr>
            <p:ph type="sldNum" sz="quarter" idx="12"/>
          </p:nvPr>
        </p:nvSpPr>
        <p:spPr/>
        <p:txBody>
          <a:bodyPr/>
          <a:lstStyle>
            <a:lvl1pPr>
              <a:defRPr smtClean="0">
                <a:latin typeface="Times New Roman" panose="02020603050405020304" pitchFamily="18" charset="0"/>
                <a:cs typeface="Times New Roman" panose="02020603050405020304" pitchFamily="18" charset="0"/>
              </a:defRPr>
            </a:lvl1pPr>
          </a:lstStyle>
          <a:p>
            <a:pPr>
              <a:defRPr/>
            </a:pPr>
            <a:fld id="{69025A6D-9892-44CA-ADF1-B740EAF2C0E0}" type="slidenum">
              <a:rPr lang="tr-TR" altLang="tr-TR"/>
              <a:pPr>
                <a:defRPr/>
              </a:pPr>
              <a:t>‹#›</a:t>
            </a:fld>
            <a:endParaRPr lang="tr-TR" altLang="tr-TR"/>
          </a:p>
        </p:txBody>
      </p:sp>
    </p:spTree>
    <p:extLst>
      <p:ext uri="{BB962C8B-B14F-4D97-AF65-F5344CB8AC3E}">
        <p14:creationId xmlns:p14="http://schemas.microsoft.com/office/powerpoint/2010/main" val="224658882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4963D7C4-5FDA-416B-86E6-6E7FFDF7F516}" type="datetime1">
              <a:rPr lang="tr-TR"/>
              <a:pPr>
                <a:defRPr/>
              </a:pPr>
              <a:t>27.11.2017</a:t>
            </a:fld>
            <a:endParaRPr lang="tr-TR"/>
          </a:p>
        </p:txBody>
      </p:sp>
      <p:sp>
        <p:nvSpPr>
          <p:cNvPr id="5" name="Footer Placeholder 4"/>
          <p:cNvSpPr>
            <a:spLocks noGrp="1"/>
          </p:cNvSpPr>
          <p:nvPr>
            <p:ph type="ftr" sz="quarter" idx="11"/>
          </p:nvPr>
        </p:nvSpPr>
        <p:spPr/>
        <p:txBody>
          <a:bodyPr/>
          <a:lstStyle>
            <a:lvl1pPr>
              <a:defRPr/>
            </a:lvl1pPr>
          </a:lstStyle>
          <a:p>
            <a:pPr>
              <a:defRPr/>
            </a:pPr>
            <a:r>
              <a:rPr lang="tr-TR"/>
              <a:t>Dr. Meltem BATURAY</a:t>
            </a:r>
          </a:p>
        </p:txBody>
      </p:sp>
      <p:sp>
        <p:nvSpPr>
          <p:cNvPr id="6" name="Slide Number Placeholder 5"/>
          <p:cNvSpPr>
            <a:spLocks noGrp="1"/>
          </p:cNvSpPr>
          <p:nvPr>
            <p:ph type="sldNum" sz="quarter" idx="12"/>
          </p:nvPr>
        </p:nvSpPr>
        <p:spPr/>
        <p:txBody>
          <a:bodyPr/>
          <a:lstStyle>
            <a:lvl1pPr>
              <a:defRPr/>
            </a:lvl1pPr>
          </a:lstStyle>
          <a:p>
            <a:pPr>
              <a:defRPr/>
            </a:pPr>
            <a:fld id="{6EEF2564-EE41-4F5B-829A-88E9D0B627CA}" type="slidenum">
              <a:rPr lang="tr-TR" altLang="tr-TR"/>
              <a:pPr>
                <a:defRPr/>
              </a:pPr>
              <a:t>‹#›</a:t>
            </a:fld>
            <a:endParaRPr lang="tr-TR" altLang="tr-TR"/>
          </a:p>
        </p:txBody>
      </p:sp>
    </p:spTree>
    <p:extLst>
      <p:ext uri="{BB962C8B-B14F-4D97-AF65-F5344CB8AC3E}">
        <p14:creationId xmlns:p14="http://schemas.microsoft.com/office/powerpoint/2010/main" val="308013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3"/>
          <p:cNvSpPr>
            <a:spLocks noGrp="1"/>
          </p:cNvSpPr>
          <p:nvPr>
            <p:ph type="dt" sz="half" idx="10"/>
          </p:nvPr>
        </p:nvSpPr>
        <p:spPr/>
        <p:txBody>
          <a:bodyPr/>
          <a:lstStyle>
            <a:lvl1pPr>
              <a:defRPr/>
            </a:lvl1pPr>
          </a:lstStyle>
          <a:p>
            <a:pPr>
              <a:defRPr/>
            </a:pPr>
            <a:fld id="{4D75D93F-C2C7-4F1D-95D4-155835929C24}" type="datetime1">
              <a:rPr lang="tr-TR"/>
              <a:pPr>
                <a:defRPr/>
              </a:pPr>
              <a:t>27.11.2017</a:t>
            </a:fld>
            <a:endParaRPr lang="tr-TR"/>
          </a:p>
        </p:txBody>
      </p:sp>
      <p:sp>
        <p:nvSpPr>
          <p:cNvPr id="7" name="Footer Placeholder 4"/>
          <p:cNvSpPr>
            <a:spLocks noGrp="1"/>
          </p:cNvSpPr>
          <p:nvPr>
            <p:ph type="ftr" sz="quarter" idx="11"/>
          </p:nvPr>
        </p:nvSpPr>
        <p:spPr/>
        <p:txBody>
          <a:bodyPr/>
          <a:lstStyle>
            <a:lvl1pPr>
              <a:defRPr/>
            </a:lvl1pPr>
          </a:lstStyle>
          <a:p>
            <a:pPr>
              <a:defRPr/>
            </a:pPr>
            <a:r>
              <a:rPr lang="tr-TR"/>
              <a:t>Dr. Meltem BATURAY</a:t>
            </a:r>
          </a:p>
        </p:txBody>
      </p:sp>
      <p:sp>
        <p:nvSpPr>
          <p:cNvPr id="8" name="Slide Number Placeholder 5"/>
          <p:cNvSpPr>
            <a:spLocks noGrp="1"/>
          </p:cNvSpPr>
          <p:nvPr>
            <p:ph type="sldNum" sz="quarter" idx="12"/>
          </p:nvPr>
        </p:nvSpPr>
        <p:spPr/>
        <p:txBody>
          <a:bodyPr/>
          <a:lstStyle>
            <a:lvl1pPr>
              <a:defRPr/>
            </a:lvl1pPr>
          </a:lstStyle>
          <a:p>
            <a:pPr>
              <a:defRPr/>
            </a:pPr>
            <a:fld id="{D2B0AC5D-B078-4DE4-BAB1-522EF778B1BB}" type="slidenum">
              <a:rPr lang="tr-TR" altLang="tr-TR"/>
              <a:pPr>
                <a:defRPr/>
              </a:pPr>
              <a:t>‹#›</a:t>
            </a:fld>
            <a:endParaRPr lang="tr-TR" altLang="tr-TR"/>
          </a:p>
        </p:txBody>
      </p:sp>
    </p:spTree>
    <p:extLst>
      <p:ext uri="{BB962C8B-B14F-4D97-AF65-F5344CB8AC3E}">
        <p14:creationId xmlns:p14="http://schemas.microsoft.com/office/powerpoint/2010/main" val="259718929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39"/>
            <a:ext cx="10058400" cy="1125438"/>
          </a:xfrm>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1096963" y="2204864"/>
            <a:ext cx="10058400" cy="4022725"/>
          </a:xfrm>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vl2pPr>
              <a:defRPr>
                <a:solidFill>
                  <a:schemeClr val="bg2">
                    <a:lumMod val="25000"/>
                  </a:schemeClr>
                </a:solidFill>
                <a:latin typeface="Times New Roman" panose="02020603050405020304" pitchFamily="18" charset="0"/>
                <a:cs typeface="Times New Roman" panose="02020603050405020304" pitchFamily="18" charset="0"/>
              </a:defRPr>
            </a:lvl2pPr>
            <a:lvl3pPr>
              <a:defRPr>
                <a:solidFill>
                  <a:schemeClr val="bg2">
                    <a:lumMod val="25000"/>
                  </a:schemeClr>
                </a:solidFill>
                <a:latin typeface="Times New Roman" panose="02020603050405020304" pitchFamily="18" charset="0"/>
                <a:cs typeface="Times New Roman" panose="02020603050405020304" pitchFamily="18" charset="0"/>
              </a:defRPr>
            </a:lvl3pPr>
            <a:lvl4pPr>
              <a:defRPr>
                <a:solidFill>
                  <a:schemeClr val="bg2">
                    <a:lumMod val="25000"/>
                  </a:schemeClr>
                </a:solidFill>
                <a:latin typeface="Times New Roman" panose="02020603050405020304" pitchFamily="18" charset="0"/>
                <a:cs typeface="Times New Roman" panose="02020603050405020304" pitchFamily="18" charset="0"/>
              </a:defRPr>
            </a:lvl4pPr>
            <a:lvl5pPr>
              <a:defRPr>
                <a:solidFill>
                  <a:schemeClr val="bg2">
                    <a:lumMod val="25000"/>
                  </a:schemeClr>
                </a:solidFill>
                <a:latin typeface="Times New Roman" panose="02020603050405020304" pitchFamily="18" charset="0"/>
                <a:cs typeface="Times New Roman" panose="02020603050405020304" pitchFamily="18" charset="0"/>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smtClean="0">
                <a:solidFill>
                  <a:schemeClr val="bg2">
                    <a:lumMod val="25000"/>
                  </a:schemeClr>
                </a:solidFill>
                <a:latin typeface="Times New Roman" panose="02020603050405020304" pitchFamily="18" charset="0"/>
                <a:cs typeface="Times New Roman" panose="02020603050405020304" pitchFamily="18" charset="0"/>
              </a:defRPr>
            </a:lvl1pPr>
          </a:lstStyle>
          <a:p>
            <a:pPr>
              <a:defRPr/>
            </a:pPr>
            <a:fld id="{7148038E-E327-489E-83F9-69E877FCA94A}" type="datetime1">
              <a:rPr lang="tr-TR"/>
              <a:pPr>
                <a:defRPr/>
              </a:pPr>
              <a:t>27.11.2017</a:t>
            </a:fld>
            <a:endParaRPr lang="tr-TR"/>
          </a:p>
        </p:txBody>
      </p:sp>
      <p:sp>
        <p:nvSpPr>
          <p:cNvPr id="5" name="Footer Placeholder 4"/>
          <p:cNvSpPr>
            <a:spLocks noGrp="1"/>
          </p:cNvSpPr>
          <p:nvPr>
            <p:ph type="ftr" sz="quarter" idx="11"/>
          </p:nvPr>
        </p:nvSpPr>
        <p:spPr/>
        <p:txBody>
          <a:bodyPr/>
          <a:lstStyle>
            <a:lvl1pPr>
              <a:defRPr smtClean="0">
                <a:solidFill>
                  <a:schemeClr val="bg2">
                    <a:lumMod val="25000"/>
                  </a:schemeClr>
                </a:solidFill>
                <a:latin typeface="Times New Roman" panose="02020603050405020304" pitchFamily="18" charset="0"/>
                <a:cs typeface="Times New Roman" panose="02020603050405020304" pitchFamily="18" charset="0"/>
              </a:defRPr>
            </a:lvl1pPr>
          </a:lstStyle>
          <a:p>
            <a:pPr>
              <a:defRPr/>
            </a:pPr>
            <a:r>
              <a:rPr lang="tr-TR"/>
              <a:t>Dr. Meltem BATURAY</a:t>
            </a:r>
            <a:endParaRPr lang="tr-TR"/>
          </a:p>
        </p:txBody>
      </p:sp>
      <p:sp>
        <p:nvSpPr>
          <p:cNvPr id="6" name="Slide Number Placeholder 5"/>
          <p:cNvSpPr>
            <a:spLocks noGrp="1"/>
          </p:cNvSpPr>
          <p:nvPr>
            <p:ph type="sldNum" sz="quarter" idx="12"/>
          </p:nvPr>
        </p:nvSpPr>
        <p:spPr/>
        <p:txBody>
          <a:bodyPr/>
          <a:lstStyle>
            <a:lvl1pPr>
              <a:defRPr smtClean="0">
                <a:solidFill>
                  <a:schemeClr val="bg2">
                    <a:lumMod val="25000"/>
                  </a:schemeClr>
                </a:solidFill>
                <a:latin typeface="Times New Roman" panose="02020603050405020304" pitchFamily="18" charset="0"/>
                <a:cs typeface="Times New Roman" panose="02020603050405020304" pitchFamily="18" charset="0"/>
              </a:defRPr>
            </a:lvl1pPr>
          </a:lstStyle>
          <a:p>
            <a:pPr>
              <a:defRPr/>
            </a:pPr>
            <a:fld id="{0D9AD90C-3292-442A-A66B-9C1842AC3F52}" type="slidenum">
              <a:rPr lang="tr-TR" altLang="tr-TR"/>
              <a:pPr>
                <a:defRPr/>
              </a:pPr>
              <a:t>‹#›</a:t>
            </a:fld>
            <a:endParaRPr lang="tr-TR" altLang="tr-TR"/>
          </a:p>
        </p:txBody>
      </p:sp>
    </p:spTree>
    <p:extLst>
      <p:ext uri="{BB962C8B-B14F-4D97-AF65-F5344CB8AC3E}">
        <p14:creationId xmlns:p14="http://schemas.microsoft.com/office/powerpoint/2010/main" val="111181066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3600" b="0">
                <a:solidFill>
                  <a:srgbClr val="204788"/>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1800" cap="all" spc="200" baseline="0">
                <a:solidFill>
                  <a:srgbClr val="204788"/>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7" name="Date Placeholder 3"/>
          <p:cNvSpPr>
            <a:spLocks noGrp="1"/>
          </p:cNvSpPr>
          <p:nvPr>
            <p:ph type="dt" sz="half" idx="10"/>
          </p:nvPr>
        </p:nvSpPr>
        <p:spPr/>
        <p:txBody>
          <a:bodyPr/>
          <a:lstStyle>
            <a:lvl1pPr>
              <a:defRPr smtClean="0">
                <a:latin typeface="Times New Roman" panose="02020603050405020304" pitchFamily="18" charset="0"/>
                <a:cs typeface="Times New Roman" panose="02020603050405020304" pitchFamily="18" charset="0"/>
              </a:defRPr>
            </a:lvl1pPr>
          </a:lstStyle>
          <a:p>
            <a:pPr>
              <a:defRPr/>
            </a:pPr>
            <a:fld id="{2D11A7D6-6303-48CF-93EA-A8EAF227D5F7}" type="datetime1">
              <a:rPr lang="tr-TR"/>
              <a:pPr>
                <a:defRPr/>
              </a:pPr>
              <a:t>27.11.2017</a:t>
            </a:fld>
            <a:endParaRPr lang="tr-TR"/>
          </a:p>
        </p:txBody>
      </p:sp>
      <p:sp>
        <p:nvSpPr>
          <p:cNvPr id="8" name="Footer Placeholder 4"/>
          <p:cNvSpPr>
            <a:spLocks noGrp="1"/>
          </p:cNvSpPr>
          <p:nvPr>
            <p:ph type="ftr" sz="quarter" idx="11"/>
          </p:nvPr>
        </p:nvSpPr>
        <p:spPr/>
        <p:txBody>
          <a:bodyPr/>
          <a:lstStyle>
            <a:lvl1pPr>
              <a:defRPr smtClean="0">
                <a:latin typeface="Times New Roman" panose="02020603050405020304" pitchFamily="18" charset="0"/>
                <a:cs typeface="Times New Roman" panose="02020603050405020304" pitchFamily="18" charset="0"/>
              </a:defRPr>
            </a:lvl1pPr>
          </a:lstStyle>
          <a:p>
            <a:pPr>
              <a:defRPr/>
            </a:pPr>
            <a:r>
              <a:rPr lang="tr-TR"/>
              <a:t>Dr. Meltem BATURAY</a:t>
            </a:r>
            <a:endParaRPr lang="tr-TR"/>
          </a:p>
        </p:txBody>
      </p:sp>
      <p:sp>
        <p:nvSpPr>
          <p:cNvPr id="9" name="Slide Number Placeholder 5"/>
          <p:cNvSpPr>
            <a:spLocks noGrp="1"/>
          </p:cNvSpPr>
          <p:nvPr>
            <p:ph type="sldNum" sz="quarter" idx="12"/>
          </p:nvPr>
        </p:nvSpPr>
        <p:spPr/>
        <p:txBody>
          <a:bodyPr/>
          <a:lstStyle>
            <a:lvl1pPr>
              <a:defRPr smtClean="0">
                <a:latin typeface="Times New Roman" panose="02020603050405020304" pitchFamily="18" charset="0"/>
                <a:cs typeface="Times New Roman" panose="02020603050405020304" pitchFamily="18" charset="0"/>
              </a:defRPr>
            </a:lvl1pPr>
          </a:lstStyle>
          <a:p>
            <a:pPr>
              <a:defRPr/>
            </a:pPr>
            <a:fld id="{02D911D6-197B-4602-B583-E852385D02DD}" type="slidenum">
              <a:rPr lang="tr-TR" altLang="tr-TR"/>
              <a:pPr>
                <a:defRPr/>
              </a:pPr>
              <a:t>‹#›</a:t>
            </a:fld>
            <a:endParaRPr lang="tr-TR" altLang="tr-TR"/>
          </a:p>
        </p:txBody>
      </p:sp>
    </p:spTree>
    <p:extLst>
      <p:ext uri="{BB962C8B-B14F-4D97-AF65-F5344CB8AC3E}">
        <p14:creationId xmlns:p14="http://schemas.microsoft.com/office/powerpoint/2010/main" val="107845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A4B5FBE2-3D54-4CBA-A8DF-A6942B800644}" type="datetime1">
              <a:rPr lang="tr-TR"/>
              <a:pPr>
                <a:defRPr/>
              </a:pPr>
              <a:t>27.11.2017</a:t>
            </a:fld>
            <a:endParaRPr lang="tr-TR"/>
          </a:p>
        </p:txBody>
      </p:sp>
      <p:sp>
        <p:nvSpPr>
          <p:cNvPr id="6" name="Footer Placeholder 4"/>
          <p:cNvSpPr>
            <a:spLocks noGrp="1"/>
          </p:cNvSpPr>
          <p:nvPr>
            <p:ph type="ftr" sz="quarter" idx="11"/>
          </p:nvPr>
        </p:nvSpPr>
        <p:spPr/>
        <p:txBody>
          <a:bodyPr/>
          <a:lstStyle>
            <a:lvl1pPr>
              <a:defRPr/>
            </a:lvl1pPr>
          </a:lstStyle>
          <a:p>
            <a:pPr>
              <a:defRPr/>
            </a:pPr>
            <a:r>
              <a:rPr lang="tr-TR"/>
              <a:t>Dr. Meltem BATURAY</a:t>
            </a:r>
          </a:p>
        </p:txBody>
      </p:sp>
      <p:sp>
        <p:nvSpPr>
          <p:cNvPr id="7" name="Slide Number Placeholder 5"/>
          <p:cNvSpPr>
            <a:spLocks noGrp="1"/>
          </p:cNvSpPr>
          <p:nvPr>
            <p:ph type="sldNum" sz="quarter" idx="12"/>
          </p:nvPr>
        </p:nvSpPr>
        <p:spPr/>
        <p:txBody>
          <a:bodyPr/>
          <a:lstStyle>
            <a:lvl1pPr>
              <a:defRPr/>
            </a:lvl1pPr>
          </a:lstStyle>
          <a:p>
            <a:pPr>
              <a:defRPr/>
            </a:pPr>
            <a:fld id="{36D9D295-8366-4E57-8143-FE733F59751C}" type="slidenum">
              <a:rPr lang="tr-TR" altLang="tr-TR"/>
              <a:pPr>
                <a:defRPr/>
              </a:pPr>
              <a:t>‹#›</a:t>
            </a:fld>
            <a:endParaRPr lang="tr-TR" altLang="tr-TR"/>
          </a:p>
        </p:txBody>
      </p:sp>
    </p:spTree>
    <p:extLst>
      <p:ext uri="{BB962C8B-B14F-4D97-AF65-F5344CB8AC3E}">
        <p14:creationId xmlns:p14="http://schemas.microsoft.com/office/powerpoint/2010/main" val="2794347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5"/>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fld id="{F9F5B39A-B614-4AA2-B8DB-570953E9A8D6}" type="datetime1">
              <a:rPr lang="tr-TR"/>
              <a:pPr>
                <a:defRPr/>
              </a:pPr>
              <a:t>27.11.2017</a:t>
            </a:fld>
            <a:endParaRPr lang="tr-TR"/>
          </a:p>
        </p:txBody>
      </p:sp>
      <p:sp>
        <p:nvSpPr>
          <p:cNvPr id="8" name="Footer Placeholder 4"/>
          <p:cNvSpPr>
            <a:spLocks noGrp="1"/>
          </p:cNvSpPr>
          <p:nvPr>
            <p:ph type="ftr" sz="quarter" idx="11"/>
          </p:nvPr>
        </p:nvSpPr>
        <p:spPr/>
        <p:txBody>
          <a:bodyPr/>
          <a:lstStyle>
            <a:lvl1pPr>
              <a:defRPr/>
            </a:lvl1pPr>
          </a:lstStyle>
          <a:p>
            <a:pPr>
              <a:defRPr/>
            </a:pPr>
            <a:r>
              <a:rPr lang="tr-TR"/>
              <a:t>Dr. Meltem BATURAY</a:t>
            </a:r>
          </a:p>
        </p:txBody>
      </p:sp>
      <p:sp>
        <p:nvSpPr>
          <p:cNvPr id="9" name="Slide Number Placeholder 5"/>
          <p:cNvSpPr>
            <a:spLocks noGrp="1"/>
          </p:cNvSpPr>
          <p:nvPr>
            <p:ph type="sldNum" sz="quarter" idx="12"/>
          </p:nvPr>
        </p:nvSpPr>
        <p:spPr/>
        <p:txBody>
          <a:bodyPr/>
          <a:lstStyle>
            <a:lvl1pPr>
              <a:defRPr/>
            </a:lvl1pPr>
          </a:lstStyle>
          <a:p>
            <a:pPr>
              <a:defRPr/>
            </a:pPr>
            <a:fld id="{57D917FD-B7E8-41B2-BCB4-3BA8AD6E18D0}" type="slidenum">
              <a:rPr lang="tr-TR" altLang="tr-TR"/>
              <a:pPr>
                <a:defRPr/>
              </a:pPr>
              <a:t>‹#›</a:t>
            </a:fld>
            <a:endParaRPr lang="tr-TR" altLang="tr-TR"/>
          </a:p>
        </p:txBody>
      </p:sp>
    </p:spTree>
    <p:extLst>
      <p:ext uri="{BB962C8B-B14F-4D97-AF65-F5344CB8AC3E}">
        <p14:creationId xmlns:p14="http://schemas.microsoft.com/office/powerpoint/2010/main" val="268014820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204788"/>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fld id="{1867CE6A-36B1-464A-BFDA-A276C8A7188A}" type="datetime1">
              <a:rPr lang="tr-TR"/>
              <a:pPr>
                <a:defRPr/>
              </a:pPr>
              <a:t>27.11.2017</a:t>
            </a:fld>
            <a:endParaRPr lang="tr-TR"/>
          </a:p>
        </p:txBody>
      </p:sp>
      <p:sp>
        <p:nvSpPr>
          <p:cNvPr id="4" name="Footer Placeholder 4"/>
          <p:cNvSpPr>
            <a:spLocks noGrp="1"/>
          </p:cNvSpPr>
          <p:nvPr>
            <p:ph type="ftr" sz="quarter" idx="11"/>
          </p:nvPr>
        </p:nvSpPr>
        <p:spPr/>
        <p:txBody>
          <a:bodyPr/>
          <a:lstStyle>
            <a:lvl1pPr>
              <a:defRPr/>
            </a:lvl1pPr>
          </a:lstStyle>
          <a:p>
            <a:pPr>
              <a:defRPr/>
            </a:pPr>
            <a:r>
              <a:rPr lang="tr-TR"/>
              <a:t>Dr. Meltem BATURAY</a:t>
            </a:r>
          </a:p>
        </p:txBody>
      </p:sp>
      <p:sp>
        <p:nvSpPr>
          <p:cNvPr id="5" name="Slide Number Placeholder 5"/>
          <p:cNvSpPr>
            <a:spLocks noGrp="1"/>
          </p:cNvSpPr>
          <p:nvPr>
            <p:ph type="sldNum" sz="quarter" idx="12"/>
          </p:nvPr>
        </p:nvSpPr>
        <p:spPr/>
        <p:txBody>
          <a:bodyPr/>
          <a:lstStyle>
            <a:lvl1pPr>
              <a:defRPr/>
            </a:lvl1pPr>
          </a:lstStyle>
          <a:p>
            <a:pPr>
              <a:defRPr/>
            </a:pPr>
            <a:fld id="{D38A950B-DB61-4B94-A39B-F34E3EF2E62D}" type="slidenum">
              <a:rPr lang="tr-TR" altLang="tr-TR"/>
              <a:pPr>
                <a:defRPr/>
              </a:pPr>
              <a:t>‹#›</a:t>
            </a:fld>
            <a:endParaRPr lang="tr-TR" altLang="tr-TR"/>
          </a:p>
        </p:txBody>
      </p:sp>
    </p:spTree>
    <p:extLst>
      <p:ext uri="{BB962C8B-B14F-4D97-AF65-F5344CB8AC3E}">
        <p14:creationId xmlns:p14="http://schemas.microsoft.com/office/powerpoint/2010/main" val="180336732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C46DE68F-2A43-41E5-AE81-10327DE2F810}" type="datetime1">
              <a:rPr lang="tr-TR"/>
              <a:pPr>
                <a:defRPr/>
              </a:pPr>
              <a:t>27.11.2017</a:t>
            </a:fld>
            <a:endParaRPr lang="tr-TR"/>
          </a:p>
        </p:txBody>
      </p:sp>
      <p:sp>
        <p:nvSpPr>
          <p:cNvPr id="5" name="Footer Placeholder 7"/>
          <p:cNvSpPr>
            <a:spLocks noGrp="1"/>
          </p:cNvSpPr>
          <p:nvPr>
            <p:ph type="ftr" sz="quarter" idx="11"/>
          </p:nvPr>
        </p:nvSpPr>
        <p:spPr/>
        <p:txBody>
          <a:bodyPr/>
          <a:lstStyle>
            <a:lvl1pPr>
              <a:defRPr smtClean="0">
                <a:solidFill>
                  <a:srgbClr val="FFFFFF"/>
                </a:solidFill>
              </a:defRPr>
            </a:lvl1pPr>
          </a:lstStyle>
          <a:p>
            <a:pPr>
              <a:defRPr/>
            </a:pPr>
            <a:r>
              <a:rPr lang="tr-TR"/>
              <a:t>Dr. Meltem BATURAY</a:t>
            </a:r>
            <a:endParaRPr lang="tr-TR"/>
          </a:p>
        </p:txBody>
      </p:sp>
      <p:sp>
        <p:nvSpPr>
          <p:cNvPr id="6" name="Slide Number Placeholder 8"/>
          <p:cNvSpPr>
            <a:spLocks noGrp="1"/>
          </p:cNvSpPr>
          <p:nvPr>
            <p:ph type="sldNum" sz="quarter" idx="12"/>
          </p:nvPr>
        </p:nvSpPr>
        <p:spPr/>
        <p:txBody>
          <a:bodyPr/>
          <a:lstStyle>
            <a:lvl1pPr>
              <a:defRPr/>
            </a:lvl1pPr>
          </a:lstStyle>
          <a:p>
            <a:pPr>
              <a:defRPr/>
            </a:pPr>
            <a:fld id="{EE0B1064-7D4A-4C18-8148-1341065ABFF6}" type="slidenum">
              <a:rPr lang="tr-TR" altLang="tr-TR"/>
              <a:pPr>
                <a:defRPr/>
              </a:pPr>
              <a:t>‹#›</a:t>
            </a:fld>
            <a:endParaRPr lang="tr-TR" altLang="tr-TR"/>
          </a:p>
        </p:txBody>
      </p:sp>
    </p:spTree>
    <p:extLst>
      <p:ext uri="{BB962C8B-B14F-4D97-AF65-F5344CB8AC3E}">
        <p14:creationId xmlns:p14="http://schemas.microsoft.com/office/powerpoint/2010/main" val="85325027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Rectangle 7"/>
          <p:cNvSpPr/>
          <p:nvPr/>
        </p:nvSpPr>
        <p:spPr>
          <a:xfrm>
            <a:off x="0" y="0"/>
            <a:ext cx="4051300" cy="6858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040188" y="0"/>
            <a:ext cx="63500" cy="6858000"/>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rgbClr val="204788"/>
                </a:solidFill>
                <a:latin typeface="Times New Roman" panose="02020603050405020304" pitchFamily="18" charset="0"/>
                <a:cs typeface="Times New Roman" panose="02020603050405020304" pitchFamily="18" charset="0"/>
              </a:defRPr>
            </a:lvl1pPr>
            <a:lvl2pPr>
              <a:defRPr>
                <a:solidFill>
                  <a:srgbClr val="204788"/>
                </a:solidFill>
                <a:latin typeface="Times New Roman" panose="02020603050405020304" pitchFamily="18" charset="0"/>
                <a:cs typeface="Times New Roman" panose="02020603050405020304" pitchFamily="18" charset="0"/>
              </a:defRPr>
            </a:lvl2pPr>
            <a:lvl3pPr>
              <a:defRPr>
                <a:solidFill>
                  <a:srgbClr val="204788"/>
                </a:solidFill>
                <a:latin typeface="Times New Roman" panose="02020603050405020304" pitchFamily="18" charset="0"/>
                <a:cs typeface="Times New Roman" panose="02020603050405020304" pitchFamily="18" charset="0"/>
              </a:defRPr>
            </a:lvl3pPr>
            <a:lvl4pPr>
              <a:defRPr>
                <a:solidFill>
                  <a:srgbClr val="204788"/>
                </a:solidFill>
                <a:latin typeface="Times New Roman" panose="02020603050405020304" pitchFamily="18" charset="0"/>
                <a:cs typeface="Times New Roman" panose="02020603050405020304" pitchFamily="18" charset="0"/>
              </a:defRPr>
            </a:lvl4pPr>
            <a:lvl5pPr>
              <a:defRPr>
                <a:solidFill>
                  <a:srgbClr val="204788"/>
                </a:solidFill>
                <a:latin typeface="Times New Roman" panose="02020603050405020304" pitchFamily="18" charset="0"/>
                <a:cs typeface="Times New Roman" panose="02020603050405020304" pitchFamily="18" charset="0"/>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7" name="Date Placeholder 4"/>
          <p:cNvSpPr>
            <a:spLocks noGrp="1"/>
          </p:cNvSpPr>
          <p:nvPr>
            <p:ph type="dt" sz="half" idx="10"/>
          </p:nvPr>
        </p:nvSpPr>
        <p:spPr>
          <a:xfrm>
            <a:off x="465138" y="6459538"/>
            <a:ext cx="2619375" cy="365125"/>
          </a:xfrm>
        </p:spPr>
        <p:txBody>
          <a:bodyPr/>
          <a:lstStyle>
            <a:lvl1pPr algn="l">
              <a:defRPr smtClean="0">
                <a:latin typeface="Times New Roman" panose="02020603050405020304" pitchFamily="18" charset="0"/>
                <a:cs typeface="Times New Roman" panose="02020603050405020304" pitchFamily="18" charset="0"/>
              </a:defRPr>
            </a:lvl1pPr>
          </a:lstStyle>
          <a:p>
            <a:pPr>
              <a:defRPr/>
            </a:pPr>
            <a:fld id="{4B4BF5D3-8F36-4304-88CE-7A9BE5CB1ED0}" type="datetime1">
              <a:rPr lang="tr-TR"/>
              <a:pPr>
                <a:defRPr/>
              </a:pPr>
              <a:t>27.11.2017</a:t>
            </a:fld>
            <a:endParaRPr lang="tr-TR"/>
          </a:p>
        </p:txBody>
      </p:sp>
      <p:sp>
        <p:nvSpPr>
          <p:cNvPr id="8" name="Footer Placeholder 5"/>
          <p:cNvSpPr>
            <a:spLocks noGrp="1"/>
          </p:cNvSpPr>
          <p:nvPr>
            <p:ph type="ftr" sz="quarter" idx="11"/>
          </p:nvPr>
        </p:nvSpPr>
        <p:spPr>
          <a:xfrm>
            <a:off x="4800600" y="6459538"/>
            <a:ext cx="4648200" cy="365125"/>
          </a:xfrm>
        </p:spPr>
        <p:txBody>
          <a:bodyPr/>
          <a:lstStyle>
            <a:lvl1pPr algn="l">
              <a:defRPr smtClean="0">
                <a:solidFill>
                  <a:srgbClr val="204788"/>
                </a:solidFill>
                <a:latin typeface="Times New Roman" panose="02020603050405020304" pitchFamily="18" charset="0"/>
                <a:cs typeface="Times New Roman" panose="02020603050405020304" pitchFamily="18" charset="0"/>
              </a:defRPr>
            </a:lvl1pPr>
          </a:lstStyle>
          <a:p>
            <a:pPr>
              <a:defRPr/>
            </a:pPr>
            <a:r>
              <a:rPr lang="tr-TR"/>
              <a:t>Dr. Meltem BATURAY</a:t>
            </a:r>
            <a:endParaRPr lang="tr-TR"/>
          </a:p>
        </p:txBody>
      </p:sp>
      <p:sp>
        <p:nvSpPr>
          <p:cNvPr id="9" name="Slide Number Placeholder 6"/>
          <p:cNvSpPr>
            <a:spLocks noGrp="1"/>
          </p:cNvSpPr>
          <p:nvPr>
            <p:ph type="sldNum" sz="quarter" idx="12"/>
          </p:nvPr>
        </p:nvSpPr>
        <p:spPr/>
        <p:txBody>
          <a:bodyPr/>
          <a:lstStyle>
            <a:lvl1pPr>
              <a:defRPr smtClean="0">
                <a:solidFill>
                  <a:srgbClr val="204788"/>
                </a:solidFill>
                <a:latin typeface="Times New Roman" panose="02020603050405020304" pitchFamily="18" charset="0"/>
                <a:cs typeface="Times New Roman" panose="02020603050405020304" pitchFamily="18" charset="0"/>
              </a:defRPr>
            </a:lvl1pPr>
          </a:lstStyle>
          <a:p>
            <a:pPr>
              <a:defRPr/>
            </a:pPr>
            <a:fld id="{EE0F47B4-AF1E-42E0-85C8-07D0E7504722}" type="slidenum">
              <a:rPr lang="tr-TR" altLang="tr-TR"/>
              <a:pPr>
                <a:defRPr/>
              </a:pPr>
              <a:t>‹#›</a:t>
            </a:fld>
            <a:endParaRPr lang="tr-TR" altLang="tr-TR"/>
          </a:p>
        </p:txBody>
      </p:sp>
    </p:spTree>
    <p:extLst>
      <p:ext uri="{BB962C8B-B14F-4D97-AF65-F5344CB8AC3E}">
        <p14:creationId xmlns:p14="http://schemas.microsoft.com/office/powerpoint/2010/main" val="326818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Rectangle 7"/>
          <p:cNvSpPr/>
          <p:nvPr/>
        </p:nvSpPr>
        <p:spPr>
          <a:xfrm>
            <a:off x="0" y="4953000"/>
            <a:ext cx="12188825" cy="1905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12188825" cy="63500"/>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7" name="Date Placeholder 4"/>
          <p:cNvSpPr>
            <a:spLocks noGrp="1"/>
          </p:cNvSpPr>
          <p:nvPr>
            <p:ph type="dt" sz="half" idx="10"/>
          </p:nvPr>
        </p:nvSpPr>
        <p:spPr/>
        <p:txBody>
          <a:bodyPr/>
          <a:lstStyle>
            <a:lvl1pPr>
              <a:defRPr/>
            </a:lvl1pPr>
          </a:lstStyle>
          <a:p>
            <a:pPr>
              <a:defRPr/>
            </a:pPr>
            <a:fld id="{7708F7DB-804B-478E-8D5B-9BFBE246BC92}" type="datetime1">
              <a:rPr lang="tr-TR"/>
              <a:pPr>
                <a:defRPr/>
              </a:pPr>
              <a:t>27.11.2017</a:t>
            </a:fld>
            <a:endParaRPr lang="tr-TR"/>
          </a:p>
        </p:txBody>
      </p:sp>
      <p:sp>
        <p:nvSpPr>
          <p:cNvPr id="8" name="Footer Placeholder 5"/>
          <p:cNvSpPr>
            <a:spLocks noGrp="1"/>
          </p:cNvSpPr>
          <p:nvPr>
            <p:ph type="ftr" sz="quarter" idx="11"/>
          </p:nvPr>
        </p:nvSpPr>
        <p:spPr/>
        <p:txBody>
          <a:bodyPr/>
          <a:lstStyle>
            <a:lvl1pPr>
              <a:defRPr/>
            </a:lvl1pPr>
          </a:lstStyle>
          <a:p>
            <a:pPr>
              <a:defRPr/>
            </a:pPr>
            <a:r>
              <a:rPr lang="tr-TR"/>
              <a:t>Dr. Meltem BATURAY</a:t>
            </a:r>
          </a:p>
        </p:txBody>
      </p:sp>
      <p:sp>
        <p:nvSpPr>
          <p:cNvPr id="9" name="Slide Number Placeholder 6"/>
          <p:cNvSpPr>
            <a:spLocks noGrp="1"/>
          </p:cNvSpPr>
          <p:nvPr>
            <p:ph type="sldNum" sz="quarter" idx="12"/>
          </p:nvPr>
        </p:nvSpPr>
        <p:spPr/>
        <p:txBody>
          <a:bodyPr/>
          <a:lstStyle>
            <a:lvl1pPr>
              <a:defRPr/>
            </a:lvl1pPr>
          </a:lstStyle>
          <a:p>
            <a:pPr>
              <a:defRPr/>
            </a:pPr>
            <a:fld id="{724513CE-2E86-4D48-8F7D-470FE06DCADE}" type="slidenum">
              <a:rPr lang="tr-TR" altLang="tr-TR"/>
              <a:pPr>
                <a:defRPr/>
              </a:pPr>
              <a:t>‹#›</a:t>
            </a:fld>
            <a:endParaRPr lang="tr-TR" altLang="tr-TR"/>
          </a:p>
        </p:txBody>
      </p:sp>
    </p:spTree>
    <p:extLst>
      <p:ext uri="{BB962C8B-B14F-4D97-AF65-F5344CB8AC3E}">
        <p14:creationId xmlns:p14="http://schemas.microsoft.com/office/powerpoint/2010/main" val="102469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88825" cy="63500"/>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9"/>
            <a:ext cx="10058400" cy="981421"/>
          </a:xfrm>
          <a:prstGeom prst="rect">
            <a:avLst/>
          </a:prstGeom>
        </p:spPr>
        <p:txBody>
          <a:bodyPr vert="horz" lIns="91440" tIns="45720" rIns="91440" bIns="45720" rtlCol="0" anchor="b">
            <a:normAutofit/>
          </a:bodyPr>
          <a:lstStyle/>
          <a:p>
            <a:r>
              <a:rPr lang="tr-TR" dirty="0" smtClean="0"/>
              <a:t>Asıl başlık stili için tıklatın</a:t>
            </a:r>
            <a:endParaRPr lang="en-US" dirty="0"/>
          </a:p>
        </p:txBody>
      </p:sp>
      <p:sp>
        <p:nvSpPr>
          <p:cNvPr id="1029" name="Text Placeholder 2"/>
          <p:cNvSpPr>
            <a:spLocks noGrp="1"/>
          </p:cNvSpPr>
          <p:nvPr>
            <p:ph type="body" idx="1"/>
          </p:nvPr>
        </p:nvSpPr>
        <p:spPr bwMode="auto">
          <a:xfrm>
            <a:off x="1096963" y="1343701"/>
            <a:ext cx="10058400" cy="452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rgbClr val="204788"/>
                </a:solidFill>
                <a:latin typeface="Times New Roman" panose="02020603050405020304" pitchFamily="18" charset="0"/>
                <a:cs typeface="Times New Roman" panose="02020603050405020304" pitchFamily="18" charset="0"/>
              </a:defRPr>
            </a:lvl1pPr>
          </a:lstStyle>
          <a:p>
            <a:pPr>
              <a:defRPr/>
            </a:pPr>
            <a:fld id="{D5190670-BAB3-4F86-81FB-9209E0391820}" type="datetime1">
              <a:rPr lang="tr-TR"/>
              <a:pPr>
                <a:defRPr/>
              </a:pPr>
              <a:t>27.11.2017</a:t>
            </a:fld>
            <a:endParaRPr lang="tr-TR"/>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smtClean="0">
                <a:solidFill>
                  <a:srgbClr val="204788"/>
                </a:solidFill>
                <a:latin typeface="Times New Roman" panose="02020603050405020304" pitchFamily="18" charset="0"/>
                <a:cs typeface="Times New Roman" panose="02020603050405020304" pitchFamily="18" charset="0"/>
              </a:defRPr>
            </a:lvl1pPr>
          </a:lstStyle>
          <a:p>
            <a:pPr>
              <a:defRPr/>
            </a:pPr>
            <a:r>
              <a:rPr lang="tr-TR"/>
              <a:t>Dr. Meltem BATURAY</a:t>
            </a:r>
            <a:endParaRPr lang="tr-TR"/>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eaLnBrk="1" fontAlgn="auto" hangingPunct="1">
              <a:spcBef>
                <a:spcPts val="0"/>
              </a:spcBef>
              <a:spcAft>
                <a:spcPts val="0"/>
              </a:spcAft>
              <a:defRPr sz="1050" smtClean="0">
                <a:solidFill>
                  <a:srgbClr val="204788"/>
                </a:solidFill>
                <a:latin typeface="Times New Roman" panose="02020603050405020304" pitchFamily="18" charset="0"/>
                <a:cs typeface="Times New Roman" panose="02020603050405020304" pitchFamily="18" charset="0"/>
              </a:defRPr>
            </a:lvl1pPr>
          </a:lstStyle>
          <a:p>
            <a:pPr>
              <a:defRPr/>
            </a:pPr>
            <a:fld id="{7A164F21-C042-42E0-8AC8-7DA2A5079631}" type="slidenum">
              <a:rPr lang="tr-TR" altLang="tr-TR"/>
              <a:pPr>
                <a:defRPr/>
              </a:pPr>
              <a:t>‹#›</a:t>
            </a:fld>
            <a:endParaRPr lang="tr-TR" altLang="tr-TR"/>
          </a:p>
        </p:txBody>
      </p:sp>
      <p:cxnSp>
        <p:nvCxnSpPr>
          <p:cNvPr id="10" name="Straight Connector 9"/>
          <p:cNvCxnSpPr/>
          <p:nvPr/>
        </p:nvCxnSpPr>
        <p:spPr>
          <a:xfrm>
            <a:off x="1096963" y="1284962"/>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66" r:id="rId4"/>
    <p:sldLayoutId id="2147483767" r:id="rId5"/>
    <p:sldLayoutId id="2147483768" r:id="rId6"/>
    <p:sldLayoutId id="2147483773" r:id="rId7"/>
    <p:sldLayoutId id="2147483774" r:id="rId8"/>
    <p:sldLayoutId id="2147483775" r:id="rId9"/>
    <p:sldLayoutId id="2147483769" r:id="rId10"/>
    <p:sldLayoutId id="2147483776" r:id="rId11"/>
  </p:sldLayoutIdLst>
  <p:transition spd="med">
    <p:fade/>
  </p:transition>
  <p:timing>
    <p:tnLst>
      <p:par>
        <p:cTn id="1" dur="indefinite" restart="never" nodeType="tmRoot"/>
      </p:par>
    </p:tnLst>
  </p:timing>
  <p:hf hdr="0" dt="0"/>
  <p:txStyles>
    <p:titleStyle>
      <a:lvl1pPr algn="l" rtl="0" fontAlgn="base">
        <a:lnSpc>
          <a:spcPct val="85000"/>
        </a:lnSpc>
        <a:spcBef>
          <a:spcPct val="0"/>
        </a:spcBef>
        <a:spcAft>
          <a:spcPct val="0"/>
        </a:spcAft>
        <a:defRPr sz="3600" kern="1200" spc="-50">
          <a:solidFill>
            <a:srgbClr val="204788"/>
          </a:solidFill>
          <a:latin typeface="Times New Roman" panose="02020603050405020304" pitchFamily="18" charset="0"/>
          <a:ea typeface="+mj-ea"/>
          <a:cs typeface="Times New Roman" panose="02020603050405020304" pitchFamily="18" charset="0"/>
        </a:defRPr>
      </a:lvl1pPr>
      <a:lvl2pPr algn="l" rtl="0" fontAlgn="base">
        <a:lnSpc>
          <a:spcPct val="85000"/>
        </a:lnSpc>
        <a:spcBef>
          <a:spcPct val="0"/>
        </a:spcBef>
        <a:spcAft>
          <a:spcPct val="0"/>
        </a:spcAft>
        <a:defRPr sz="3600">
          <a:solidFill>
            <a:srgbClr val="204788"/>
          </a:solidFill>
          <a:latin typeface="Times New Roman" panose="02020603050405020304" pitchFamily="18" charset="0"/>
          <a:cs typeface="Times New Roman" panose="02020603050405020304" pitchFamily="18" charset="0"/>
        </a:defRPr>
      </a:lvl2pPr>
      <a:lvl3pPr algn="l" rtl="0" fontAlgn="base">
        <a:lnSpc>
          <a:spcPct val="85000"/>
        </a:lnSpc>
        <a:spcBef>
          <a:spcPct val="0"/>
        </a:spcBef>
        <a:spcAft>
          <a:spcPct val="0"/>
        </a:spcAft>
        <a:defRPr sz="3600">
          <a:solidFill>
            <a:srgbClr val="204788"/>
          </a:solidFill>
          <a:latin typeface="Times New Roman" panose="02020603050405020304" pitchFamily="18" charset="0"/>
          <a:cs typeface="Times New Roman" panose="02020603050405020304" pitchFamily="18" charset="0"/>
        </a:defRPr>
      </a:lvl3pPr>
      <a:lvl4pPr algn="l" rtl="0" fontAlgn="base">
        <a:lnSpc>
          <a:spcPct val="85000"/>
        </a:lnSpc>
        <a:spcBef>
          <a:spcPct val="0"/>
        </a:spcBef>
        <a:spcAft>
          <a:spcPct val="0"/>
        </a:spcAft>
        <a:defRPr sz="3600">
          <a:solidFill>
            <a:srgbClr val="204788"/>
          </a:solidFill>
          <a:latin typeface="Times New Roman" panose="02020603050405020304" pitchFamily="18" charset="0"/>
          <a:cs typeface="Times New Roman" panose="02020603050405020304" pitchFamily="18" charset="0"/>
        </a:defRPr>
      </a:lvl4pPr>
      <a:lvl5pPr algn="l" rtl="0" fontAlgn="base">
        <a:lnSpc>
          <a:spcPct val="85000"/>
        </a:lnSpc>
        <a:spcBef>
          <a:spcPct val="0"/>
        </a:spcBef>
        <a:spcAft>
          <a:spcPct val="0"/>
        </a:spcAft>
        <a:defRPr sz="3600">
          <a:solidFill>
            <a:srgbClr val="204788"/>
          </a:solidFill>
          <a:latin typeface="Times New Roman" panose="02020603050405020304" pitchFamily="18" charset="0"/>
          <a:cs typeface="Times New Roman" panose="02020603050405020304" pitchFamily="18" charset="0"/>
        </a:defRPr>
      </a:lvl5pPr>
      <a:lvl6pPr marL="457200" algn="l" rtl="0" fontAlgn="base">
        <a:lnSpc>
          <a:spcPct val="85000"/>
        </a:lnSpc>
        <a:spcBef>
          <a:spcPct val="0"/>
        </a:spcBef>
        <a:spcAft>
          <a:spcPct val="0"/>
        </a:spcAft>
        <a:defRPr sz="3600">
          <a:solidFill>
            <a:srgbClr val="204788"/>
          </a:solidFill>
          <a:latin typeface="Times New Roman" panose="02020603050405020304" pitchFamily="18" charset="0"/>
          <a:cs typeface="Times New Roman" panose="02020603050405020304" pitchFamily="18" charset="0"/>
        </a:defRPr>
      </a:lvl6pPr>
      <a:lvl7pPr marL="914400" algn="l" rtl="0" fontAlgn="base">
        <a:lnSpc>
          <a:spcPct val="85000"/>
        </a:lnSpc>
        <a:spcBef>
          <a:spcPct val="0"/>
        </a:spcBef>
        <a:spcAft>
          <a:spcPct val="0"/>
        </a:spcAft>
        <a:defRPr sz="3600">
          <a:solidFill>
            <a:srgbClr val="204788"/>
          </a:solidFill>
          <a:latin typeface="Times New Roman" panose="02020603050405020304" pitchFamily="18" charset="0"/>
          <a:cs typeface="Times New Roman" panose="02020603050405020304" pitchFamily="18" charset="0"/>
        </a:defRPr>
      </a:lvl7pPr>
      <a:lvl8pPr marL="1371600" algn="l" rtl="0" fontAlgn="base">
        <a:lnSpc>
          <a:spcPct val="85000"/>
        </a:lnSpc>
        <a:spcBef>
          <a:spcPct val="0"/>
        </a:spcBef>
        <a:spcAft>
          <a:spcPct val="0"/>
        </a:spcAft>
        <a:defRPr sz="3600">
          <a:solidFill>
            <a:srgbClr val="204788"/>
          </a:solidFill>
          <a:latin typeface="Times New Roman" panose="02020603050405020304" pitchFamily="18" charset="0"/>
          <a:cs typeface="Times New Roman" panose="02020603050405020304" pitchFamily="18" charset="0"/>
        </a:defRPr>
      </a:lvl8pPr>
      <a:lvl9pPr marL="1828800" algn="l" rtl="0" fontAlgn="base">
        <a:lnSpc>
          <a:spcPct val="85000"/>
        </a:lnSpc>
        <a:spcBef>
          <a:spcPct val="0"/>
        </a:spcBef>
        <a:spcAft>
          <a:spcPct val="0"/>
        </a:spcAft>
        <a:defRPr sz="3600">
          <a:solidFill>
            <a:srgbClr val="204788"/>
          </a:solidFill>
          <a:latin typeface="Times New Roman" panose="02020603050405020304" pitchFamily="18" charset="0"/>
          <a:cs typeface="Times New Roman" panose="02020603050405020304" pitchFamily="18" charset="0"/>
        </a:defRPr>
      </a:lvl9pPr>
    </p:titleStyle>
    <p:body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204788"/>
          </a:solidFill>
          <a:latin typeface="Times New Roman" panose="02020603050405020304" pitchFamily="18" charset="0"/>
          <a:ea typeface="+mn-ea"/>
          <a:cs typeface="Times New Roman" panose="02020603050405020304" pitchFamily="18" charset="0"/>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204788"/>
          </a:solidFill>
          <a:latin typeface="Times New Roman" panose="02020603050405020304" pitchFamily="18" charset="0"/>
          <a:ea typeface="+mn-ea"/>
          <a:cs typeface="Times New Roman" panose="02020603050405020304" pitchFamily="18" charset="0"/>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a:xfrm>
            <a:off x="1919536" y="2780928"/>
            <a:ext cx="8229600" cy="1470025"/>
          </a:xfrm>
        </p:spPr>
        <p:txBody>
          <a:bodyPr/>
          <a:lstStyle/>
          <a:p>
            <a:pPr fontAlgn="auto">
              <a:spcAft>
                <a:spcPts val="0"/>
              </a:spcAft>
              <a:defRPr/>
            </a:pPr>
            <a:r>
              <a:rPr lang="tr-TR" altLang="tr-TR" dirty="0" smtClean="0"/>
              <a:t>KULLANICI MERKEZLİ TASARIM</a:t>
            </a:r>
          </a:p>
        </p:txBody>
      </p:sp>
      <p:sp>
        <p:nvSpPr>
          <p:cNvPr id="6" name="Alt Başlık 2"/>
          <p:cNvSpPr>
            <a:spLocks noGrp="1"/>
          </p:cNvSpPr>
          <p:nvPr>
            <p:ph type="subTitle" idx="1"/>
          </p:nvPr>
        </p:nvSpPr>
        <p:spPr/>
        <p:txBody>
          <a:bodyPr/>
          <a:lstStyle/>
          <a:p>
            <a:r>
              <a:rPr lang="tr-TR" dirty="0"/>
              <a:t>İnsan Bilgisayar </a:t>
            </a:r>
            <a:r>
              <a:rPr lang="tr-TR" dirty="0" smtClean="0"/>
              <a:t>Etkileşimi</a:t>
            </a:r>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ÖĞR. GÖR. SALİH ERDURUCAN</a:t>
            </a:r>
            <a:endParaRPr lang="tr-TR" dirty="0">
              <a:latin typeface="Times New Roman" panose="02020603050405020304" pitchFamily="18" charset="0"/>
              <a:cs typeface="Times New Roman" panose="02020603050405020304" pitchFamily="18"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5 Dikdörtgen"/>
          <p:cNvSpPr>
            <a:spLocks noChangeArrowheads="1"/>
          </p:cNvSpPr>
          <p:nvPr/>
        </p:nvSpPr>
        <p:spPr bwMode="auto">
          <a:xfrm>
            <a:off x="915178" y="1301859"/>
            <a:ext cx="103010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eaLnBrk="1" hangingPunct="1">
              <a:buClr>
                <a:schemeClr val="accent1"/>
              </a:buClr>
              <a:buFont typeface="Verdana" panose="020B0604030504040204" pitchFamily="34" charset="0"/>
              <a:buChar char="•"/>
            </a:pPr>
            <a:r>
              <a:rPr lang="tr-TR" altLang="tr-TR" sz="2400" dirty="0">
                <a:solidFill>
                  <a:srgbClr val="002060"/>
                </a:solidFill>
                <a:ea typeface="Verdana" panose="020B0604030504040204" pitchFamily="34" charset="0"/>
                <a:cs typeface="Times New Roman" panose="02020603050405020304" pitchFamily="18" charset="0"/>
              </a:rPr>
              <a:t> Pencerenin yakınına kadar metnin okunması zordur. Buna “kelime işlemci sendromu” (</a:t>
            </a:r>
            <a:r>
              <a:rPr lang="en-US" altLang="tr-TR" sz="2400" dirty="0">
                <a:solidFill>
                  <a:srgbClr val="002060"/>
                </a:solidFill>
                <a:ea typeface="Verdana" panose="020B0604030504040204" pitchFamily="34" charset="0"/>
                <a:cs typeface="Times New Roman" panose="02020603050405020304" pitchFamily="18" charset="0"/>
              </a:rPr>
              <a:t>word processor syndrome</a:t>
            </a:r>
            <a:r>
              <a:rPr lang="tr-TR" altLang="tr-TR" sz="2400" dirty="0">
                <a:solidFill>
                  <a:srgbClr val="002060"/>
                </a:solidFill>
                <a:ea typeface="Verdana" panose="020B0604030504040204" pitchFamily="34" charset="0"/>
                <a:cs typeface="Times New Roman" panose="02020603050405020304" pitchFamily="18" charset="0"/>
              </a:rPr>
              <a:t>) denilmektedir</a:t>
            </a:r>
            <a:r>
              <a:rPr lang="en-US" altLang="tr-TR" sz="2400" dirty="0">
                <a:solidFill>
                  <a:srgbClr val="002060"/>
                </a:solidFill>
                <a:ea typeface="Verdana" panose="020B0604030504040204" pitchFamily="34" charset="0"/>
                <a:cs typeface="Times New Roman" panose="02020603050405020304" pitchFamily="18" charset="0"/>
              </a:rPr>
              <a:t>.</a:t>
            </a:r>
            <a:endParaRPr lang="tr-TR" altLang="tr-TR" sz="2400" dirty="0">
              <a:solidFill>
                <a:srgbClr val="002060"/>
              </a:solidFill>
              <a:ea typeface="Verdana" panose="020B0604030504040204" pitchFamily="34" charset="0"/>
              <a:cs typeface="Times New Roman" panose="02020603050405020304" pitchFamily="18" charset="0"/>
            </a:endParaRPr>
          </a:p>
        </p:txBody>
      </p:sp>
      <p:sp>
        <p:nvSpPr>
          <p:cNvPr id="7" name="1 Başlık"/>
          <p:cNvSpPr txBox="1">
            <a:spLocks/>
          </p:cNvSpPr>
          <p:nvPr/>
        </p:nvSpPr>
        <p:spPr>
          <a:xfrm>
            <a:off x="1055440" y="274638"/>
            <a:ext cx="9155360" cy="1143000"/>
          </a:xfrm>
          <a:prstGeom prst="rect">
            <a:avLst/>
          </a:prstGeom>
        </p:spPr>
        <p:txBody>
          <a:bodyPr bIns="91440" anchor="b">
            <a:normAutofit/>
          </a:bodyPr>
          <a:lstStyle/>
          <a:p>
            <a:pPr eaLnBrk="1" fontAlgn="auto" hangingPunct="1">
              <a:spcBef>
                <a:spcPts val="0"/>
              </a:spcBef>
              <a:spcAft>
                <a:spcPts val="0"/>
              </a:spcAft>
              <a:defRPr/>
            </a:pPr>
            <a:r>
              <a:rPr lang="tr-TR" sz="3200" b="1" dirty="0" smtClean="0">
                <a:solidFill>
                  <a:schemeClr val="tx2"/>
                </a:solidFill>
                <a:latin typeface="+mj-lt"/>
                <a:ea typeface="+mj-ea"/>
                <a:cs typeface="+mj-cs"/>
              </a:rPr>
              <a:t>Okunabilirlik </a:t>
            </a:r>
            <a:r>
              <a:rPr lang="tr-TR" altLang="tr-TR" sz="3200" b="1" dirty="0">
                <a:solidFill>
                  <a:srgbClr val="002060"/>
                </a:solidFill>
              </a:rPr>
              <a:t>[1</a:t>
            </a:r>
            <a:r>
              <a:rPr lang="tr-TR" altLang="tr-TR" sz="3200" b="1" dirty="0" smtClean="0">
                <a:solidFill>
                  <a:srgbClr val="002060"/>
                </a:solidFill>
              </a:rPr>
              <a:t>]</a:t>
            </a:r>
            <a:endParaRPr lang="tr-TR" sz="3200" b="1" dirty="0">
              <a:solidFill>
                <a:srgbClr val="002060"/>
              </a:solidFill>
            </a:endParaRPr>
          </a:p>
        </p:txBody>
      </p:sp>
      <p:sp>
        <p:nvSpPr>
          <p:cNvPr id="8" name="7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C452F1B-E7E3-44DC-A45C-5284CC70ABD8}" type="slidenum">
              <a:rPr lang="tr-TR" altLang="tr-TR">
                <a:solidFill>
                  <a:srgbClr val="FFFFFF"/>
                </a:solidFill>
                <a:latin typeface="Franklin Gothic Book" pitchFamily="34" charset="0"/>
              </a:rPr>
              <a:pPr eaLnBrk="1" hangingPunct="1">
                <a:defRPr/>
              </a:pPr>
              <a:t>10</a:t>
            </a:fld>
            <a:endParaRPr lang="tr-TR" altLang="tr-TR">
              <a:solidFill>
                <a:srgbClr val="FFFFFF"/>
              </a:solidFill>
              <a:latin typeface="Franklin Gothic Book" pitchFamily="34" charset="0"/>
            </a:endParaRPr>
          </a:p>
        </p:txBody>
      </p:sp>
      <p:pic>
        <p:nvPicPr>
          <p:cNvPr id="2048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205" y="2132856"/>
            <a:ext cx="39909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017" y="2132856"/>
            <a:ext cx="41529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checkerboard(across)">
                                      <p:cBhvr>
                                        <p:cTn id="7" dur="500"/>
                                        <p:tgtEl>
                                          <p:spTgt spid="10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İçerik Yer Tutucusu"/>
          <p:cNvSpPr>
            <a:spLocks noGrp="1"/>
          </p:cNvSpPr>
          <p:nvPr>
            <p:ph idx="1"/>
          </p:nvPr>
        </p:nvSpPr>
        <p:spPr>
          <a:xfrm>
            <a:off x="839416" y="1268760"/>
            <a:ext cx="10513168" cy="5112990"/>
          </a:xfrm>
        </p:spPr>
        <p:txBody>
          <a:bodyPr>
            <a:noAutofit/>
          </a:bodyPr>
          <a:lstStyle/>
          <a:p>
            <a:r>
              <a:rPr lang="tr-TR" altLang="tr-TR" sz="2400" dirty="0" smtClean="0">
                <a:solidFill>
                  <a:srgbClr val="072C62"/>
                </a:solidFill>
              </a:rPr>
              <a:t>Görsel algılama göze gelen görüntülerin, daha önceden beyinde var olan bilgilerin ve o andaki durumun etkisi altında değerlendirilip görülmesidir. Birçok </a:t>
            </a:r>
            <a:r>
              <a:rPr lang="tr-TR" altLang="tr-TR" sz="2400" dirty="0" err="1" smtClean="0">
                <a:solidFill>
                  <a:srgbClr val="072C62"/>
                </a:solidFill>
              </a:rPr>
              <a:t>arayüz</a:t>
            </a:r>
            <a:r>
              <a:rPr lang="tr-TR" altLang="tr-TR" sz="2400" dirty="0" smtClean="0">
                <a:solidFill>
                  <a:srgbClr val="072C62"/>
                </a:solidFill>
              </a:rPr>
              <a:t> grafik tabanlı olduğu için insanoğlunun görme özelliklerinin ve kabiliyetlerinin avantajlı yönlerini değerlendiren uygulamaların geliştirilmesi mümkündür.</a:t>
            </a:r>
          </a:p>
          <a:p>
            <a:r>
              <a:rPr lang="tr-TR" altLang="tr-TR" sz="2400" dirty="0" smtClean="0">
                <a:solidFill>
                  <a:srgbClr val="072C62"/>
                </a:solidFill>
              </a:rPr>
              <a:t>Aşağıdaki </a:t>
            </a:r>
            <a:r>
              <a:rPr lang="tr-TR" altLang="tr-TR" sz="2400" dirty="0" smtClean="0">
                <a:solidFill>
                  <a:srgbClr val="072C62"/>
                </a:solidFill>
              </a:rPr>
              <a:t>tablo görsel algılama ile ilgili temel özellikleri açıklamaktadır.</a:t>
            </a:r>
          </a:p>
          <a:p>
            <a:pPr lvl="3">
              <a:lnSpc>
                <a:spcPct val="150000"/>
              </a:lnSpc>
              <a:buSzPct val="60000"/>
              <a:buFont typeface="Wingdings" panose="05000000000000000000" pitchFamily="2" charset="2"/>
              <a:buChar char="v"/>
            </a:pPr>
            <a:r>
              <a:rPr lang="tr-TR" altLang="tr-TR" sz="2400" dirty="0" smtClean="0">
                <a:solidFill>
                  <a:srgbClr val="072C62"/>
                </a:solidFill>
              </a:rPr>
              <a:t>Yakınlık</a:t>
            </a:r>
          </a:p>
          <a:p>
            <a:pPr lvl="3">
              <a:lnSpc>
                <a:spcPct val="150000"/>
              </a:lnSpc>
              <a:buSzPct val="60000"/>
              <a:buFont typeface="Wingdings" panose="05000000000000000000" pitchFamily="2" charset="2"/>
              <a:buChar char="v"/>
            </a:pPr>
            <a:r>
              <a:rPr lang="tr-TR" altLang="tr-TR" sz="2400" dirty="0" smtClean="0">
                <a:solidFill>
                  <a:srgbClr val="072C62"/>
                </a:solidFill>
              </a:rPr>
              <a:t>Benzerlik</a:t>
            </a:r>
          </a:p>
          <a:p>
            <a:pPr lvl="3">
              <a:lnSpc>
                <a:spcPct val="150000"/>
              </a:lnSpc>
              <a:buSzPct val="60000"/>
              <a:buFont typeface="Wingdings" panose="05000000000000000000" pitchFamily="2" charset="2"/>
              <a:buChar char="v"/>
            </a:pPr>
            <a:r>
              <a:rPr lang="tr-TR" altLang="tr-TR" sz="2400" dirty="0" smtClean="0">
                <a:solidFill>
                  <a:srgbClr val="072C62"/>
                </a:solidFill>
              </a:rPr>
              <a:t>Balans</a:t>
            </a:r>
          </a:p>
          <a:p>
            <a:pPr lvl="3">
              <a:lnSpc>
                <a:spcPct val="150000"/>
              </a:lnSpc>
              <a:buSzPct val="60000"/>
              <a:buFont typeface="Wingdings" panose="05000000000000000000" pitchFamily="2" charset="2"/>
              <a:buChar char="v"/>
            </a:pPr>
            <a:r>
              <a:rPr lang="tr-TR" altLang="tr-TR" sz="2400" dirty="0" smtClean="0">
                <a:solidFill>
                  <a:srgbClr val="072C62"/>
                </a:solidFill>
              </a:rPr>
              <a:t>Sıra</a:t>
            </a:r>
          </a:p>
          <a:p>
            <a:pPr lvl="3">
              <a:lnSpc>
                <a:spcPct val="150000"/>
              </a:lnSpc>
              <a:buSzPct val="60000"/>
              <a:buFont typeface="Wingdings" panose="05000000000000000000" pitchFamily="2" charset="2"/>
              <a:buChar char="v"/>
            </a:pPr>
            <a:r>
              <a:rPr lang="tr-TR" altLang="tr-TR" sz="2400" dirty="0" smtClean="0">
                <a:solidFill>
                  <a:srgbClr val="072C62"/>
                </a:solidFill>
              </a:rPr>
              <a:t>Hareket </a:t>
            </a:r>
          </a:p>
          <a:p>
            <a:endParaRPr lang="tr-TR" altLang="tr-TR" sz="2400" dirty="0" smtClean="0">
              <a:solidFill>
                <a:srgbClr val="072C62"/>
              </a:solidFill>
            </a:endParaRPr>
          </a:p>
        </p:txBody>
      </p:sp>
      <p:sp>
        <p:nvSpPr>
          <p:cNvPr id="5" name="4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819502E-6B1F-4354-B40A-07A1E8CC18D5}" type="slidenum">
              <a:rPr lang="tr-TR" altLang="tr-TR">
                <a:solidFill>
                  <a:srgbClr val="FFFFFF"/>
                </a:solidFill>
                <a:latin typeface="Franklin Gothic Book" pitchFamily="34" charset="0"/>
              </a:rPr>
              <a:pPr eaLnBrk="1" hangingPunct="1">
                <a:defRPr/>
              </a:pPr>
              <a:t>11</a:t>
            </a:fld>
            <a:endParaRPr lang="tr-TR" altLang="tr-TR">
              <a:solidFill>
                <a:srgbClr val="FFFFFF"/>
              </a:solidFill>
              <a:latin typeface="Franklin Gothic Book" pitchFamily="34" charset="0"/>
            </a:endParaRPr>
          </a:p>
        </p:txBody>
      </p:sp>
      <p:sp>
        <p:nvSpPr>
          <p:cNvPr id="4" name="1 Başlık"/>
          <p:cNvSpPr txBox="1">
            <a:spLocks/>
          </p:cNvSpPr>
          <p:nvPr/>
        </p:nvSpPr>
        <p:spPr>
          <a:xfrm>
            <a:off x="983432" y="274638"/>
            <a:ext cx="9227368" cy="1143000"/>
          </a:xfrm>
          <a:prstGeom prst="rect">
            <a:avLst/>
          </a:prstGeom>
        </p:spPr>
        <p:txBody>
          <a:bodyPr bIns="91440" anchor="b">
            <a:normAutofit/>
          </a:bodyPr>
          <a:lstStyle/>
          <a:p>
            <a:pPr eaLnBrk="1" fontAlgn="auto" hangingPunct="1">
              <a:spcBef>
                <a:spcPts val="0"/>
              </a:spcBef>
              <a:spcAft>
                <a:spcPts val="0"/>
              </a:spcAft>
              <a:defRPr/>
            </a:pPr>
            <a:r>
              <a:rPr lang="tr-TR" sz="3200" b="1" dirty="0">
                <a:solidFill>
                  <a:schemeClr val="tx2"/>
                </a:solidFill>
                <a:latin typeface="+mj-lt"/>
                <a:ea typeface="+mj-ea"/>
                <a:cs typeface="+mj-cs"/>
              </a:rPr>
              <a:t>Görsel </a:t>
            </a:r>
            <a:r>
              <a:rPr lang="tr-TR" sz="3200" b="1" dirty="0" smtClean="0">
                <a:solidFill>
                  <a:schemeClr val="tx2"/>
                </a:solidFill>
                <a:latin typeface="+mj-lt"/>
                <a:ea typeface="+mj-ea"/>
                <a:cs typeface="+mj-cs"/>
              </a:rPr>
              <a:t>Algılama </a:t>
            </a:r>
            <a:r>
              <a:rPr lang="tr-TR" altLang="tr-TR" sz="3200" b="1" dirty="0">
                <a:solidFill>
                  <a:srgbClr val="002060"/>
                </a:solidFill>
              </a:rPr>
              <a:t>[1</a:t>
            </a:r>
            <a:r>
              <a:rPr lang="tr-TR" altLang="tr-TR" sz="3200" b="1" dirty="0" smtClean="0">
                <a:solidFill>
                  <a:srgbClr val="002060"/>
                </a:solidFill>
              </a:rPr>
              <a:t>]</a:t>
            </a:r>
            <a:endParaRPr lang="tr-TR" sz="3200" b="1" dirty="0">
              <a:solidFill>
                <a:schemeClr val="tx2"/>
              </a:solidFill>
              <a:latin typeface="+mj-lt"/>
              <a:ea typeface="+mj-ea"/>
              <a:cs typeface="+mj-cs"/>
            </a:endParaRPr>
          </a:p>
        </p:txBody>
      </p:sp>
      <p:pic>
        <p:nvPicPr>
          <p:cNvPr id="21510" name="Picture 6" descr="C:\Users\Notebook\AppData\Local\Microsoft\Windows\Temporary Internet Files\Content.IE5\RWBB3XE3\MP9003415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463" y="3933056"/>
            <a:ext cx="2771775"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1" dur="500"/>
                                        <p:tgtEl>
                                          <p:spTgt spid="8195">
                                            <p:txEl>
                                              <p:pRg st="1" end="1"/>
                                            </p:txEl>
                                          </p:spTgt>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15" dur="500"/>
                                        <p:tgtEl>
                                          <p:spTgt spid="8195">
                                            <p:txEl>
                                              <p:pRg st="2" end="2"/>
                                            </p:txEl>
                                          </p:spTgt>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Effect transition="in" filter="checkerboard(across)">
                                      <p:cBhvr>
                                        <p:cTn id="19" dur="500"/>
                                        <p:tgtEl>
                                          <p:spTgt spid="8195">
                                            <p:txEl>
                                              <p:pRg st="3" end="3"/>
                                            </p:txEl>
                                          </p:spTgt>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animEffect transition="in" filter="checkerboard(across)">
                                      <p:cBhvr>
                                        <p:cTn id="23" dur="500"/>
                                        <p:tgtEl>
                                          <p:spTgt spid="8195">
                                            <p:txEl>
                                              <p:pRg st="4" end="4"/>
                                            </p:txEl>
                                          </p:spTgt>
                                        </p:tgtEl>
                                      </p:cBhvr>
                                    </p:animEffect>
                                  </p:childTnLst>
                                </p:cTn>
                              </p:par>
                            </p:childTnLst>
                          </p:cTn>
                        </p:par>
                        <p:par>
                          <p:cTn id="24" fill="hold" nodeType="afterGroup">
                            <p:stCondLst>
                              <p:cond delay="2500"/>
                            </p:stCondLst>
                            <p:childTnLst>
                              <p:par>
                                <p:cTn id="25" presetID="5" presetClass="entr" presetSubtype="10" fill="hold" nodeType="after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animEffect transition="in" filter="checkerboard(across)">
                                      <p:cBhvr>
                                        <p:cTn id="27" dur="500"/>
                                        <p:tgtEl>
                                          <p:spTgt spid="8195">
                                            <p:txEl>
                                              <p:pRg st="5" end="5"/>
                                            </p:txEl>
                                          </p:spTgt>
                                        </p:tgtEl>
                                      </p:cBhvr>
                                    </p:animEffect>
                                  </p:childTnLst>
                                </p:cTn>
                              </p:par>
                            </p:childTnLst>
                          </p:cTn>
                        </p:par>
                        <p:par>
                          <p:cTn id="28" fill="hold" nodeType="afterGroup">
                            <p:stCondLst>
                              <p:cond delay="3000"/>
                            </p:stCondLst>
                            <p:childTnLst>
                              <p:par>
                                <p:cTn id="29" presetID="5" presetClass="entr" presetSubtype="10" fill="hold" nodeType="after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animEffect transition="in" filter="checkerboard(across)">
                                      <p:cBhvr>
                                        <p:cTn id="31"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İçerik Yer Tutucusu"/>
          <p:cNvSpPr>
            <a:spLocks noGrp="1"/>
          </p:cNvSpPr>
          <p:nvPr>
            <p:ph idx="1"/>
          </p:nvPr>
        </p:nvSpPr>
        <p:spPr>
          <a:xfrm>
            <a:off x="767408" y="1417638"/>
            <a:ext cx="10801200" cy="4963690"/>
          </a:xfrm>
        </p:spPr>
        <p:txBody>
          <a:bodyPr>
            <a:noAutofit/>
          </a:bodyPr>
          <a:lstStyle/>
          <a:p>
            <a:pPr>
              <a:lnSpc>
                <a:spcPct val="80000"/>
              </a:lnSpc>
              <a:buFont typeface="Verdana" panose="020B0604030504040204" pitchFamily="34" charset="0"/>
              <a:buChar char="•"/>
            </a:pPr>
            <a:r>
              <a:rPr lang="tr-TR" altLang="tr-TR" sz="2400" dirty="0" smtClean="0">
                <a:solidFill>
                  <a:srgbClr val="072C62"/>
                </a:solidFill>
              </a:rPr>
              <a:t>Kullanıcı belirli bir anda ancak ekranın bir bölümünü görebilir (odaklanabilir). Birbirine yakın olan nesneler aynı anda görülebilir. Uzak olanlar aynı anda görülemez. Birbirine yakın olan nesneler birbirine ait olarak algılanabilmektedir.</a:t>
            </a:r>
          </a:p>
          <a:p>
            <a:pPr>
              <a:lnSpc>
                <a:spcPct val="80000"/>
              </a:lnSpc>
              <a:buFont typeface="Verdana" panose="020B0604030504040204" pitchFamily="34" charset="0"/>
              <a:buChar char="•"/>
            </a:pPr>
            <a:r>
              <a:rPr lang="tr-TR" altLang="tr-TR" sz="2400" dirty="0" smtClean="0">
                <a:solidFill>
                  <a:srgbClr val="072C62"/>
                </a:solidFill>
              </a:rPr>
              <a:t>Mantıksal </a:t>
            </a:r>
            <a:r>
              <a:rPr lang="tr-TR" altLang="tr-TR" sz="2400" dirty="0" smtClean="0">
                <a:solidFill>
                  <a:srgbClr val="072C62"/>
                </a:solidFill>
              </a:rPr>
              <a:t>nesneler gruplar halinde dizilebilir.</a:t>
            </a:r>
          </a:p>
          <a:p>
            <a:pPr>
              <a:lnSpc>
                <a:spcPct val="80000"/>
              </a:lnSpc>
              <a:buFont typeface="Verdana" panose="020B0604030504040204" pitchFamily="34" charset="0"/>
              <a:buChar char="•"/>
            </a:pPr>
            <a:r>
              <a:rPr lang="tr-TR" altLang="tr-TR" sz="2400" dirty="0" smtClean="0">
                <a:solidFill>
                  <a:srgbClr val="072C62"/>
                </a:solidFill>
              </a:rPr>
              <a:t>Örnek</a:t>
            </a:r>
            <a:r>
              <a:rPr lang="tr-TR" altLang="tr-TR" sz="2400" dirty="0" smtClean="0">
                <a:solidFill>
                  <a:srgbClr val="072C62"/>
                </a:solidFill>
              </a:rPr>
              <a:t>: Veri giriş ekranında isim ve adres</a:t>
            </a:r>
          </a:p>
          <a:p>
            <a:pPr>
              <a:lnSpc>
                <a:spcPct val="80000"/>
              </a:lnSpc>
              <a:buFont typeface="Wingdings 2" panose="05020102010507070707" pitchFamily="18" charset="2"/>
              <a:buNone/>
            </a:pPr>
            <a:r>
              <a:rPr lang="tr-TR" altLang="tr-TR" sz="2400" dirty="0" smtClean="0">
                <a:solidFill>
                  <a:srgbClr val="072C62"/>
                </a:solidFill>
              </a:rPr>
              <a:t>aynı gruba dahil edilir.</a:t>
            </a:r>
          </a:p>
          <a:p>
            <a:pPr>
              <a:lnSpc>
                <a:spcPct val="80000"/>
              </a:lnSpc>
              <a:buFont typeface="Verdana" panose="020B0604030504040204" pitchFamily="34" charset="0"/>
              <a:buChar char="•"/>
            </a:pPr>
            <a:r>
              <a:rPr lang="tr-TR" altLang="tr-TR" sz="2400" dirty="0" smtClean="0">
                <a:solidFill>
                  <a:srgbClr val="072C62"/>
                </a:solidFill>
              </a:rPr>
              <a:t>Örnek</a:t>
            </a:r>
            <a:r>
              <a:rPr lang="tr-TR" altLang="tr-TR" sz="2400" dirty="0" smtClean="0">
                <a:solidFill>
                  <a:srgbClr val="072C62"/>
                </a:solidFill>
              </a:rPr>
              <a:t>: Nesneler kullanıcının zihinsel</a:t>
            </a:r>
          </a:p>
          <a:p>
            <a:pPr>
              <a:lnSpc>
                <a:spcPct val="80000"/>
              </a:lnSpc>
              <a:buFont typeface="Wingdings 2" panose="05020102010507070707" pitchFamily="18" charset="2"/>
              <a:buNone/>
            </a:pPr>
            <a:r>
              <a:rPr lang="tr-TR" altLang="tr-TR" sz="2400" dirty="0" smtClean="0">
                <a:solidFill>
                  <a:srgbClr val="072C62"/>
                </a:solidFill>
              </a:rPr>
              <a:t>modelinde oluşması beklenen ilişkiye</a:t>
            </a:r>
          </a:p>
          <a:p>
            <a:pPr>
              <a:lnSpc>
                <a:spcPct val="80000"/>
              </a:lnSpc>
              <a:buFont typeface="Wingdings 2" panose="05020102010507070707" pitchFamily="18" charset="2"/>
              <a:buNone/>
            </a:pPr>
            <a:r>
              <a:rPr lang="tr-TR" altLang="tr-TR" sz="2400" dirty="0" smtClean="0">
                <a:solidFill>
                  <a:srgbClr val="072C62"/>
                </a:solidFill>
              </a:rPr>
              <a:t>göre gruplandırılmalıdır. Grup elemanları</a:t>
            </a:r>
          </a:p>
          <a:p>
            <a:pPr>
              <a:lnSpc>
                <a:spcPct val="80000"/>
              </a:lnSpc>
              <a:buFont typeface="Wingdings 2" panose="05020102010507070707" pitchFamily="18" charset="2"/>
              <a:buNone/>
            </a:pPr>
            <a:r>
              <a:rPr lang="tr-TR" altLang="tr-TR" sz="2400" dirty="0" smtClean="0">
                <a:solidFill>
                  <a:srgbClr val="072C62"/>
                </a:solidFill>
              </a:rPr>
              <a:t>aynı anda görülebilecek bir biçimde</a:t>
            </a:r>
          </a:p>
          <a:p>
            <a:pPr>
              <a:lnSpc>
                <a:spcPct val="80000"/>
              </a:lnSpc>
              <a:buFont typeface="Wingdings 2" panose="05020102010507070707" pitchFamily="18" charset="2"/>
              <a:buNone/>
            </a:pPr>
            <a:r>
              <a:rPr lang="tr-TR" altLang="tr-TR" sz="2400" dirty="0" smtClean="0">
                <a:solidFill>
                  <a:srgbClr val="072C62"/>
                </a:solidFill>
              </a:rPr>
              <a:t>ekranda bulunmalıdır. </a:t>
            </a:r>
          </a:p>
          <a:p>
            <a:pPr>
              <a:lnSpc>
                <a:spcPct val="80000"/>
              </a:lnSpc>
              <a:buFont typeface="Verdana" panose="020B0604030504040204" pitchFamily="34" charset="0"/>
              <a:buChar char="•"/>
            </a:pPr>
            <a:endParaRPr lang="tr-TR" altLang="tr-TR" sz="2400" dirty="0" smtClean="0">
              <a:solidFill>
                <a:srgbClr val="072C62"/>
              </a:solidFill>
            </a:endParaRPr>
          </a:p>
        </p:txBody>
      </p:sp>
      <p:sp>
        <p:nvSpPr>
          <p:cNvPr id="6" name="5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D27BC09B-8DDB-480E-AB80-7328F4954093}" type="slidenum">
              <a:rPr lang="tr-TR" altLang="tr-TR">
                <a:solidFill>
                  <a:srgbClr val="FFFFFF"/>
                </a:solidFill>
                <a:latin typeface="Franklin Gothic Book" pitchFamily="34" charset="0"/>
              </a:rPr>
              <a:pPr eaLnBrk="1" hangingPunct="1">
                <a:defRPr/>
              </a:pPr>
              <a:t>12</a:t>
            </a:fld>
            <a:endParaRPr lang="tr-TR" altLang="tr-TR">
              <a:solidFill>
                <a:srgbClr val="FFFFFF"/>
              </a:solidFill>
              <a:latin typeface="Franklin Gothic Book" pitchFamily="34" charset="0"/>
            </a:endParaRPr>
          </a:p>
        </p:txBody>
      </p:sp>
      <p:sp>
        <p:nvSpPr>
          <p:cNvPr id="5" name="1 Başlık"/>
          <p:cNvSpPr txBox="1">
            <a:spLocks/>
          </p:cNvSpPr>
          <p:nvPr/>
        </p:nvSpPr>
        <p:spPr>
          <a:xfrm>
            <a:off x="983432" y="274638"/>
            <a:ext cx="9227368" cy="1143000"/>
          </a:xfrm>
          <a:prstGeom prst="rect">
            <a:avLst/>
          </a:prstGeom>
        </p:spPr>
        <p:txBody>
          <a:bodyPr bIns="91440" anchor="b">
            <a:normAutofit/>
          </a:bodyPr>
          <a:lstStyle/>
          <a:p>
            <a:pPr eaLnBrk="1" fontAlgn="auto" hangingPunct="1">
              <a:spcBef>
                <a:spcPts val="0"/>
              </a:spcBef>
              <a:spcAft>
                <a:spcPts val="0"/>
              </a:spcAft>
              <a:defRPr/>
            </a:pPr>
            <a:r>
              <a:rPr lang="tr-TR" sz="3200" b="1" dirty="0">
                <a:solidFill>
                  <a:schemeClr val="tx2"/>
                </a:solidFill>
                <a:latin typeface="+mj-lt"/>
                <a:ea typeface="+mj-ea"/>
                <a:cs typeface="+mj-cs"/>
              </a:rPr>
              <a:t>Görsel Algılama </a:t>
            </a:r>
            <a:r>
              <a:rPr lang="tr-TR" sz="3200" b="1" dirty="0" smtClean="0">
                <a:solidFill>
                  <a:schemeClr val="tx2"/>
                </a:solidFill>
                <a:latin typeface="+mj-lt"/>
                <a:ea typeface="+mj-ea"/>
                <a:cs typeface="+mj-cs"/>
              </a:rPr>
              <a:t>– Yakınlık </a:t>
            </a:r>
            <a:r>
              <a:rPr lang="tr-TR" altLang="tr-TR" sz="3200" b="1" dirty="0">
                <a:solidFill>
                  <a:srgbClr val="002060"/>
                </a:solidFill>
              </a:rPr>
              <a:t>[1</a:t>
            </a:r>
            <a:r>
              <a:rPr lang="tr-TR" altLang="tr-TR" sz="3200" b="1" dirty="0" smtClean="0">
                <a:solidFill>
                  <a:srgbClr val="002060"/>
                </a:solidFill>
              </a:rPr>
              <a:t>]</a:t>
            </a:r>
            <a:endParaRPr lang="tr-TR" sz="3200" b="1" dirty="0">
              <a:solidFill>
                <a:srgbClr val="002060"/>
              </a:solidFill>
            </a:endParaRPr>
          </a:p>
        </p:txBody>
      </p:sp>
      <p:pic>
        <p:nvPicPr>
          <p:cNvPr id="22534" name="Picture 2" descr="http://varenne.tc.columbia.edu/images/face_vase.gif"/>
          <p:cNvPicPr>
            <a:picLocks noChangeAspect="1" noChangeArrowheads="1"/>
          </p:cNvPicPr>
          <p:nvPr/>
        </p:nvPicPr>
        <p:blipFill>
          <a:blip r:embed="rId2">
            <a:lum bright="-20000" contrast="-30000"/>
            <a:extLst>
              <a:ext uri="{28A0092B-C50C-407E-A947-70E740481C1C}">
                <a14:useLocalDpi xmlns:a14="http://schemas.microsoft.com/office/drawing/2010/main" val="0"/>
              </a:ext>
            </a:extLst>
          </a:blip>
          <a:srcRect/>
          <a:stretch>
            <a:fillRect/>
          </a:stretch>
        </p:blipFill>
        <p:spPr bwMode="auto">
          <a:xfrm>
            <a:off x="7167563" y="3286125"/>
            <a:ext cx="3071812"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1" dur="500"/>
                                        <p:tgtEl>
                                          <p:spTgt spid="8195">
                                            <p:txEl>
                                              <p:pRg st="1" end="1"/>
                                            </p:txEl>
                                          </p:spTgt>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15" dur="500"/>
                                        <p:tgtEl>
                                          <p:spTgt spid="8195">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8195">
                                            <p:txEl>
                                              <p:pRg st="3" end="3"/>
                                            </p:txEl>
                                          </p:spTgt>
                                        </p:tgtEl>
                                        <p:attrNameLst>
                                          <p:attrName>style.visibility</p:attrName>
                                        </p:attrNameLst>
                                      </p:cBhvr>
                                      <p:to>
                                        <p:strVal val="visible"/>
                                      </p:to>
                                    </p:set>
                                    <p:animEffect transition="in" filter="checkerboard(across)">
                                      <p:cBhvr>
                                        <p:cTn id="18" dur="500"/>
                                        <p:tgtEl>
                                          <p:spTgt spid="8195">
                                            <p:txEl>
                                              <p:pRg st="3" end="3"/>
                                            </p:txEl>
                                          </p:spTgt>
                                        </p:tgtEl>
                                      </p:cBhvr>
                                    </p:animEffect>
                                  </p:childTnLst>
                                </p:cTn>
                              </p:par>
                            </p:childTnLst>
                          </p:cTn>
                        </p:par>
                        <p:par>
                          <p:cTn id="19" fill="hold" nodeType="afterGroup">
                            <p:stCondLst>
                              <p:cond delay="1500"/>
                            </p:stCondLst>
                            <p:childTnLst>
                              <p:par>
                                <p:cTn id="20" presetID="5" presetClass="entr" presetSubtype="10" fill="hold" nodeType="after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checkerboard(across)">
                                      <p:cBhvr>
                                        <p:cTn id="22" dur="500"/>
                                        <p:tgtEl>
                                          <p:spTgt spid="8195">
                                            <p:txEl>
                                              <p:pRg st="4" end="4"/>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8195">
                                            <p:txEl>
                                              <p:pRg st="5" end="5"/>
                                            </p:txEl>
                                          </p:spTgt>
                                        </p:tgtEl>
                                        <p:attrNameLst>
                                          <p:attrName>style.visibility</p:attrName>
                                        </p:attrNameLst>
                                      </p:cBhvr>
                                      <p:to>
                                        <p:strVal val="visible"/>
                                      </p:to>
                                    </p:set>
                                    <p:animEffect transition="in" filter="checkerboard(across)">
                                      <p:cBhvr>
                                        <p:cTn id="25" dur="500"/>
                                        <p:tgtEl>
                                          <p:spTgt spid="8195">
                                            <p:txEl>
                                              <p:pRg st="5" end="5"/>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8195">
                                            <p:txEl>
                                              <p:pRg st="6" end="6"/>
                                            </p:txEl>
                                          </p:spTgt>
                                        </p:tgtEl>
                                        <p:attrNameLst>
                                          <p:attrName>style.visibility</p:attrName>
                                        </p:attrNameLst>
                                      </p:cBhvr>
                                      <p:to>
                                        <p:strVal val="visible"/>
                                      </p:to>
                                    </p:set>
                                    <p:animEffect transition="in" filter="checkerboard(across)">
                                      <p:cBhvr>
                                        <p:cTn id="28" dur="500"/>
                                        <p:tgtEl>
                                          <p:spTgt spid="8195">
                                            <p:txEl>
                                              <p:pRg st="6" end="6"/>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8195">
                                            <p:txEl>
                                              <p:pRg st="7" end="7"/>
                                            </p:txEl>
                                          </p:spTgt>
                                        </p:tgtEl>
                                        <p:attrNameLst>
                                          <p:attrName>style.visibility</p:attrName>
                                        </p:attrNameLst>
                                      </p:cBhvr>
                                      <p:to>
                                        <p:strVal val="visible"/>
                                      </p:to>
                                    </p:set>
                                    <p:animEffect transition="in" filter="checkerboard(across)">
                                      <p:cBhvr>
                                        <p:cTn id="31" dur="500"/>
                                        <p:tgtEl>
                                          <p:spTgt spid="8195">
                                            <p:txEl>
                                              <p:pRg st="7" end="7"/>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8195">
                                            <p:txEl>
                                              <p:pRg st="8" end="8"/>
                                            </p:txEl>
                                          </p:spTgt>
                                        </p:tgtEl>
                                        <p:attrNameLst>
                                          <p:attrName>style.visibility</p:attrName>
                                        </p:attrNameLst>
                                      </p:cBhvr>
                                      <p:to>
                                        <p:strVal val="visible"/>
                                      </p:to>
                                    </p:set>
                                    <p:animEffect transition="in" filter="checkerboard(across)">
                                      <p:cBhvr>
                                        <p:cTn id="34"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İçerik Yer Tutucusu"/>
          <p:cNvSpPr>
            <a:spLocks noGrp="1"/>
          </p:cNvSpPr>
          <p:nvPr>
            <p:ph idx="1"/>
          </p:nvPr>
        </p:nvSpPr>
        <p:spPr>
          <a:xfrm>
            <a:off x="860526" y="1390088"/>
            <a:ext cx="7488832" cy="3816424"/>
          </a:xfrm>
        </p:spPr>
        <p:txBody>
          <a:bodyPr>
            <a:normAutofit/>
          </a:bodyPr>
          <a:lstStyle/>
          <a:p>
            <a:pPr>
              <a:buFont typeface="Verdana" panose="020B0604030504040204" pitchFamily="34" charset="0"/>
              <a:buChar char="•"/>
            </a:pPr>
            <a:r>
              <a:rPr lang="tr-TR" altLang="tr-TR" sz="2400" dirty="0" smtClean="0">
                <a:solidFill>
                  <a:srgbClr val="072C62"/>
                </a:solidFill>
              </a:rPr>
              <a:t>Kullanıcı aynı renkte olan ya da aynı biçimde olan nesneler arasında mantıksal ilişki kurar ve/veya birbirine ait olduğunu düşünür.</a:t>
            </a:r>
          </a:p>
          <a:p>
            <a:pPr>
              <a:buFont typeface="Verdana" panose="020B0604030504040204" pitchFamily="34" charset="0"/>
              <a:buChar char="•"/>
            </a:pPr>
            <a:r>
              <a:rPr lang="tr-TR" altLang="tr-TR" sz="2400" dirty="0" err="1" smtClean="0">
                <a:solidFill>
                  <a:srgbClr val="072C62"/>
                </a:solidFill>
              </a:rPr>
              <a:t>Arayüzlerde</a:t>
            </a:r>
            <a:r>
              <a:rPr lang="tr-TR" altLang="tr-TR" sz="2400" dirty="0" smtClean="0">
                <a:solidFill>
                  <a:srgbClr val="072C62"/>
                </a:solidFill>
              </a:rPr>
              <a:t> </a:t>
            </a:r>
            <a:r>
              <a:rPr lang="tr-TR" altLang="tr-TR" sz="2400" dirty="0" smtClean="0">
                <a:solidFill>
                  <a:srgbClr val="072C62"/>
                </a:solidFill>
              </a:rPr>
              <a:t>kullanılan şekillerin renk ve biçim tasarımında ortak standartlar belirlenir. </a:t>
            </a:r>
          </a:p>
          <a:p>
            <a:pPr>
              <a:buFont typeface="Verdana" panose="020B0604030504040204" pitchFamily="34" charset="0"/>
              <a:buChar char="•"/>
            </a:pPr>
            <a:r>
              <a:rPr lang="tr-TR" altLang="tr-TR" sz="2400" dirty="0" smtClean="0">
                <a:solidFill>
                  <a:srgbClr val="072C62"/>
                </a:solidFill>
              </a:rPr>
              <a:t>Örnek</a:t>
            </a:r>
            <a:r>
              <a:rPr lang="tr-TR" altLang="tr-TR" sz="2400" dirty="0" smtClean="0">
                <a:solidFill>
                  <a:srgbClr val="072C62"/>
                </a:solidFill>
              </a:rPr>
              <a:t>: Aksiyon düğmeleri aynı boyda </a:t>
            </a:r>
            <a:r>
              <a:rPr lang="tr-TR" altLang="tr-TR" sz="2400" dirty="0" err="1" smtClean="0">
                <a:solidFill>
                  <a:srgbClr val="072C62"/>
                </a:solidFill>
              </a:rPr>
              <a:t>verenkte</a:t>
            </a:r>
            <a:r>
              <a:rPr lang="tr-TR" altLang="tr-TR" sz="2400" dirty="0" smtClean="0">
                <a:solidFill>
                  <a:srgbClr val="072C62"/>
                </a:solidFill>
              </a:rPr>
              <a:t> </a:t>
            </a:r>
            <a:r>
              <a:rPr lang="tr-TR" altLang="tr-TR" sz="2400" dirty="0" smtClean="0">
                <a:solidFill>
                  <a:srgbClr val="072C62"/>
                </a:solidFill>
              </a:rPr>
              <a:t>yapılabilir. (oklar, </a:t>
            </a:r>
            <a:r>
              <a:rPr lang="tr-TR" altLang="tr-TR" sz="2400" dirty="0" err="1" smtClean="0">
                <a:solidFill>
                  <a:srgbClr val="072C62"/>
                </a:solidFill>
              </a:rPr>
              <a:t>play</a:t>
            </a:r>
            <a:r>
              <a:rPr lang="tr-TR" altLang="tr-TR" sz="2400" dirty="0" smtClean="0">
                <a:solidFill>
                  <a:srgbClr val="072C62"/>
                </a:solidFill>
              </a:rPr>
              <a:t>, stop, </a:t>
            </a:r>
            <a:r>
              <a:rPr lang="tr-TR" altLang="tr-TR" sz="2400" dirty="0" err="1" smtClean="0">
                <a:solidFill>
                  <a:srgbClr val="072C62"/>
                </a:solidFill>
              </a:rPr>
              <a:t>pause</a:t>
            </a:r>
            <a:r>
              <a:rPr lang="tr-TR" altLang="tr-TR" sz="2400" dirty="0" smtClean="0">
                <a:solidFill>
                  <a:srgbClr val="072C62"/>
                </a:solidFill>
              </a:rPr>
              <a:t> vb</a:t>
            </a:r>
            <a:r>
              <a:rPr lang="tr-TR" altLang="tr-TR" sz="2400" dirty="0" smtClean="0">
                <a:solidFill>
                  <a:srgbClr val="072C62"/>
                </a:solidFill>
              </a:rPr>
              <a:t>.) </a:t>
            </a:r>
          </a:p>
          <a:p>
            <a:pPr>
              <a:buFont typeface="Verdana" panose="020B0604030504040204" pitchFamily="34" charset="0"/>
              <a:buChar char="•"/>
            </a:pPr>
            <a:endParaRPr lang="tr-TR" altLang="tr-TR" sz="2400" dirty="0" smtClean="0">
              <a:solidFill>
                <a:srgbClr val="072C62"/>
              </a:solidFill>
            </a:endParaRPr>
          </a:p>
        </p:txBody>
      </p:sp>
      <p:sp>
        <p:nvSpPr>
          <p:cNvPr id="6" name="5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111A924-535D-4711-ACA0-AFC9E80CABE3}" type="slidenum">
              <a:rPr lang="tr-TR" altLang="tr-TR">
                <a:solidFill>
                  <a:srgbClr val="FFFFFF"/>
                </a:solidFill>
                <a:latin typeface="Franklin Gothic Book" pitchFamily="34" charset="0"/>
              </a:rPr>
              <a:pPr eaLnBrk="1" hangingPunct="1">
                <a:defRPr/>
              </a:pPr>
              <a:t>13</a:t>
            </a:fld>
            <a:endParaRPr lang="tr-TR" altLang="tr-TR">
              <a:solidFill>
                <a:srgbClr val="FFFFFF"/>
              </a:solidFill>
              <a:latin typeface="Franklin Gothic Book" pitchFamily="34" charset="0"/>
            </a:endParaRPr>
          </a:p>
        </p:txBody>
      </p:sp>
      <p:sp>
        <p:nvSpPr>
          <p:cNvPr id="5" name="1 Başlık"/>
          <p:cNvSpPr txBox="1">
            <a:spLocks/>
          </p:cNvSpPr>
          <p:nvPr/>
        </p:nvSpPr>
        <p:spPr>
          <a:xfrm>
            <a:off x="1055440" y="274638"/>
            <a:ext cx="9155360" cy="1143000"/>
          </a:xfrm>
          <a:prstGeom prst="rect">
            <a:avLst/>
          </a:prstGeom>
        </p:spPr>
        <p:txBody>
          <a:bodyPr bIns="91440" anchor="b">
            <a:normAutofit/>
          </a:bodyPr>
          <a:lstStyle/>
          <a:p>
            <a:pPr eaLnBrk="1" fontAlgn="auto" hangingPunct="1">
              <a:spcBef>
                <a:spcPts val="0"/>
              </a:spcBef>
              <a:spcAft>
                <a:spcPts val="0"/>
              </a:spcAft>
              <a:defRPr/>
            </a:pPr>
            <a:r>
              <a:rPr lang="tr-TR" sz="3200" b="1" dirty="0">
                <a:solidFill>
                  <a:schemeClr val="tx2"/>
                </a:solidFill>
                <a:latin typeface="+mj-lt"/>
                <a:ea typeface="+mj-ea"/>
                <a:cs typeface="+mj-cs"/>
              </a:rPr>
              <a:t>Görsel Algılama </a:t>
            </a:r>
            <a:r>
              <a:rPr lang="tr-TR" sz="3200" b="1" dirty="0" smtClean="0">
                <a:solidFill>
                  <a:schemeClr val="tx2"/>
                </a:solidFill>
                <a:latin typeface="+mj-lt"/>
                <a:ea typeface="+mj-ea"/>
                <a:cs typeface="+mj-cs"/>
              </a:rPr>
              <a:t>– Benzerlik [1]</a:t>
            </a:r>
            <a:endParaRPr lang="tr-TR" sz="3200" b="1" dirty="0">
              <a:solidFill>
                <a:schemeClr val="tx2"/>
              </a:solidFill>
              <a:latin typeface="+mj-lt"/>
              <a:ea typeface="+mj-ea"/>
              <a:cs typeface="+mj-cs"/>
            </a:endParaRPr>
          </a:p>
        </p:txBody>
      </p:sp>
      <p:pic>
        <p:nvPicPr>
          <p:cNvPr id="23558" name="Picture 2" descr="http://corinet.org/mike/Logo/vi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358" y="2192287"/>
            <a:ext cx="3103760" cy="30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1" dur="500"/>
                                        <p:tgtEl>
                                          <p:spTgt spid="8195">
                                            <p:txEl>
                                              <p:pRg st="1" end="1"/>
                                            </p:txEl>
                                          </p:spTgt>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1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İçerik Yer Tutucusu"/>
          <p:cNvSpPr>
            <a:spLocks noGrp="1"/>
          </p:cNvSpPr>
          <p:nvPr>
            <p:ph idx="1"/>
          </p:nvPr>
        </p:nvSpPr>
        <p:spPr>
          <a:xfrm>
            <a:off x="911424" y="1417638"/>
            <a:ext cx="10441160" cy="3955578"/>
          </a:xfrm>
        </p:spPr>
        <p:txBody>
          <a:bodyPr>
            <a:normAutofit/>
          </a:bodyPr>
          <a:lstStyle/>
          <a:p>
            <a:r>
              <a:rPr lang="tr-TR" altLang="tr-TR" sz="2400" dirty="0" smtClean="0">
                <a:solidFill>
                  <a:srgbClr val="072C62"/>
                </a:solidFill>
              </a:rPr>
              <a:t>Kullanıcı düşey ve yatay olarak simetrik düzenlenmiş ekranları daha çok tercih eder. Pencereler öyle ayarlanmalıdır ki beyaz boşluklar eşit aralıklarla dağıtılmalıdır.</a:t>
            </a:r>
          </a:p>
          <a:p>
            <a:endParaRPr lang="tr-TR" altLang="tr-TR" sz="2400" dirty="0" smtClean="0">
              <a:solidFill>
                <a:srgbClr val="072C62"/>
              </a:solidFill>
            </a:endParaRPr>
          </a:p>
          <a:p>
            <a:r>
              <a:rPr lang="tr-TR" altLang="tr-TR" sz="2400" dirty="0" smtClean="0">
                <a:solidFill>
                  <a:srgbClr val="072C62"/>
                </a:solidFill>
              </a:rPr>
              <a:t>Örnek: Geniş boş alanlar genellikle nesnelerin belireceği boş yerler olarak yorumlanır</a:t>
            </a:r>
            <a:r>
              <a:rPr lang="tr-TR" altLang="tr-TR" sz="2400" dirty="0" smtClean="0">
                <a:solidFill>
                  <a:srgbClr val="072C62"/>
                </a:solidFill>
              </a:rPr>
              <a:t>. </a:t>
            </a:r>
            <a:endParaRPr lang="tr-TR" altLang="tr-TR" sz="2400" dirty="0" smtClean="0">
              <a:solidFill>
                <a:srgbClr val="072C62"/>
              </a:solidFill>
            </a:endParaRPr>
          </a:p>
        </p:txBody>
      </p:sp>
      <p:sp>
        <p:nvSpPr>
          <p:cNvPr id="6" name="5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D85FCA26-7B57-4363-B27D-8E4DBB87ECF9}" type="slidenum">
              <a:rPr lang="tr-TR" altLang="tr-TR">
                <a:solidFill>
                  <a:srgbClr val="FFFFFF"/>
                </a:solidFill>
                <a:latin typeface="Franklin Gothic Book" pitchFamily="34" charset="0"/>
              </a:rPr>
              <a:pPr eaLnBrk="1" hangingPunct="1">
                <a:defRPr/>
              </a:pPr>
              <a:t>14</a:t>
            </a:fld>
            <a:endParaRPr lang="tr-TR" altLang="tr-TR">
              <a:solidFill>
                <a:srgbClr val="FFFFFF"/>
              </a:solidFill>
              <a:latin typeface="Franklin Gothic Book" pitchFamily="34" charset="0"/>
            </a:endParaRPr>
          </a:p>
        </p:txBody>
      </p:sp>
      <p:sp>
        <p:nvSpPr>
          <p:cNvPr id="5" name="1 Başlık"/>
          <p:cNvSpPr txBox="1">
            <a:spLocks/>
          </p:cNvSpPr>
          <p:nvPr/>
        </p:nvSpPr>
        <p:spPr>
          <a:xfrm>
            <a:off x="1055440" y="274638"/>
            <a:ext cx="9155360" cy="1143000"/>
          </a:xfrm>
          <a:prstGeom prst="rect">
            <a:avLst/>
          </a:prstGeom>
        </p:spPr>
        <p:txBody>
          <a:bodyPr bIns="91440" anchor="b">
            <a:normAutofit/>
          </a:bodyPr>
          <a:lstStyle/>
          <a:p>
            <a:pPr eaLnBrk="1" fontAlgn="auto" hangingPunct="1">
              <a:spcBef>
                <a:spcPts val="0"/>
              </a:spcBef>
              <a:spcAft>
                <a:spcPts val="0"/>
              </a:spcAft>
              <a:defRPr/>
            </a:pPr>
            <a:r>
              <a:rPr lang="tr-TR" sz="3200" b="1" dirty="0">
                <a:solidFill>
                  <a:schemeClr val="tx2"/>
                </a:solidFill>
                <a:latin typeface="+mj-lt"/>
                <a:ea typeface="+mj-ea"/>
                <a:cs typeface="+mj-cs"/>
              </a:rPr>
              <a:t>Görsel Algılama </a:t>
            </a:r>
            <a:r>
              <a:rPr lang="tr-TR" sz="3200" b="1" dirty="0" smtClean="0">
                <a:solidFill>
                  <a:schemeClr val="tx2"/>
                </a:solidFill>
                <a:latin typeface="+mj-lt"/>
                <a:ea typeface="+mj-ea"/>
                <a:cs typeface="+mj-cs"/>
              </a:rPr>
              <a:t>– Balans </a:t>
            </a:r>
            <a:r>
              <a:rPr lang="tr-TR" altLang="tr-TR" sz="3200" b="1" dirty="0">
                <a:solidFill>
                  <a:srgbClr val="002060"/>
                </a:solidFill>
              </a:rPr>
              <a:t>[1</a:t>
            </a:r>
            <a:r>
              <a:rPr lang="tr-TR" altLang="tr-TR" sz="3200" b="1" dirty="0" smtClean="0">
                <a:solidFill>
                  <a:srgbClr val="002060"/>
                </a:solidFill>
              </a:rPr>
              <a:t>]</a:t>
            </a:r>
            <a:endParaRPr lang="tr-TR" sz="3200" b="1" dirty="0">
              <a:solidFill>
                <a:srgbClr val="00206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11"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soylenasil.com/elektronik/i/telgraf_r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769" y="1340768"/>
            <a:ext cx="4214812" cy="494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2 İçerik Yer Tutucusu"/>
          <p:cNvSpPr>
            <a:spLocks noGrp="1"/>
          </p:cNvSpPr>
          <p:nvPr>
            <p:ph idx="1"/>
          </p:nvPr>
        </p:nvSpPr>
        <p:spPr>
          <a:xfrm>
            <a:off x="6096000" y="1417638"/>
            <a:ext cx="4572000" cy="4511675"/>
          </a:xfrm>
        </p:spPr>
        <p:txBody>
          <a:bodyPr>
            <a:normAutofit/>
          </a:bodyPr>
          <a:lstStyle/>
          <a:p>
            <a:r>
              <a:rPr lang="tr-TR" altLang="tr-TR" sz="2400" dirty="0" smtClean="0">
                <a:solidFill>
                  <a:srgbClr val="072C62"/>
                </a:solidFill>
              </a:rPr>
              <a:t>Kullanıcı genellikle pencereyi yukarıdan aşağı ve soldan sağa doğru tarar (</a:t>
            </a:r>
            <a:r>
              <a:rPr lang="tr-TR" altLang="tr-TR" sz="2400" dirty="0" err="1" smtClean="0">
                <a:solidFill>
                  <a:srgbClr val="072C62"/>
                </a:solidFill>
              </a:rPr>
              <a:t>latin</a:t>
            </a:r>
            <a:r>
              <a:rPr lang="tr-TR" altLang="tr-TR" sz="2400" dirty="0" smtClean="0">
                <a:solidFill>
                  <a:srgbClr val="072C62"/>
                </a:solidFill>
              </a:rPr>
              <a:t> kökenli batı alfabe sistemlerinde). Pencere içindeki nesnelerin sıralaması kullanıcıların isteği doğrultusunda doğal bir sıralama ile gerçekleştirilmelidir. </a:t>
            </a:r>
          </a:p>
        </p:txBody>
      </p:sp>
      <p:sp>
        <p:nvSpPr>
          <p:cNvPr id="6" name="5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99A85002-7959-4E64-9470-E56E7157B430}" type="slidenum">
              <a:rPr lang="tr-TR" altLang="tr-TR">
                <a:solidFill>
                  <a:srgbClr val="FFFFFF"/>
                </a:solidFill>
                <a:latin typeface="Franklin Gothic Book" pitchFamily="34" charset="0"/>
              </a:rPr>
              <a:pPr eaLnBrk="1" hangingPunct="1">
                <a:defRPr/>
              </a:pPr>
              <a:t>15</a:t>
            </a:fld>
            <a:endParaRPr lang="tr-TR" altLang="tr-TR">
              <a:solidFill>
                <a:srgbClr val="FFFFFF"/>
              </a:solidFill>
              <a:latin typeface="Franklin Gothic Book" pitchFamily="34" charset="0"/>
            </a:endParaRPr>
          </a:p>
        </p:txBody>
      </p:sp>
      <p:sp>
        <p:nvSpPr>
          <p:cNvPr id="5" name="1 Başlık"/>
          <p:cNvSpPr txBox="1">
            <a:spLocks/>
          </p:cNvSpPr>
          <p:nvPr/>
        </p:nvSpPr>
        <p:spPr>
          <a:xfrm>
            <a:off x="1055440" y="274638"/>
            <a:ext cx="9155360" cy="1143000"/>
          </a:xfrm>
          <a:prstGeom prst="rect">
            <a:avLst/>
          </a:prstGeom>
        </p:spPr>
        <p:txBody>
          <a:bodyPr bIns="91440" anchor="b">
            <a:normAutofit/>
          </a:bodyPr>
          <a:lstStyle/>
          <a:p>
            <a:pPr eaLnBrk="1" fontAlgn="auto" hangingPunct="1">
              <a:spcBef>
                <a:spcPts val="0"/>
              </a:spcBef>
              <a:spcAft>
                <a:spcPts val="0"/>
              </a:spcAft>
              <a:defRPr/>
            </a:pPr>
            <a:r>
              <a:rPr lang="tr-TR" sz="3200" b="1" dirty="0">
                <a:solidFill>
                  <a:schemeClr val="tx2"/>
                </a:solidFill>
                <a:latin typeface="+mj-lt"/>
                <a:ea typeface="+mj-ea"/>
                <a:cs typeface="+mj-cs"/>
              </a:rPr>
              <a:t>Görsel Algılama </a:t>
            </a:r>
            <a:r>
              <a:rPr lang="tr-TR" sz="3200" b="1" dirty="0" smtClean="0">
                <a:solidFill>
                  <a:schemeClr val="tx2"/>
                </a:solidFill>
                <a:latin typeface="+mj-lt"/>
                <a:ea typeface="+mj-ea"/>
                <a:cs typeface="+mj-cs"/>
              </a:rPr>
              <a:t>– Sıra </a:t>
            </a:r>
            <a:r>
              <a:rPr lang="tr-TR" altLang="tr-TR" sz="3200" b="1" dirty="0">
                <a:solidFill>
                  <a:srgbClr val="002060"/>
                </a:solidFill>
              </a:rPr>
              <a:t>[1</a:t>
            </a:r>
            <a:r>
              <a:rPr lang="tr-TR" altLang="tr-TR" sz="3200" b="1" dirty="0" smtClean="0">
                <a:solidFill>
                  <a:srgbClr val="002060"/>
                </a:solidFill>
              </a:rPr>
              <a:t>]</a:t>
            </a:r>
            <a:endParaRPr lang="tr-TR" sz="3200" b="1" dirty="0">
              <a:solidFill>
                <a:schemeClr val="tx2"/>
              </a:solidFill>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İçerik Yer Tutucusu"/>
          <p:cNvSpPr>
            <a:spLocks noGrp="1"/>
          </p:cNvSpPr>
          <p:nvPr>
            <p:ph idx="1"/>
          </p:nvPr>
        </p:nvSpPr>
        <p:spPr>
          <a:xfrm>
            <a:off x="4079776" y="1417638"/>
            <a:ext cx="7056784" cy="4531642"/>
          </a:xfrm>
        </p:spPr>
        <p:txBody>
          <a:bodyPr>
            <a:noAutofit/>
          </a:bodyPr>
          <a:lstStyle/>
          <a:p>
            <a:pPr>
              <a:buFont typeface="Verdana" panose="020B0604030504040204" pitchFamily="34" charset="0"/>
              <a:buChar char="•"/>
            </a:pPr>
            <a:r>
              <a:rPr lang="tr-TR" altLang="tr-TR" sz="2400" dirty="0" smtClean="0">
                <a:solidFill>
                  <a:srgbClr val="072C62"/>
                </a:solidFill>
              </a:rPr>
              <a:t>İnsan gözü hareket eden ya da renk ve biçim değiştiren nesnelere daha çok duyarlıdır. Bu tip nesneler daha dikkat çekicidir. Şekil, renk ya da yer değiştirme kullanılarak kullanıcının dikkati bazı nesnelere çekilebilir. Ya da ekrandaki kullanıcının o anda bakmadığı bir bölgeye bakması sağlanabilir. </a:t>
            </a:r>
          </a:p>
          <a:p>
            <a:pPr>
              <a:buFont typeface="Verdana" panose="020B0604030504040204" pitchFamily="34" charset="0"/>
              <a:buChar char="•"/>
            </a:pPr>
            <a:endParaRPr lang="tr-TR" altLang="tr-TR" sz="2400" dirty="0" smtClean="0">
              <a:solidFill>
                <a:srgbClr val="072C62"/>
              </a:solidFill>
            </a:endParaRPr>
          </a:p>
          <a:p>
            <a:pPr>
              <a:buFont typeface="Verdana" panose="020B0604030504040204" pitchFamily="34" charset="0"/>
              <a:buChar char="•"/>
            </a:pPr>
            <a:r>
              <a:rPr lang="tr-TR" altLang="tr-TR" sz="2400" dirty="0" smtClean="0">
                <a:solidFill>
                  <a:srgbClr val="072C62"/>
                </a:solidFill>
              </a:rPr>
              <a:t>Örnek: Eğer ekranın alt tarafında bulunan mesaj/durum bölümüne kullanıcının bakması isteniyorsa, font ya da renk değişimi yapılarak dikkati çekilir ve bu alana bakması sağlanır.</a:t>
            </a:r>
          </a:p>
        </p:txBody>
      </p:sp>
      <p:sp>
        <p:nvSpPr>
          <p:cNvPr id="6" name="5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5E63423C-29C0-49CB-A185-5746C473D3D7}" type="slidenum">
              <a:rPr lang="tr-TR" altLang="tr-TR">
                <a:solidFill>
                  <a:srgbClr val="FFFFFF"/>
                </a:solidFill>
                <a:latin typeface="Franklin Gothic Book" pitchFamily="34" charset="0"/>
              </a:rPr>
              <a:pPr eaLnBrk="1" hangingPunct="1">
                <a:defRPr/>
              </a:pPr>
              <a:t>16</a:t>
            </a:fld>
            <a:endParaRPr lang="tr-TR" altLang="tr-TR">
              <a:solidFill>
                <a:srgbClr val="FFFFFF"/>
              </a:solidFill>
              <a:latin typeface="Franklin Gothic Book" pitchFamily="34" charset="0"/>
            </a:endParaRPr>
          </a:p>
        </p:txBody>
      </p:sp>
      <p:sp>
        <p:nvSpPr>
          <p:cNvPr id="5" name="1 Başlık"/>
          <p:cNvSpPr txBox="1">
            <a:spLocks/>
          </p:cNvSpPr>
          <p:nvPr/>
        </p:nvSpPr>
        <p:spPr>
          <a:xfrm>
            <a:off x="983432" y="274638"/>
            <a:ext cx="9227368" cy="1143000"/>
          </a:xfrm>
          <a:prstGeom prst="rect">
            <a:avLst/>
          </a:prstGeom>
        </p:spPr>
        <p:txBody>
          <a:bodyPr bIns="91440" anchor="b">
            <a:normAutofit/>
          </a:bodyPr>
          <a:lstStyle/>
          <a:p>
            <a:pPr eaLnBrk="1" fontAlgn="auto" hangingPunct="1">
              <a:spcBef>
                <a:spcPts val="0"/>
              </a:spcBef>
              <a:spcAft>
                <a:spcPts val="0"/>
              </a:spcAft>
              <a:defRPr/>
            </a:pPr>
            <a:r>
              <a:rPr lang="tr-TR" sz="3200" b="1" dirty="0">
                <a:solidFill>
                  <a:schemeClr val="tx2"/>
                </a:solidFill>
                <a:latin typeface="+mj-lt"/>
                <a:ea typeface="+mj-ea"/>
                <a:cs typeface="+mj-cs"/>
              </a:rPr>
              <a:t>Görsel Algılama </a:t>
            </a:r>
            <a:r>
              <a:rPr lang="tr-TR" sz="3200" b="1" dirty="0" smtClean="0">
                <a:solidFill>
                  <a:schemeClr val="tx2"/>
                </a:solidFill>
                <a:latin typeface="+mj-lt"/>
                <a:ea typeface="+mj-ea"/>
                <a:cs typeface="+mj-cs"/>
              </a:rPr>
              <a:t>– Hareket </a:t>
            </a:r>
            <a:r>
              <a:rPr lang="tr-TR" altLang="tr-TR" sz="3200" b="1" dirty="0">
                <a:solidFill>
                  <a:srgbClr val="002060"/>
                </a:solidFill>
              </a:rPr>
              <a:t>[1</a:t>
            </a:r>
            <a:r>
              <a:rPr lang="tr-TR" altLang="tr-TR" sz="3200" b="1" dirty="0" smtClean="0">
                <a:solidFill>
                  <a:srgbClr val="002060"/>
                </a:solidFill>
              </a:rPr>
              <a:t>]</a:t>
            </a:r>
            <a:endParaRPr lang="tr-TR" sz="3200" b="1" dirty="0">
              <a:solidFill>
                <a:srgbClr val="002060"/>
              </a:solidFill>
            </a:endParaRPr>
          </a:p>
        </p:txBody>
      </p:sp>
      <p:pic>
        <p:nvPicPr>
          <p:cNvPr id="26630" name="6 Resim" descr="Back_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8926" y="2790627"/>
            <a:ext cx="11303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7 Resim" descr="Blue_forward.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4005064"/>
            <a:ext cx="134302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11"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İçerik Yer Tutucusu"/>
          <p:cNvSpPr>
            <a:spLocks noGrp="1"/>
          </p:cNvSpPr>
          <p:nvPr>
            <p:ph idx="1"/>
          </p:nvPr>
        </p:nvSpPr>
        <p:spPr>
          <a:xfrm>
            <a:off x="839416" y="1340768"/>
            <a:ext cx="10297144" cy="3050257"/>
          </a:xfrm>
        </p:spPr>
        <p:txBody>
          <a:bodyPr>
            <a:normAutofit/>
          </a:bodyPr>
          <a:lstStyle/>
          <a:p>
            <a:r>
              <a:rPr lang="tr-TR" altLang="tr-TR" sz="2400" dirty="0" smtClean="0">
                <a:solidFill>
                  <a:srgbClr val="072C62"/>
                </a:solidFill>
              </a:rPr>
              <a:t>İnsan hafızası 3 grupta inceleyebiliriz: Duyusal (</a:t>
            </a:r>
            <a:r>
              <a:rPr lang="tr-TR" altLang="tr-TR" sz="2400" dirty="0" err="1" smtClean="0">
                <a:solidFill>
                  <a:srgbClr val="072C62"/>
                </a:solidFill>
              </a:rPr>
              <a:t>Sensory</a:t>
            </a:r>
            <a:r>
              <a:rPr lang="tr-TR" altLang="tr-TR" sz="2400" dirty="0" smtClean="0">
                <a:solidFill>
                  <a:srgbClr val="072C62"/>
                </a:solidFill>
              </a:rPr>
              <a:t> Memory), Kısa Süreli Bellek (</a:t>
            </a:r>
            <a:r>
              <a:rPr lang="tr-TR" altLang="tr-TR" sz="2400" dirty="0" err="1" smtClean="0">
                <a:solidFill>
                  <a:srgbClr val="072C62"/>
                </a:solidFill>
              </a:rPr>
              <a:t>Short</a:t>
            </a:r>
            <a:r>
              <a:rPr lang="tr-TR" altLang="tr-TR" sz="2400" dirty="0" smtClean="0">
                <a:solidFill>
                  <a:srgbClr val="072C62"/>
                </a:solidFill>
              </a:rPr>
              <a:t> </a:t>
            </a:r>
            <a:r>
              <a:rPr lang="tr-TR" altLang="tr-TR" sz="2400" dirty="0" err="1" smtClean="0">
                <a:solidFill>
                  <a:srgbClr val="072C62"/>
                </a:solidFill>
              </a:rPr>
              <a:t>Term</a:t>
            </a:r>
            <a:r>
              <a:rPr lang="tr-TR" altLang="tr-TR" sz="2400" dirty="0" smtClean="0">
                <a:solidFill>
                  <a:srgbClr val="072C62"/>
                </a:solidFill>
              </a:rPr>
              <a:t> Memory) ve Uzun Süreli Bellek (</a:t>
            </a:r>
            <a:r>
              <a:rPr lang="tr-TR" altLang="tr-TR" sz="2400" dirty="0" err="1" smtClean="0">
                <a:solidFill>
                  <a:srgbClr val="072C62"/>
                </a:solidFill>
              </a:rPr>
              <a:t>Long</a:t>
            </a:r>
            <a:r>
              <a:rPr lang="tr-TR" altLang="tr-TR" sz="2400" dirty="0" smtClean="0">
                <a:solidFill>
                  <a:srgbClr val="072C62"/>
                </a:solidFill>
              </a:rPr>
              <a:t> </a:t>
            </a:r>
            <a:r>
              <a:rPr lang="tr-TR" altLang="tr-TR" sz="2400" dirty="0" err="1" smtClean="0">
                <a:solidFill>
                  <a:srgbClr val="072C62"/>
                </a:solidFill>
              </a:rPr>
              <a:t>Term</a:t>
            </a:r>
            <a:r>
              <a:rPr lang="tr-TR" altLang="tr-TR" sz="2400" dirty="0" smtClean="0">
                <a:solidFill>
                  <a:srgbClr val="072C62"/>
                </a:solidFill>
              </a:rPr>
              <a:t> Memory). </a:t>
            </a:r>
          </a:p>
          <a:p>
            <a:r>
              <a:rPr lang="tr-TR" altLang="tr-TR" sz="2400" b="1" dirty="0" smtClean="0">
                <a:solidFill>
                  <a:srgbClr val="072C62"/>
                </a:solidFill>
              </a:rPr>
              <a:t>Duyusal </a:t>
            </a:r>
            <a:r>
              <a:rPr lang="tr-TR" altLang="tr-TR" sz="2400" b="1" dirty="0" smtClean="0">
                <a:solidFill>
                  <a:srgbClr val="072C62"/>
                </a:solidFill>
              </a:rPr>
              <a:t>Bellek: </a:t>
            </a:r>
            <a:r>
              <a:rPr lang="tr-TR" altLang="tr-TR" sz="2400" dirty="0" smtClean="0">
                <a:solidFill>
                  <a:srgbClr val="072C62"/>
                </a:solidFill>
              </a:rPr>
              <a:t>Duyular yoluyla gelen uyarıcılarla ilgilenir. Görsel, işitsel ve dokunmayla ilgili </a:t>
            </a:r>
            <a:r>
              <a:rPr lang="tr-TR" altLang="tr-TR" sz="2400" dirty="0" err="1" smtClean="0">
                <a:solidFill>
                  <a:srgbClr val="072C62"/>
                </a:solidFill>
              </a:rPr>
              <a:t>uyarcılar</a:t>
            </a:r>
            <a:r>
              <a:rPr lang="tr-TR" altLang="tr-TR" sz="2400" dirty="0" smtClean="0">
                <a:solidFill>
                  <a:srgbClr val="072C62"/>
                </a:solidFill>
              </a:rPr>
              <a:t> farklı kanallardan </a:t>
            </a:r>
            <a:r>
              <a:rPr lang="tr-TR" altLang="tr-TR" sz="2400" dirty="0" err="1" smtClean="0">
                <a:solidFill>
                  <a:srgbClr val="072C62"/>
                </a:solidFill>
              </a:rPr>
              <a:t>gelir.Görsel</a:t>
            </a:r>
            <a:r>
              <a:rPr lang="tr-TR" altLang="tr-TR" sz="2400" dirty="0" smtClean="0">
                <a:solidFill>
                  <a:srgbClr val="072C62"/>
                </a:solidFill>
              </a:rPr>
              <a:t> hafızamız da bilgiler yaklaşık 0.5 saniye gibi kısa bir süre kalır.  Buradaki bilgilerin kısa süreli belleğe geçebilmesi için ilgi çekici olması gerekmektedir. Gelen uyarıcılar filtre edilir ilgi çekici olanlar kısa süreli belleğe atılır. Bu bellekteki bilgiler ya da daha kalıcı bir belleğe geçer, ya da silinip kaybedilir.</a:t>
            </a:r>
          </a:p>
        </p:txBody>
      </p:sp>
      <p:sp>
        <p:nvSpPr>
          <p:cNvPr id="6" name="5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1339C8A9-AAEA-4331-8A4A-FEF2E6BB88BC}" type="slidenum">
              <a:rPr lang="tr-TR" altLang="tr-TR">
                <a:solidFill>
                  <a:srgbClr val="FFFFFF"/>
                </a:solidFill>
                <a:latin typeface="Franklin Gothic Book" pitchFamily="34" charset="0"/>
              </a:rPr>
              <a:pPr eaLnBrk="1" hangingPunct="1">
                <a:defRPr/>
              </a:pPr>
              <a:t>17</a:t>
            </a:fld>
            <a:endParaRPr lang="tr-TR" altLang="tr-TR">
              <a:solidFill>
                <a:srgbClr val="FFFFFF"/>
              </a:solidFill>
              <a:latin typeface="Franklin Gothic Book" pitchFamily="34" charset="0"/>
            </a:endParaRPr>
          </a:p>
        </p:txBody>
      </p:sp>
      <p:sp>
        <p:nvSpPr>
          <p:cNvPr id="5" name="1 Başlık"/>
          <p:cNvSpPr txBox="1">
            <a:spLocks/>
          </p:cNvSpPr>
          <p:nvPr/>
        </p:nvSpPr>
        <p:spPr>
          <a:xfrm>
            <a:off x="1127448" y="274638"/>
            <a:ext cx="9083352" cy="1066130"/>
          </a:xfrm>
          <a:prstGeom prst="rect">
            <a:avLst/>
          </a:prstGeom>
        </p:spPr>
        <p:txBody>
          <a:bodyPr bIns="91440" anchor="b">
            <a:normAutofit/>
          </a:bodyPr>
          <a:lstStyle/>
          <a:p>
            <a:pPr eaLnBrk="1" fontAlgn="auto" hangingPunct="1">
              <a:spcBef>
                <a:spcPts val="0"/>
              </a:spcBef>
              <a:spcAft>
                <a:spcPts val="0"/>
              </a:spcAft>
              <a:defRPr/>
            </a:pPr>
            <a:r>
              <a:rPr lang="tr-TR" sz="3200" b="1" dirty="0">
                <a:solidFill>
                  <a:schemeClr val="tx2"/>
                </a:solidFill>
                <a:latin typeface="+mj-lt"/>
                <a:ea typeface="+mj-ea"/>
                <a:cs typeface="+mj-cs"/>
              </a:rPr>
              <a:t>Hafıza (Bellek</a:t>
            </a:r>
            <a:r>
              <a:rPr lang="tr-TR" sz="3200" b="1" dirty="0" smtClean="0">
                <a:solidFill>
                  <a:schemeClr val="tx2"/>
                </a:solidFill>
                <a:latin typeface="+mj-lt"/>
                <a:ea typeface="+mj-ea"/>
                <a:cs typeface="+mj-cs"/>
              </a:rPr>
              <a:t>) </a:t>
            </a:r>
            <a:r>
              <a:rPr lang="tr-TR" altLang="tr-TR" sz="3200" b="1" dirty="0">
                <a:solidFill>
                  <a:srgbClr val="002060"/>
                </a:solidFill>
              </a:rPr>
              <a:t>[1</a:t>
            </a:r>
            <a:r>
              <a:rPr lang="tr-TR" altLang="tr-TR" sz="3200" b="1" dirty="0" smtClean="0">
                <a:solidFill>
                  <a:srgbClr val="002060"/>
                </a:solidFill>
              </a:rPr>
              <a:t>]</a:t>
            </a:r>
            <a:endParaRPr lang="tr-TR" sz="3200" b="1" dirty="0">
              <a:solidFill>
                <a:srgbClr val="002060"/>
              </a:solidFill>
            </a:endParaRPr>
          </a:p>
        </p:txBody>
      </p:sp>
      <p:pic>
        <p:nvPicPr>
          <p:cNvPr id="276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0024" y="4293096"/>
            <a:ext cx="67151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1"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İçerik Yer Tutucusu"/>
          <p:cNvSpPr>
            <a:spLocks noGrp="1"/>
          </p:cNvSpPr>
          <p:nvPr>
            <p:ph idx="1"/>
          </p:nvPr>
        </p:nvSpPr>
        <p:spPr>
          <a:xfrm>
            <a:off x="1055440" y="1340768"/>
            <a:ext cx="10157073" cy="4968552"/>
          </a:xfrm>
        </p:spPr>
        <p:txBody>
          <a:bodyPr>
            <a:noAutofit/>
          </a:bodyPr>
          <a:lstStyle/>
          <a:p>
            <a:pPr>
              <a:lnSpc>
                <a:spcPct val="80000"/>
              </a:lnSpc>
              <a:buFont typeface="Verdana" panose="020B0604030504040204" pitchFamily="34" charset="0"/>
              <a:buChar char="•"/>
            </a:pPr>
            <a:r>
              <a:rPr lang="tr-TR" altLang="tr-TR" sz="2400" b="1" dirty="0" smtClean="0">
                <a:solidFill>
                  <a:srgbClr val="072C62"/>
                </a:solidFill>
                <a:latin typeface="+mn-lt"/>
              </a:rPr>
              <a:t>Kısa Süreli Bellek: </a:t>
            </a:r>
            <a:r>
              <a:rPr lang="tr-TR" altLang="tr-TR" sz="2400" dirty="0" smtClean="0">
                <a:solidFill>
                  <a:srgbClr val="072C62"/>
                </a:solidFill>
                <a:latin typeface="+mn-lt"/>
              </a:rPr>
              <a:t>Burada kısa süreli ihtiyaç duyulan bilgiler depolanır. Bu belleğin de duyusal gibi kapasitesi sınırlıdır. </a:t>
            </a:r>
          </a:p>
          <a:p>
            <a:pPr>
              <a:lnSpc>
                <a:spcPct val="80000"/>
              </a:lnSpc>
              <a:buFont typeface="Verdana" panose="020B0604030504040204" pitchFamily="34" charset="0"/>
              <a:buChar char="•"/>
            </a:pPr>
            <a:r>
              <a:rPr lang="tr-TR" altLang="tr-TR" sz="2400" dirty="0" smtClean="0">
                <a:solidFill>
                  <a:srgbClr val="072C62"/>
                </a:solidFill>
                <a:latin typeface="+mn-lt"/>
              </a:rPr>
              <a:t>Kullanıcının hafıza özellikleri bilgisayarın etkin bir biçimde kullanılmasını sağlayan en önemli özellikler arasındadır</a:t>
            </a:r>
            <a:r>
              <a:rPr lang="tr-TR" altLang="tr-TR" sz="2400" dirty="0" smtClean="0">
                <a:solidFill>
                  <a:srgbClr val="072C62"/>
                </a:solidFill>
                <a:latin typeface="+mn-lt"/>
              </a:rPr>
              <a:t>.</a:t>
            </a:r>
            <a:endParaRPr lang="tr-TR" altLang="tr-TR" sz="2400" dirty="0" smtClean="0">
              <a:solidFill>
                <a:srgbClr val="072C62"/>
              </a:solidFill>
              <a:latin typeface="+mn-lt"/>
            </a:endParaRPr>
          </a:p>
          <a:p>
            <a:pPr>
              <a:lnSpc>
                <a:spcPct val="80000"/>
              </a:lnSpc>
              <a:buFont typeface="Verdana" panose="020B0604030504040204" pitchFamily="34" charset="0"/>
              <a:buChar char="•"/>
            </a:pPr>
            <a:r>
              <a:rPr lang="tr-TR" altLang="tr-TR" sz="2400" dirty="0" err="1" smtClean="0">
                <a:solidFill>
                  <a:srgbClr val="072C62"/>
                </a:solidFill>
                <a:latin typeface="+mn-lt"/>
              </a:rPr>
              <a:t>Miller’e</a:t>
            </a:r>
            <a:r>
              <a:rPr lang="tr-TR" altLang="tr-TR" sz="2400" dirty="0" smtClean="0">
                <a:solidFill>
                  <a:srgbClr val="072C62"/>
                </a:solidFill>
                <a:latin typeface="+mn-lt"/>
              </a:rPr>
              <a:t> (1956) göre su şekilde sıralanmış sayılardan ortalama her insan 7+/-2 basamak hatırlayabilir</a:t>
            </a:r>
            <a:r>
              <a:rPr lang="tr-TR" altLang="tr-TR" sz="2400" dirty="0" smtClean="0">
                <a:solidFill>
                  <a:srgbClr val="072C62"/>
                </a:solidFill>
                <a:latin typeface="+mn-lt"/>
              </a:rPr>
              <a:t>.</a:t>
            </a:r>
            <a:endParaRPr lang="tr-TR" altLang="tr-TR" sz="2400" dirty="0" smtClean="0">
              <a:solidFill>
                <a:srgbClr val="072C62"/>
              </a:solidFill>
              <a:latin typeface="+mn-lt"/>
            </a:endParaRPr>
          </a:p>
          <a:p>
            <a:pPr>
              <a:lnSpc>
                <a:spcPct val="80000"/>
              </a:lnSpc>
              <a:buFont typeface="Wingdings 2" panose="05020102010507070707" pitchFamily="18" charset="2"/>
              <a:buNone/>
            </a:pPr>
            <a:r>
              <a:rPr lang="tr-TR" altLang="tr-TR" sz="2400" dirty="0" smtClean="0">
                <a:solidFill>
                  <a:srgbClr val="072C62"/>
                </a:solidFill>
                <a:latin typeface="+mn-lt"/>
              </a:rPr>
              <a:t>	</a:t>
            </a:r>
            <a:r>
              <a:rPr lang="tr-TR" altLang="tr-TR" sz="2400" b="1" dirty="0" smtClean="0">
                <a:solidFill>
                  <a:srgbClr val="072C62"/>
                </a:solidFill>
                <a:latin typeface="+mn-lt"/>
              </a:rPr>
              <a:t>2626538497			</a:t>
            </a:r>
            <a:r>
              <a:rPr lang="tr-TR" altLang="tr-TR" sz="2400" b="1" dirty="0" smtClean="0">
                <a:solidFill>
                  <a:srgbClr val="072C62"/>
                </a:solidFill>
                <a:latin typeface="+mn-lt"/>
              </a:rPr>
              <a:t>      (</a:t>
            </a:r>
            <a:r>
              <a:rPr lang="tr-TR" altLang="tr-TR" sz="2400" b="1" dirty="0" smtClean="0">
                <a:solidFill>
                  <a:srgbClr val="072C62"/>
                </a:solidFill>
                <a:latin typeface="+mn-lt"/>
              </a:rPr>
              <a:t>262)  653 – 8497</a:t>
            </a:r>
          </a:p>
          <a:p>
            <a:pPr>
              <a:lnSpc>
                <a:spcPct val="80000"/>
              </a:lnSpc>
              <a:buFont typeface="Wingdings 2" panose="05020102010507070707" pitchFamily="18" charset="2"/>
              <a:buNone/>
            </a:pPr>
            <a:r>
              <a:rPr lang="tr-TR" altLang="tr-TR" sz="2400" b="1" dirty="0" smtClean="0">
                <a:solidFill>
                  <a:srgbClr val="072C62"/>
                </a:solidFill>
                <a:latin typeface="+mn-lt"/>
              </a:rPr>
              <a:t>	DECIBMUSATR		</a:t>
            </a:r>
            <a:r>
              <a:rPr lang="tr-TR" altLang="tr-TR" sz="2400" b="1" dirty="0" smtClean="0">
                <a:solidFill>
                  <a:srgbClr val="072C62"/>
                </a:solidFill>
                <a:latin typeface="+mn-lt"/>
              </a:rPr>
              <a:t>      DEC   </a:t>
            </a:r>
            <a:r>
              <a:rPr lang="tr-TR" altLang="tr-TR" sz="2400" b="1" dirty="0" smtClean="0">
                <a:solidFill>
                  <a:srgbClr val="072C62"/>
                </a:solidFill>
                <a:latin typeface="+mn-lt"/>
              </a:rPr>
              <a:t>IBM   USA TR</a:t>
            </a:r>
          </a:p>
          <a:p>
            <a:pPr>
              <a:lnSpc>
                <a:spcPct val="80000"/>
              </a:lnSpc>
              <a:buFont typeface="Wingdings 2" panose="05020102010507070707" pitchFamily="18" charset="2"/>
              <a:buNone/>
            </a:pPr>
            <a:endParaRPr lang="tr-TR" altLang="tr-TR" sz="2400" b="1" dirty="0" smtClean="0">
              <a:solidFill>
                <a:srgbClr val="072C62"/>
              </a:solidFill>
              <a:latin typeface="+mn-lt"/>
            </a:endParaRPr>
          </a:p>
          <a:p>
            <a:pPr>
              <a:lnSpc>
                <a:spcPct val="80000"/>
              </a:lnSpc>
              <a:buFont typeface="Verdana" panose="020B0604030504040204" pitchFamily="34" charset="0"/>
              <a:buChar char="•"/>
            </a:pPr>
            <a:r>
              <a:rPr lang="tr-TR" altLang="tr-TR" sz="2400" dirty="0" smtClean="0">
                <a:solidFill>
                  <a:srgbClr val="072C62"/>
                </a:solidFill>
                <a:latin typeface="+mn-lt"/>
              </a:rPr>
              <a:t>Pek çok kullanıcı için yardımcı karakterler ve kesme kullanılarak küçük bölümlere ayrılmış karakter katarları daha kolay hatırlanmaktadır. Bu nedenle telefon numaraları standart olarak (XXX) XXX-XXXX olarak gösterilir.</a:t>
            </a:r>
          </a:p>
        </p:txBody>
      </p:sp>
      <p:sp>
        <p:nvSpPr>
          <p:cNvPr id="6" name="5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9815CB3-3FE7-4522-9BDA-23C23289A5F8}" type="slidenum">
              <a:rPr lang="tr-TR" altLang="tr-TR">
                <a:solidFill>
                  <a:srgbClr val="FFFFFF"/>
                </a:solidFill>
                <a:latin typeface="Franklin Gothic Book" pitchFamily="34" charset="0"/>
              </a:rPr>
              <a:pPr eaLnBrk="1" hangingPunct="1">
                <a:defRPr/>
              </a:pPr>
              <a:t>18</a:t>
            </a:fld>
            <a:endParaRPr lang="tr-TR" altLang="tr-TR">
              <a:solidFill>
                <a:srgbClr val="FFFFFF"/>
              </a:solidFill>
              <a:latin typeface="Franklin Gothic Book" pitchFamily="34" charset="0"/>
            </a:endParaRPr>
          </a:p>
        </p:txBody>
      </p:sp>
      <p:sp>
        <p:nvSpPr>
          <p:cNvPr id="5" name="1 Başlık"/>
          <p:cNvSpPr txBox="1">
            <a:spLocks/>
          </p:cNvSpPr>
          <p:nvPr/>
        </p:nvSpPr>
        <p:spPr>
          <a:xfrm>
            <a:off x="983432" y="274638"/>
            <a:ext cx="9227368" cy="1143000"/>
          </a:xfrm>
          <a:prstGeom prst="rect">
            <a:avLst/>
          </a:prstGeom>
        </p:spPr>
        <p:txBody>
          <a:bodyPr bIns="91440" anchor="b">
            <a:normAutofit/>
          </a:bodyPr>
          <a:lstStyle/>
          <a:p>
            <a:pPr eaLnBrk="1" fontAlgn="auto" hangingPunct="1">
              <a:spcBef>
                <a:spcPts val="0"/>
              </a:spcBef>
              <a:spcAft>
                <a:spcPts val="0"/>
              </a:spcAft>
              <a:defRPr/>
            </a:pPr>
            <a:r>
              <a:rPr lang="tr-TR" sz="3200" b="1" dirty="0">
                <a:solidFill>
                  <a:schemeClr val="tx2"/>
                </a:solidFill>
                <a:latin typeface="+mj-lt"/>
                <a:ea typeface="+mj-ea"/>
                <a:cs typeface="+mj-cs"/>
              </a:rPr>
              <a:t>Kısa Süreli </a:t>
            </a:r>
            <a:r>
              <a:rPr lang="tr-TR" sz="3200" b="1" dirty="0" smtClean="0">
                <a:solidFill>
                  <a:schemeClr val="tx2"/>
                </a:solidFill>
                <a:latin typeface="+mj-lt"/>
                <a:ea typeface="+mj-ea"/>
                <a:cs typeface="+mj-cs"/>
              </a:rPr>
              <a:t>Bellek </a:t>
            </a:r>
            <a:r>
              <a:rPr lang="tr-TR" altLang="tr-TR" sz="3200" b="1" dirty="0">
                <a:solidFill>
                  <a:srgbClr val="002060"/>
                </a:solidFill>
              </a:rPr>
              <a:t>[1</a:t>
            </a:r>
            <a:r>
              <a:rPr lang="tr-TR" altLang="tr-TR" sz="3200" b="1" dirty="0" smtClean="0">
                <a:solidFill>
                  <a:srgbClr val="002060"/>
                </a:solidFill>
              </a:rPr>
              <a:t>]</a:t>
            </a:r>
            <a:endParaRPr lang="tr-TR" sz="3200" b="1" dirty="0">
              <a:solidFill>
                <a:srgbClr val="00206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1" dur="500"/>
                                        <p:tgtEl>
                                          <p:spTgt spid="8195">
                                            <p:txEl>
                                              <p:pRg st="1" end="1"/>
                                            </p:txEl>
                                          </p:spTgt>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15" dur="500"/>
                                        <p:tgtEl>
                                          <p:spTgt spid="8195">
                                            <p:txEl>
                                              <p:pRg st="2" end="2"/>
                                            </p:txEl>
                                          </p:spTgt>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Effect transition="in" filter="checkerboard(across)">
                                      <p:cBhvr>
                                        <p:cTn id="19" dur="500"/>
                                        <p:tgtEl>
                                          <p:spTgt spid="8195">
                                            <p:txEl>
                                              <p:pRg st="3" end="3"/>
                                            </p:txEl>
                                          </p:spTgt>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animEffect transition="in" filter="checkerboard(across)">
                                      <p:cBhvr>
                                        <p:cTn id="23" dur="500"/>
                                        <p:tgtEl>
                                          <p:spTgt spid="8195">
                                            <p:txEl>
                                              <p:pRg st="4" end="4"/>
                                            </p:txEl>
                                          </p:spTgt>
                                        </p:tgtEl>
                                      </p:cBhvr>
                                    </p:animEffect>
                                  </p:childTnLst>
                                </p:cTn>
                              </p:par>
                            </p:childTnLst>
                          </p:cTn>
                        </p:par>
                        <p:par>
                          <p:cTn id="24" fill="hold" nodeType="afterGroup">
                            <p:stCondLst>
                              <p:cond delay="2500"/>
                            </p:stCondLst>
                            <p:childTnLst>
                              <p:par>
                                <p:cTn id="25" presetID="5" presetClass="entr" presetSubtype="10" fill="hold" nodeType="after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Effect transition="in" filter="checkerboard(across)">
                                      <p:cBhvr>
                                        <p:cTn id="27"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İçerik Yer Tutucusu"/>
          <p:cNvSpPr>
            <a:spLocks noGrp="1"/>
          </p:cNvSpPr>
          <p:nvPr>
            <p:ph idx="1"/>
          </p:nvPr>
        </p:nvSpPr>
        <p:spPr>
          <a:xfrm>
            <a:off x="983432" y="1417638"/>
            <a:ext cx="10297144" cy="2947466"/>
          </a:xfrm>
        </p:spPr>
        <p:txBody>
          <a:bodyPr>
            <a:normAutofit/>
          </a:bodyPr>
          <a:lstStyle/>
          <a:p>
            <a:r>
              <a:rPr lang="tr-TR" altLang="tr-TR" sz="2400" dirty="0" smtClean="0">
                <a:solidFill>
                  <a:srgbClr val="072C62"/>
                </a:solidFill>
              </a:rPr>
              <a:t>İki tip uzun süreli bellek vardır:  </a:t>
            </a:r>
            <a:r>
              <a:rPr lang="tr-TR" altLang="tr-TR" sz="2400" dirty="0" err="1" smtClean="0">
                <a:solidFill>
                  <a:srgbClr val="072C62"/>
                </a:solidFill>
              </a:rPr>
              <a:t>Episodik</a:t>
            </a:r>
            <a:r>
              <a:rPr lang="tr-TR" altLang="tr-TR" sz="2400" dirty="0" smtClean="0">
                <a:solidFill>
                  <a:srgbClr val="072C62"/>
                </a:solidFill>
              </a:rPr>
              <a:t>(ayrı olaylardan oluşmuş) ve semantik (anlamlı) hafıza.</a:t>
            </a:r>
          </a:p>
          <a:p>
            <a:r>
              <a:rPr lang="tr-TR" altLang="tr-TR" sz="2400" dirty="0" err="1" smtClean="0">
                <a:solidFill>
                  <a:srgbClr val="072C62"/>
                </a:solidFill>
              </a:rPr>
              <a:t>Episodik</a:t>
            </a:r>
            <a:r>
              <a:rPr lang="tr-TR" altLang="tr-TR" sz="2400" dirty="0" smtClean="0">
                <a:solidFill>
                  <a:srgbClr val="072C62"/>
                </a:solidFill>
              </a:rPr>
              <a:t> </a:t>
            </a:r>
            <a:r>
              <a:rPr lang="tr-TR" altLang="tr-TR" sz="2400" dirty="0" smtClean="0">
                <a:solidFill>
                  <a:srgbClr val="072C62"/>
                </a:solidFill>
              </a:rPr>
              <a:t>hafıza yaşadığımız bir çok olayın ve tecrübenin sıralandığı hafızadır. Semantik ise daha önce öğrendiğimiz bir çok gerçek, kavram ya da becerinin kaydıdır. </a:t>
            </a:r>
          </a:p>
          <a:p>
            <a:r>
              <a:rPr lang="tr-TR" altLang="tr-TR" sz="2400" dirty="0" smtClean="0">
                <a:solidFill>
                  <a:srgbClr val="072C62"/>
                </a:solidFill>
              </a:rPr>
              <a:t>Uzun süreli belleğin kapasitesi oldukça büyüktür.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90F18EBE-5602-467A-A9C8-0AB49A142018}" type="slidenum">
              <a:rPr lang="tr-TR" altLang="tr-TR">
                <a:solidFill>
                  <a:srgbClr val="FFFFFF"/>
                </a:solidFill>
                <a:latin typeface="Franklin Gothic Book" pitchFamily="34" charset="0"/>
              </a:rPr>
              <a:pPr eaLnBrk="1" hangingPunct="1">
                <a:defRPr/>
              </a:pPr>
              <a:t>19</a:t>
            </a:fld>
            <a:endParaRPr lang="tr-TR" altLang="tr-TR">
              <a:solidFill>
                <a:srgbClr val="FFFFFF"/>
              </a:solidFill>
              <a:latin typeface="Franklin Gothic Book" pitchFamily="34" charset="0"/>
            </a:endParaRPr>
          </a:p>
        </p:txBody>
      </p:sp>
      <p:sp>
        <p:nvSpPr>
          <p:cNvPr id="5" name="1 Başlık"/>
          <p:cNvSpPr txBox="1">
            <a:spLocks/>
          </p:cNvSpPr>
          <p:nvPr/>
        </p:nvSpPr>
        <p:spPr>
          <a:xfrm>
            <a:off x="983432" y="274638"/>
            <a:ext cx="9227368" cy="1143000"/>
          </a:xfrm>
          <a:prstGeom prst="rect">
            <a:avLst/>
          </a:prstGeom>
        </p:spPr>
        <p:txBody>
          <a:bodyPr bIns="91440" anchor="b">
            <a:normAutofit/>
          </a:bodyPr>
          <a:lstStyle/>
          <a:p>
            <a:pPr eaLnBrk="1" fontAlgn="auto" hangingPunct="1">
              <a:spcBef>
                <a:spcPts val="0"/>
              </a:spcBef>
              <a:spcAft>
                <a:spcPts val="0"/>
              </a:spcAft>
              <a:defRPr/>
            </a:pPr>
            <a:r>
              <a:rPr lang="tr-TR" sz="3200" b="1" dirty="0">
                <a:solidFill>
                  <a:schemeClr val="tx2"/>
                </a:solidFill>
                <a:latin typeface="+mj-lt"/>
                <a:ea typeface="+mj-ea"/>
                <a:cs typeface="+mj-cs"/>
              </a:rPr>
              <a:t>Uzun Süreli </a:t>
            </a:r>
            <a:r>
              <a:rPr lang="tr-TR" sz="3200" b="1" dirty="0" smtClean="0">
                <a:solidFill>
                  <a:schemeClr val="tx2"/>
                </a:solidFill>
                <a:latin typeface="+mj-lt"/>
                <a:ea typeface="+mj-ea"/>
                <a:cs typeface="+mj-cs"/>
              </a:rPr>
              <a:t>Bellek </a:t>
            </a:r>
            <a:r>
              <a:rPr lang="tr-TR" altLang="tr-TR" sz="3200" b="1" dirty="0">
                <a:solidFill>
                  <a:srgbClr val="002060"/>
                </a:solidFill>
              </a:rPr>
              <a:t>[1</a:t>
            </a:r>
            <a:r>
              <a:rPr lang="tr-TR" altLang="tr-TR" sz="3200" b="1" dirty="0" smtClean="0">
                <a:solidFill>
                  <a:srgbClr val="002060"/>
                </a:solidFill>
              </a:rPr>
              <a:t>]</a:t>
            </a:r>
            <a:endParaRPr lang="tr-TR" sz="3200" b="1" dirty="0">
              <a:solidFill>
                <a:schemeClr val="tx2"/>
              </a:solidFill>
              <a:latin typeface="+mj-lt"/>
              <a:ea typeface="+mj-ea"/>
              <a:cs typeface="+mj-cs"/>
            </a:endParaRPr>
          </a:p>
        </p:txBody>
      </p:sp>
      <p:pic>
        <p:nvPicPr>
          <p:cNvPr id="29702" name="Picture 6" descr="C:\Users\Notebook\AppData\Local\Microsoft\Windows\Temporary Internet Files\Content.IE5\RWBB3XE3\MC90041037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233" y="3645024"/>
            <a:ext cx="165735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1" dur="500"/>
                                        <p:tgtEl>
                                          <p:spTgt spid="8195">
                                            <p:txEl>
                                              <p:pRg st="1" end="1"/>
                                            </p:txEl>
                                          </p:spTgt>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1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142336" y="836712"/>
            <a:ext cx="10058400" cy="867199"/>
          </a:xfrm>
        </p:spPr>
        <p:txBody>
          <a:bodyPr>
            <a:normAutofit fontScale="90000"/>
          </a:bodyPr>
          <a:lstStyle/>
          <a:p>
            <a:pPr fontAlgn="auto">
              <a:spcAft>
                <a:spcPts val="0"/>
              </a:spcAft>
              <a:defRPr/>
            </a:pPr>
            <a:r>
              <a:rPr lang="tr-TR" altLang="tr-TR" sz="3200" b="1" dirty="0"/>
              <a:t>İnsan Bilgisayar Etkileşimi Kapsama </a:t>
            </a:r>
            <a:r>
              <a:rPr lang="tr-TR" altLang="tr-TR" sz="3200" b="1" dirty="0" smtClean="0"/>
              <a:t>Alanı [1]</a:t>
            </a:r>
            <a:r>
              <a:rPr lang="tr-TR" altLang="tr-TR" sz="3200" dirty="0"/>
              <a:t/>
            </a:r>
            <a:br>
              <a:rPr lang="tr-TR" altLang="tr-TR" sz="3200" dirty="0"/>
            </a:br>
            <a:endParaRPr lang="tr-TR" altLang="tr-TR" sz="3200" dirty="0"/>
          </a:p>
        </p:txBody>
      </p:sp>
      <p:sp>
        <p:nvSpPr>
          <p:cNvPr id="3075" name="2 İçerik Yer Tutucusu"/>
          <p:cNvSpPr>
            <a:spLocks noGrp="1"/>
          </p:cNvSpPr>
          <p:nvPr>
            <p:ph idx="1"/>
          </p:nvPr>
        </p:nvSpPr>
        <p:spPr>
          <a:xfrm>
            <a:off x="704640" y="1412776"/>
            <a:ext cx="10843045" cy="4608512"/>
          </a:xfrm>
        </p:spPr>
        <p:txBody>
          <a:bodyPr>
            <a:noAutofit/>
          </a:bodyPr>
          <a:lstStyle/>
          <a:p>
            <a:pPr marL="0" indent="0"/>
            <a:r>
              <a:rPr lang="tr-TR" altLang="tr-TR" sz="2400" dirty="0" smtClean="0">
                <a:solidFill>
                  <a:srgbClr val="072C62"/>
                </a:solidFill>
                <a:latin typeface="+mj-lt"/>
              </a:rPr>
              <a:t> İnsanlar bilgiyi işleme sürecinde sınırlı kapasiteye sahiptir. Bu durum da tasarımı etkilemektedir.</a:t>
            </a:r>
          </a:p>
          <a:p>
            <a:pPr marL="0" indent="0"/>
            <a:r>
              <a:rPr lang="tr-TR" altLang="tr-TR" sz="2400" dirty="0" smtClean="0">
                <a:solidFill>
                  <a:srgbClr val="072C62"/>
                </a:solidFill>
                <a:latin typeface="+mj-lt"/>
              </a:rPr>
              <a:t> </a:t>
            </a:r>
            <a:r>
              <a:rPr lang="tr-TR" altLang="tr-TR" sz="2400" dirty="0" smtClean="0">
                <a:solidFill>
                  <a:srgbClr val="072C62"/>
                </a:solidFill>
                <a:latin typeface="+mj-lt"/>
              </a:rPr>
              <a:t>Bilgi bir takım girdi kanalları ve tepki ise bir takım çıktı kanalları yardımıyla verilir. Bilgisayarla etkileşim sürecinde bilgisayarın çıktısı olan bir bilgi, kullanıcı için girdi özelliği taşır ve kullanıcı yanıt, dönüt, ya da tepki verdiğinde bilgisayara girdi vermiş olur.</a:t>
            </a:r>
          </a:p>
          <a:p>
            <a:pPr marL="0" indent="0"/>
            <a:r>
              <a:rPr lang="tr-TR" altLang="tr-TR" sz="2400" dirty="0" smtClean="0">
                <a:solidFill>
                  <a:srgbClr val="072C62"/>
                </a:solidFill>
                <a:latin typeface="+mj-lt"/>
              </a:rPr>
              <a:t>İnsanlar </a:t>
            </a:r>
            <a:r>
              <a:rPr lang="tr-TR" altLang="tr-TR" sz="2400" dirty="0" smtClean="0">
                <a:solidFill>
                  <a:srgbClr val="072C62"/>
                </a:solidFill>
                <a:latin typeface="+mj-lt"/>
              </a:rPr>
              <a:t>için girdi ancak duyuları yardımıyla, çıktı ise motor kontroller ile gerçekleştirilir.</a:t>
            </a:r>
          </a:p>
          <a:p>
            <a:pPr marL="0" indent="0"/>
            <a:r>
              <a:rPr lang="tr-TR" altLang="tr-TR" sz="2400" dirty="0" smtClean="0">
                <a:solidFill>
                  <a:srgbClr val="072C62"/>
                </a:solidFill>
                <a:latin typeface="+mj-lt"/>
              </a:rPr>
              <a:t>5 duyumuz vardır: görmek, duymak, dokunmak, </a:t>
            </a:r>
            <a:r>
              <a:rPr lang="tr-TR" altLang="tr-TR" sz="2400" dirty="0" err="1" smtClean="0">
                <a:solidFill>
                  <a:srgbClr val="072C62"/>
                </a:solidFill>
                <a:latin typeface="+mj-lt"/>
              </a:rPr>
              <a:t>tad</a:t>
            </a:r>
            <a:r>
              <a:rPr lang="tr-TR" altLang="tr-TR" sz="2400" dirty="0" smtClean="0">
                <a:solidFill>
                  <a:srgbClr val="072C62"/>
                </a:solidFill>
                <a:latin typeface="+mj-lt"/>
              </a:rPr>
              <a:t> almak ve koklamak. Bu 5 duyudan görme, duyma ve dokunma ile ilgili olanlar insan-bilgisayar etkileşimi için önemlidir. Bir bilgisayar ile etkileşim parmaklar klavyede yazarak ya da farenin kontrol edilmesiyle, tıklama sesi ve göz, vücut ve baş hareketlerinin eşlik etmesiyle gerçekleşir. </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8C505875-4E3E-42FA-A389-9B8920A741C5}" type="slidenum">
              <a:rPr lang="tr-TR" altLang="tr-TR">
                <a:solidFill>
                  <a:srgbClr val="FFFFFF"/>
                </a:solidFill>
                <a:latin typeface="Franklin Gothic Book" pitchFamily="34" charset="0"/>
              </a:rPr>
              <a:pPr eaLnBrk="1" hangingPunct="1">
                <a:defRPr/>
              </a:pPr>
              <a:t>2</a:t>
            </a:fld>
            <a:endParaRPr lang="tr-TR" altLang="tr-TR">
              <a:solidFill>
                <a:srgbClr val="FFFFFF"/>
              </a:solidFill>
              <a:latin typeface="Franklin Gothic Book"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7" dur="500"/>
                                        <p:tgtEl>
                                          <p:spTgt spid="3075">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11" dur="500"/>
                                        <p:tgtEl>
                                          <p:spTgt spid="3075">
                                            <p:txEl>
                                              <p:pRg st="1" end="1"/>
                                            </p:txEl>
                                          </p:spTgt>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checkerboard(across)">
                                      <p:cBhvr>
                                        <p:cTn id="15" dur="500"/>
                                        <p:tgtEl>
                                          <p:spTgt spid="3075">
                                            <p:txEl>
                                              <p:pRg st="2" end="2"/>
                                            </p:txEl>
                                          </p:spTgt>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Effect transition="in" filter="checkerboard(across)">
                                      <p:cBhvr>
                                        <p:cTn id="19"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İçerik Yer Tutucusu"/>
          <p:cNvSpPr>
            <a:spLocks noGrp="1"/>
          </p:cNvSpPr>
          <p:nvPr>
            <p:ph idx="1"/>
          </p:nvPr>
        </p:nvSpPr>
        <p:spPr>
          <a:xfrm>
            <a:off x="1055440" y="1340768"/>
            <a:ext cx="10225136" cy="2016224"/>
          </a:xfrm>
        </p:spPr>
        <p:txBody>
          <a:bodyPr>
            <a:normAutofit/>
          </a:bodyPr>
          <a:lstStyle/>
          <a:p>
            <a:pPr marL="342900" indent="-342900">
              <a:spcBef>
                <a:spcPct val="20000"/>
              </a:spcBef>
              <a:buFont typeface="Verdana" panose="020B0604030504040204" pitchFamily="34" charset="0"/>
              <a:buChar char="•"/>
            </a:pPr>
            <a:r>
              <a:rPr lang="tr-TR" altLang="tr-TR" sz="2400" dirty="0" smtClean="0">
                <a:solidFill>
                  <a:srgbClr val="072C62"/>
                </a:solidFill>
              </a:rPr>
              <a:t>Semantik ağ hafızada bilgiler kavramlar arasındaki ilişkilere göre sıralanır. Ağ (</a:t>
            </a:r>
            <a:r>
              <a:rPr lang="tr-TR" altLang="tr-TR" sz="2400" dirty="0" err="1" smtClean="0">
                <a:solidFill>
                  <a:srgbClr val="072C62"/>
                </a:solidFill>
              </a:rPr>
              <a:t>semantic</a:t>
            </a:r>
            <a:r>
              <a:rPr lang="tr-TR" altLang="tr-TR" sz="2400" dirty="0" smtClean="0">
                <a:solidFill>
                  <a:srgbClr val="072C62"/>
                </a:solidFill>
              </a:rPr>
              <a:t> network) buna bir örnektir.</a:t>
            </a:r>
          </a:p>
          <a:p>
            <a:pPr marL="342900" indent="-342900">
              <a:spcBef>
                <a:spcPct val="20000"/>
              </a:spcBef>
              <a:buFont typeface="Verdana" panose="020B0604030504040204" pitchFamily="34" charset="0"/>
              <a:buChar char="•"/>
            </a:pPr>
            <a:endParaRPr lang="tr-TR" altLang="tr-TR" sz="2400" dirty="0" smtClean="0">
              <a:solidFill>
                <a:srgbClr val="072C62"/>
              </a:solidFill>
            </a:endParaRPr>
          </a:p>
          <a:p>
            <a:pPr marL="342900" indent="-342900">
              <a:spcBef>
                <a:spcPct val="20000"/>
              </a:spcBef>
              <a:buFont typeface="Verdana" panose="020B0604030504040204" pitchFamily="34" charset="0"/>
              <a:buChar char="•"/>
            </a:pPr>
            <a:r>
              <a:rPr lang="tr-TR" altLang="tr-TR" sz="2400" dirty="0" smtClean="0">
                <a:solidFill>
                  <a:srgbClr val="072C62"/>
                </a:solidFill>
              </a:rPr>
              <a:t>Bir konuda az bilgisi olanların ağları daha düzensiz yapılanır.</a:t>
            </a:r>
          </a:p>
        </p:txBody>
      </p:sp>
      <p:sp>
        <p:nvSpPr>
          <p:cNvPr id="7" name="6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E9CCBA2A-4B39-49F4-A9FB-FAE451BD7459}" type="slidenum">
              <a:rPr lang="tr-TR" altLang="tr-TR">
                <a:solidFill>
                  <a:srgbClr val="FFFFFF"/>
                </a:solidFill>
                <a:latin typeface="Franklin Gothic Book" pitchFamily="34" charset="0"/>
              </a:rPr>
              <a:pPr eaLnBrk="1" hangingPunct="1">
                <a:defRPr/>
              </a:pPr>
              <a:t>20</a:t>
            </a:fld>
            <a:endParaRPr lang="tr-TR" altLang="tr-TR">
              <a:solidFill>
                <a:srgbClr val="FFFFFF"/>
              </a:solidFill>
              <a:latin typeface="Franklin Gothic Book" pitchFamily="34" charset="0"/>
            </a:endParaRPr>
          </a:p>
        </p:txBody>
      </p:sp>
      <p:sp>
        <p:nvSpPr>
          <p:cNvPr id="5" name="1 Başlık"/>
          <p:cNvSpPr txBox="1">
            <a:spLocks/>
          </p:cNvSpPr>
          <p:nvPr/>
        </p:nvSpPr>
        <p:spPr>
          <a:xfrm>
            <a:off x="1055440" y="274638"/>
            <a:ext cx="9155360" cy="1143000"/>
          </a:xfrm>
          <a:prstGeom prst="rect">
            <a:avLst/>
          </a:prstGeom>
        </p:spPr>
        <p:txBody>
          <a:bodyPr bIns="91440" anchor="b">
            <a:normAutofit/>
          </a:bodyPr>
          <a:lstStyle/>
          <a:p>
            <a:pPr eaLnBrk="1" fontAlgn="auto" hangingPunct="1">
              <a:spcBef>
                <a:spcPts val="0"/>
              </a:spcBef>
              <a:spcAft>
                <a:spcPts val="0"/>
              </a:spcAft>
              <a:defRPr/>
            </a:pPr>
            <a:r>
              <a:rPr lang="tr-TR" sz="3200" b="1" dirty="0">
                <a:solidFill>
                  <a:schemeClr val="tx2"/>
                </a:solidFill>
                <a:latin typeface="+mj-lt"/>
                <a:ea typeface="+mj-ea"/>
                <a:cs typeface="+mj-cs"/>
              </a:rPr>
              <a:t>Semantik </a:t>
            </a:r>
            <a:r>
              <a:rPr lang="tr-TR" sz="3200" b="1" dirty="0" smtClean="0">
                <a:solidFill>
                  <a:schemeClr val="tx2"/>
                </a:solidFill>
                <a:latin typeface="+mj-lt"/>
                <a:ea typeface="+mj-ea"/>
                <a:cs typeface="+mj-cs"/>
              </a:rPr>
              <a:t>Ağ </a:t>
            </a:r>
            <a:r>
              <a:rPr lang="tr-TR" altLang="tr-TR" sz="3200" b="1" dirty="0" smtClean="0">
                <a:solidFill>
                  <a:srgbClr val="002060"/>
                </a:solidFill>
              </a:rPr>
              <a:t>[</a:t>
            </a:r>
            <a:r>
              <a:rPr lang="tr-TR" altLang="tr-TR" sz="3200" b="1" dirty="0">
                <a:solidFill>
                  <a:srgbClr val="002060"/>
                </a:solidFill>
              </a:rPr>
              <a:t>1</a:t>
            </a:r>
            <a:r>
              <a:rPr lang="tr-TR" altLang="tr-TR" sz="3200" b="1" dirty="0" smtClean="0">
                <a:solidFill>
                  <a:srgbClr val="002060"/>
                </a:solidFill>
              </a:rPr>
              <a:t>]</a:t>
            </a:r>
            <a:r>
              <a:rPr lang="tr-TR" altLang="tr-TR" sz="3200" b="1" dirty="0">
                <a:solidFill>
                  <a:schemeClr val="tx2"/>
                </a:solidFill>
                <a:latin typeface="+mj-lt"/>
                <a:ea typeface="+mj-ea"/>
                <a:cs typeface="+mj-cs"/>
              </a:rPr>
              <a:t> </a:t>
            </a:r>
            <a:endParaRPr lang="tr-TR" sz="3200" b="1" dirty="0">
              <a:solidFill>
                <a:srgbClr val="002060"/>
              </a:solidFill>
            </a:endParaRPr>
          </a:p>
        </p:txBody>
      </p:sp>
      <p:pic>
        <p:nvPicPr>
          <p:cNvPr id="307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737" y="3356992"/>
            <a:ext cx="41338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3341465"/>
            <a:ext cx="3709988"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11"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İçerik Yer Tutucusu"/>
          <p:cNvSpPr>
            <a:spLocks noGrp="1"/>
          </p:cNvSpPr>
          <p:nvPr>
            <p:ph idx="1"/>
          </p:nvPr>
        </p:nvSpPr>
        <p:spPr>
          <a:xfrm>
            <a:off x="915369" y="1349187"/>
            <a:ext cx="10297144" cy="962025"/>
          </a:xfrm>
        </p:spPr>
        <p:txBody>
          <a:bodyPr>
            <a:noAutofit/>
          </a:bodyPr>
          <a:lstStyle/>
          <a:p>
            <a:r>
              <a:rPr lang="tr-TR" altLang="tr-TR" sz="2400" dirty="0" smtClean="0">
                <a:solidFill>
                  <a:srgbClr val="072C62"/>
                </a:solidFill>
              </a:rPr>
              <a:t>Hafızamızda önceden var olan bilgiler şemalardır. </a:t>
            </a:r>
          </a:p>
          <a:p>
            <a:r>
              <a:rPr lang="tr-TR" altLang="tr-TR" sz="2400" dirty="0" smtClean="0">
                <a:solidFill>
                  <a:srgbClr val="072C62"/>
                </a:solidFill>
              </a:rPr>
              <a:t>Bu bilgiler sonradan kaydolacak bilgilerin hafızaya yerleştirilmesini de etkiler.</a:t>
            </a:r>
          </a:p>
        </p:txBody>
      </p:sp>
      <p:sp>
        <p:nvSpPr>
          <p:cNvPr id="7" name="6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4CBF9743-654F-41DD-87C2-E8538103707A}" type="slidenum">
              <a:rPr lang="tr-TR" altLang="tr-TR">
                <a:solidFill>
                  <a:srgbClr val="FFFFFF"/>
                </a:solidFill>
                <a:latin typeface="Franklin Gothic Book" pitchFamily="34" charset="0"/>
              </a:rPr>
              <a:pPr eaLnBrk="1" hangingPunct="1">
                <a:defRPr/>
              </a:pPr>
              <a:t>21</a:t>
            </a:fld>
            <a:endParaRPr lang="tr-TR" altLang="tr-TR">
              <a:solidFill>
                <a:srgbClr val="FFFFFF"/>
              </a:solidFill>
              <a:latin typeface="Franklin Gothic Book" pitchFamily="34" charset="0"/>
            </a:endParaRPr>
          </a:p>
        </p:txBody>
      </p:sp>
      <p:sp>
        <p:nvSpPr>
          <p:cNvPr id="5" name="1 Başlık"/>
          <p:cNvSpPr txBox="1">
            <a:spLocks/>
          </p:cNvSpPr>
          <p:nvPr/>
        </p:nvSpPr>
        <p:spPr>
          <a:xfrm>
            <a:off x="1055440" y="274638"/>
            <a:ext cx="9155360" cy="1066130"/>
          </a:xfrm>
          <a:prstGeom prst="rect">
            <a:avLst/>
          </a:prstGeom>
        </p:spPr>
        <p:txBody>
          <a:bodyPr bIns="91440" anchor="b">
            <a:normAutofit/>
          </a:bodyPr>
          <a:lstStyle/>
          <a:p>
            <a:pPr eaLnBrk="1" fontAlgn="auto" hangingPunct="1">
              <a:spcBef>
                <a:spcPts val="0"/>
              </a:spcBef>
              <a:spcAft>
                <a:spcPts val="0"/>
              </a:spcAft>
              <a:defRPr/>
            </a:pPr>
            <a:r>
              <a:rPr lang="tr-TR" sz="3200" b="1" dirty="0" smtClean="0">
                <a:solidFill>
                  <a:schemeClr val="tx2"/>
                </a:solidFill>
                <a:latin typeface="+mj-lt"/>
                <a:ea typeface="+mj-ea"/>
                <a:cs typeface="+mj-cs"/>
              </a:rPr>
              <a:t>Şema </a:t>
            </a:r>
            <a:r>
              <a:rPr lang="tr-TR" altLang="tr-TR" sz="3200" b="1" dirty="0">
                <a:solidFill>
                  <a:srgbClr val="002060"/>
                </a:solidFill>
              </a:rPr>
              <a:t>[1</a:t>
            </a:r>
            <a:r>
              <a:rPr lang="tr-TR" altLang="tr-TR" sz="3200" b="1" dirty="0" smtClean="0">
                <a:solidFill>
                  <a:srgbClr val="002060"/>
                </a:solidFill>
              </a:rPr>
              <a:t>]</a:t>
            </a:r>
            <a:endParaRPr lang="tr-TR" sz="3200" b="1" dirty="0">
              <a:solidFill>
                <a:schemeClr val="tx2"/>
              </a:solidFill>
              <a:latin typeface="+mj-lt"/>
              <a:ea typeface="+mj-ea"/>
              <a:cs typeface="+mj-cs"/>
            </a:endParaRPr>
          </a:p>
        </p:txBody>
      </p:sp>
      <p:pic>
        <p:nvPicPr>
          <p:cNvPr id="31750" name="Picture 2" descr="http://www.yapay-zeka.org/modules/icontent/inPages/Beyin/Beyinin_Sirlari_files/beyin_se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649" y="2564904"/>
            <a:ext cx="3257341" cy="364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1"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İçerik Yer Tutucusu"/>
          <p:cNvSpPr>
            <a:spLocks noGrp="1"/>
          </p:cNvSpPr>
          <p:nvPr>
            <p:ph idx="1"/>
          </p:nvPr>
        </p:nvSpPr>
        <p:spPr>
          <a:xfrm>
            <a:off x="983432" y="1262303"/>
            <a:ext cx="10153128" cy="3357562"/>
          </a:xfrm>
        </p:spPr>
        <p:txBody>
          <a:bodyPr>
            <a:noAutofit/>
          </a:bodyPr>
          <a:lstStyle/>
          <a:p>
            <a:r>
              <a:rPr lang="tr-TR" altLang="tr-TR" sz="2400" dirty="0" smtClean="0">
                <a:solidFill>
                  <a:srgbClr val="072C62"/>
                </a:solidFill>
              </a:rPr>
              <a:t>Kullanıcı zihin modeli, bir bilgisayar uygulamasının nasıl çalıştığı ve ara yüzün kontrollerinin uygulamayı nasıl etkilediği hakkında kullanıcının zihninde oluşan görüntü ile oluşur. Bu model, nesnelerin nasıl çalışacağı beklentisi ve kullanıcı etkileşimde bulunduğunda nasıl tepki vereceği beklentilerine bağlı olarak oluşur. </a:t>
            </a:r>
          </a:p>
          <a:p>
            <a:r>
              <a:rPr lang="tr-TR" altLang="tr-TR" sz="2400" dirty="0" smtClean="0">
                <a:solidFill>
                  <a:srgbClr val="072C62"/>
                </a:solidFill>
              </a:rPr>
              <a:t>Kullanıcıların kafasındaki bu zihinsel resim, genellikle onların öğretilmiş bilgilerinden, gerçek hayattaki tecrübelerinden ve diğer nesne ve uygulamalarla olan önceki etkileşimlerinin bileşkesi olarak oluşur. </a:t>
            </a:r>
          </a:p>
          <a:p>
            <a:r>
              <a:rPr lang="tr-TR" altLang="tr-TR" sz="2400" dirty="0" smtClean="0">
                <a:solidFill>
                  <a:srgbClr val="072C62"/>
                </a:solidFill>
              </a:rPr>
              <a:t>Ara yüz tasarımcıları bilgisayar uygulamasının bu kavramsal modeli yansıtacak biçimde olmasını sağlar.</a:t>
            </a:r>
          </a:p>
          <a:p>
            <a:endParaRPr lang="tr-TR" altLang="tr-TR" sz="2400" dirty="0" smtClean="0">
              <a:solidFill>
                <a:srgbClr val="072C62"/>
              </a:solidFill>
            </a:endParaRPr>
          </a:p>
        </p:txBody>
      </p:sp>
      <p:sp>
        <p:nvSpPr>
          <p:cNvPr id="7" name="6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1A1B3947-6AF6-4065-B8B8-B474A8EFF19F}" type="slidenum">
              <a:rPr lang="tr-TR" altLang="tr-TR">
                <a:solidFill>
                  <a:srgbClr val="FFFFFF"/>
                </a:solidFill>
                <a:latin typeface="Franklin Gothic Book" pitchFamily="34" charset="0"/>
              </a:rPr>
              <a:pPr eaLnBrk="1" hangingPunct="1">
                <a:defRPr/>
              </a:pPr>
              <a:t>22</a:t>
            </a:fld>
            <a:endParaRPr lang="tr-TR" altLang="tr-TR">
              <a:solidFill>
                <a:srgbClr val="FFFFFF"/>
              </a:solidFill>
              <a:latin typeface="Franklin Gothic Book" pitchFamily="34" charset="0"/>
            </a:endParaRPr>
          </a:p>
        </p:txBody>
      </p:sp>
      <p:sp>
        <p:nvSpPr>
          <p:cNvPr id="5" name="1 Başlık"/>
          <p:cNvSpPr txBox="1">
            <a:spLocks/>
          </p:cNvSpPr>
          <p:nvPr/>
        </p:nvSpPr>
        <p:spPr>
          <a:xfrm>
            <a:off x="1127448" y="476672"/>
            <a:ext cx="9083352" cy="864096"/>
          </a:xfrm>
          <a:prstGeom prst="rect">
            <a:avLst/>
          </a:prstGeom>
        </p:spPr>
        <p:txBody>
          <a:bodyPr bIns="91440" anchor="b">
            <a:normAutofit/>
          </a:bodyPr>
          <a:lstStyle/>
          <a:p>
            <a:pPr eaLnBrk="1" fontAlgn="auto" hangingPunct="1">
              <a:spcBef>
                <a:spcPts val="0"/>
              </a:spcBef>
              <a:spcAft>
                <a:spcPts val="0"/>
              </a:spcAft>
              <a:defRPr/>
            </a:pPr>
            <a:r>
              <a:rPr lang="tr-TR" sz="3200" b="1" dirty="0">
                <a:solidFill>
                  <a:schemeClr val="tx2"/>
                </a:solidFill>
                <a:latin typeface="+mj-lt"/>
                <a:ea typeface="+mj-ea"/>
                <a:cs typeface="+mj-cs"/>
              </a:rPr>
              <a:t>Kullanıcı Zihin </a:t>
            </a:r>
            <a:r>
              <a:rPr lang="tr-TR" sz="3200" b="1" dirty="0" smtClean="0">
                <a:solidFill>
                  <a:schemeClr val="tx2"/>
                </a:solidFill>
                <a:latin typeface="+mj-lt"/>
                <a:ea typeface="+mj-ea"/>
                <a:cs typeface="+mj-cs"/>
              </a:rPr>
              <a:t>Modeli </a:t>
            </a:r>
            <a:r>
              <a:rPr lang="tr-TR" altLang="tr-TR" sz="3200" b="1" dirty="0">
                <a:solidFill>
                  <a:srgbClr val="002060"/>
                </a:solidFill>
              </a:rPr>
              <a:t>[1</a:t>
            </a:r>
            <a:r>
              <a:rPr lang="tr-TR" altLang="tr-TR" sz="3200" b="1" dirty="0" smtClean="0">
                <a:solidFill>
                  <a:srgbClr val="002060"/>
                </a:solidFill>
              </a:rPr>
              <a:t>]</a:t>
            </a:r>
            <a:endParaRPr lang="tr-TR" sz="3200" b="1" dirty="0">
              <a:solidFill>
                <a:schemeClr val="tx2"/>
              </a:solidFill>
              <a:latin typeface="+mj-lt"/>
              <a:ea typeface="+mj-ea"/>
              <a:cs typeface="+mj-cs"/>
            </a:endParaRPr>
          </a:p>
        </p:txBody>
      </p:sp>
      <p:pic>
        <p:nvPicPr>
          <p:cNvPr id="32774" name="Picture 6" descr="C:\Users\Notebook\AppData\Local\Microsoft\Windows\Temporary Internet Files\Content.IE5\RWBB3XE3\MC900356497[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200" y="4365104"/>
            <a:ext cx="1649413"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1" dur="500"/>
                                        <p:tgtEl>
                                          <p:spTgt spid="8195">
                                            <p:txEl>
                                              <p:pRg st="1" end="1"/>
                                            </p:txEl>
                                          </p:spTgt>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1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983432" y="274638"/>
            <a:ext cx="9227368" cy="1143000"/>
          </a:xfrm>
          <a:prstGeom prst="rect">
            <a:avLst/>
          </a:prstGeom>
        </p:spPr>
        <p:txBody>
          <a:bodyPr bIns="91440" anchor="b">
            <a:normAutofit/>
          </a:bodyPr>
          <a:lstStyle/>
          <a:p>
            <a:pPr eaLnBrk="1" fontAlgn="auto" hangingPunct="1">
              <a:spcBef>
                <a:spcPts val="0"/>
              </a:spcBef>
              <a:spcAft>
                <a:spcPts val="0"/>
              </a:spcAft>
              <a:defRPr/>
            </a:pPr>
            <a:r>
              <a:rPr lang="tr-TR" sz="3200" b="1" dirty="0">
                <a:solidFill>
                  <a:schemeClr val="tx2"/>
                </a:solidFill>
                <a:latin typeface="+mj-lt"/>
                <a:ea typeface="+mj-ea"/>
                <a:cs typeface="+mj-cs"/>
              </a:rPr>
              <a:t>Kullanıcı Merkezli </a:t>
            </a:r>
            <a:r>
              <a:rPr lang="tr-TR" sz="3200" b="1" dirty="0" smtClean="0">
                <a:solidFill>
                  <a:schemeClr val="tx2"/>
                </a:solidFill>
                <a:latin typeface="+mj-lt"/>
                <a:ea typeface="+mj-ea"/>
                <a:cs typeface="+mj-cs"/>
              </a:rPr>
              <a:t>Tasarım </a:t>
            </a:r>
            <a:r>
              <a:rPr lang="tr-TR" altLang="tr-TR" sz="3200" b="1" dirty="0">
                <a:solidFill>
                  <a:srgbClr val="002060"/>
                </a:solidFill>
              </a:rPr>
              <a:t>[1</a:t>
            </a:r>
            <a:r>
              <a:rPr lang="tr-TR" altLang="tr-TR" sz="3200" b="1" dirty="0" smtClean="0">
                <a:solidFill>
                  <a:srgbClr val="002060"/>
                </a:solidFill>
              </a:rPr>
              <a:t>]</a:t>
            </a:r>
            <a:endParaRPr lang="tr-TR" sz="3200" b="1" dirty="0">
              <a:solidFill>
                <a:schemeClr val="tx2"/>
              </a:solidFill>
              <a:latin typeface="+mj-lt"/>
              <a:ea typeface="+mj-ea"/>
              <a:cs typeface="+mj-cs"/>
            </a:endParaRPr>
          </a:p>
        </p:txBody>
      </p:sp>
      <p:sp>
        <p:nvSpPr>
          <p:cNvPr id="9" name="2 İçerik Yer Tutucusu"/>
          <p:cNvSpPr>
            <a:spLocks noGrp="1"/>
          </p:cNvSpPr>
          <p:nvPr>
            <p:ph idx="1"/>
          </p:nvPr>
        </p:nvSpPr>
        <p:spPr>
          <a:xfrm>
            <a:off x="1055441" y="1501776"/>
            <a:ext cx="10157072" cy="3143250"/>
          </a:xfrm>
        </p:spPr>
        <p:txBody>
          <a:bodyPr>
            <a:noAutofit/>
          </a:bodyPr>
          <a:lstStyle/>
          <a:p>
            <a:pPr indent="12700">
              <a:lnSpc>
                <a:spcPct val="70000"/>
              </a:lnSpc>
              <a:buFont typeface="Verdana" panose="020B0604030504040204" pitchFamily="34" charset="0"/>
              <a:buChar char="•"/>
            </a:pPr>
            <a:r>
              <a:rPr lang="tr-TR" altLang="tr-TR" sz="2400" dirty="0" smtClean="0">
                <a:solidFill>
                  <a:srgbClr val="072C62"/>
                </a:solidFill>
              </a:rPr>
              <a:t> Masaüstü bilgisayarların giderek artan yaygınlıkta kullanımı sonucunda farklı farklı kullanıcılar işlerinde bilgisayar kullanmaya başlamışlardır. </a:t>
            </a:r>
          </a:p>
          <a:p>
            <a:pPr indent="12700">
              <a:lnSpc>
                <a:spcPct val="70000"/>
              </a:lnSpc>
              <a:buFont typeface="Verdana" panose="020B0604030504040204" pitchFamily="34" charset="0"/>
              <a:buChar char="•"/>
            </a:pPr>
            <a:r>
              <a:rPr lang="tr-TR" altLang="tr-TR" sz="2400" dirty="0" smtClean="0">
                <a:solidFill>
                  <a:srgbClr val="072C62"/>
                </a:solidFill>
              </a:rPr>
              <a:t> Tasarımcı ve yazılım geliştiricilerin elde ettikleri bulgular ise pek çok bilgisayar uygulamasının kullanıcıların beklentilerini karşılayamadığını ortaya çıkarmaktadır. </a:t>
            </a:r>
          </a:p>
          <a:p>
            <a:pPr indent="12700">
              <a:lnSpc>
                <a:spcPct val="70000"/>
              </a:lnSpc>
              <a:buFont typeface="Verdana" panose="020B0604030504040204" pitchFamily="34" charset="0"/>
              <a:buChar char="•"/>
            </a:pPr>
            <a:r>
              <a:rPr lang="tr-TR" altLang="tr-TR" sz="2400" dirty="0" smtClean="0">
                <a:solidFill>
                  <a:srgbClr val="072C62"/>
                </a:solidFill>
              </a:rPr>
              <a:t> Söz konusu bilgisayar uygulamaları yapılacak iş ile ilgili fonksiyonları içermektedir ancak kullanıcılar tarafından verilen görevlerin yapılması çoğu zaman zor olmakta ve bu işlemlerin kullanıcıyı bunaltıcı olduğu düşünülmektedir.</a:t>
            </a:r>
          </a:p>
          <a:p>
            <a:pPr indent="12700">
              <a:lnSpc>
                <a:spcPct val="70000"/>
              </a:lnSpc>
              <a:buFont typeface="Calibri" panose="020F0502020204030204" pitchFamily="34" charset="0"/>
              <a:buNone/>
            </a:pPr>
            <a:endParaRPr lang="tr-TR" altLang="tr-TR" sz="2400" dirty="0" smtClean="0">
              <a:solidFill>
                <a:srgbClr val="072C62"/>
              </a:solidFill>
            </a:endParaRPr>
          </a:p>
          <a:p>
            <a:pPr indent="12700">
              <a:lnSpc>
                <a:spcPct val="70000"/>
              </a:lnSpc>
              <a:buFont typeface="Verdana" panose="020B0604030504040204" pitchFamily="34" charset="0"/>
              <a:buChar char="•"/>
            </a:pPr>
            <a:endParaRPr lang="tr-TR" altLang="tr-TR" sz="2400" dirty="0" smtClean="0">
              <a:solidFill>
                <a:srgbClr val="072C62"/>
              </a:solidFill>
            </a:endParaRPr>
          </a:p>
        </p:txBody>
      </p:sp>
      <p:sp>
        <p:nvSpPr>
          <p:cNvPr id="28677" name="10 Altbilgi Yer Tutucusu"/>
          <p:cNvSpPr>
            <a:spLocks noGrp="1"/>
          </p:cNvSpPr>
          <p:nvPr>
            <p:ph type="ftr" sz="quarter" idx="11"/>
          </p:nvPr>
        </p:nvSpPr>
        <p:spPr bwMode="auto">
          <a:xfrm>
            <a:off x="7239000" y="6215063"/>
            <a:ext cx="2714625"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tr-TR" altLang="tr-TR" smtClean="0">
                <a:solidFill>
                  <a:schemeClr val="tx2"/>
                </a:solidFill>
              </a:rPr>
              <a:t>Dr. Meltem BATURAY</a:t>
            </a:r>
          </a:p>
        </p:txBody>
      </p:sp>
      <p:sp>
        <p:nvSpPr>
          <p:cNvPr id="10" name="9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92CE6383-F043-4F0F-8CA7-168058DCC363}" type="slidenum">
              <a:rPr lang="tr-TR" altLang="tr-TR">
                <a:solidFill>
                  <a:srgbClr val="FFFFFF"/>
                </a:solidFill>
                <a:latin typeface="Franklin Gothic Book" pitchFamily="34" charset="0"/>
              </a:rPr>
              <a:pPr eaLnBrk="1" hangingPunct="1">
                <a:defRPr/>
              </a:pPr>
              <a:t>23</a:t>
            </a:fld>
            <a:endParaRPr lang="tr-TR" altLang="tr-TR">
              <a:solidFill>
                <a:srgbClr val="FFFFFF"/>
              </a:solidFill>
              <a:latin typeface="Franklin Gothic Book" pitchFamily="34" charset="0"/>
            </a:endParaRPr>
          </a:p>
        </p:txBody>
      </p:sp>
      <p:pic>
        <p:nvPicPr>
          <p:cNvPr id="33798" name="5 Resim" descr="confused-computer-us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00256" y="4446588"/>
            <a:ext cx="242728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checkerboard(across)">
                                      <p:cBhvr>
                                        <p:cTn id="11" dur="500"/>
                                        <p:tgtEl>
                                          <p:spTgt spid="9">
                                            <p:txEl>
                                              <p:pRg st="1" end="1"/>
                                            </p:txEl>
                                          </p:spTgt>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checkerboard(across)">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983432" y="414338"/>
            <a:ext cx="9227368" cy="990600"/>
          </a:xfrm>
          <a:prstGeom prst="rect">
            <a:avLst/>
          </a:prstGeom>
        </p:spPr>
        <p:txBody>
          <a:bodyPr bIns="91440" anchor="b">
            <a:normAutofit/>
          </a:bodyPr>
          <a:lstStyle/>
          <a:p>
            <a:pPr eaLnBrk="1" fontAlgn="auto" hangingPunct="1">
              <a:spcBef>
                <a:spcPts val="0"/>
              </a:spcBef>
              <a:spcAft>
                <a:spcPts val="0"/>
              </a:spcAft>
              <a:defRPr/>
            </a:pPr>
            <a:r>
              <a:rPr lang="tr-TR" sz="3200" b="1" dirty="0">
                <a:solidFill>
                  <a:schemeClr val="tx2"/>
                </a:solidFill>
                <a:latin typeface="+mj-lt"/>
                <a:ea typeface="+mj-ea"/>
                <a:cs typeface="+mj-cs"/>
              </a:rPr>
              <a:t>Kullanıcı Merkezli </a:t>
            </a:r>
            <a:r>
              <a:rPr lang="tr-TR" sz="3200" b="1" dirty="0" smtClean="0">
                <a:solidFill>
                  <a:schemeClr val="tx2"/>
                </a:solidFill>
                <a:latin typeface="+mj-lt"/>
                <a:ea typeface="+mj-ea"/>
                <a:cs typeface="+mj-cs"/>
              </a:rPr>
              <a:t>Tasarım </a:t>
            </a:r>
            <a:r>
              <a:rPr lang="tr-TR" altLang="tr-TR" sz="3200" b="1" dirty="0">
                <a:solidFill>
                  <a:srgbClr val="002060"/>
                </a:solidFill>
              </a:rPr>
              <a:t>[1]</a:t>
            </a:r>
            <a:endParaRPr lang="tr-TR" sz="3200" b="1" dirty="0">
              <a:solidFill>
                <a:schemeClr val="tx2"/>
              </a:solidFill>
              <a:latin typeface="+mj-lt"/>
              <a:ea typeface="+mj-ea"/>
              <a:cs typeface="+mj-cs"/>
            </a:endParaRPr>
          </a:p>
        </p:txBody>
      </p:sp>
      <p:sp>
        <p:nvSpPr>
          <p:cNvPr id="10" name="9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4CDA740B-1B28-46DD-87E7-B1B641EF8BAA}" type="slidenum">
              <a:rPr lang="tr-TR" altLang="tr-TR">
                <a:solidFill>
                  <a:srgbClr val="FFFFFF"/>
                </a:solidFill>
                <a:latin typeface="Franklin Gothic Book" pitchFamily="34" charset="0"/>
              </a:rPr>
              <a:pPr eaLnBrk="1" hangingPunct="1">
                <a:defRPr/>
              </a:pPr>
              <a:t>24</a:t>
            </a:fld>
            <a:endParaRPr lang="tr-TR" altLang="tr-TR">
              <a:solidFill>
                <a:srgbClr val="FFFFFF"/>
              </a:solidFill>
              <a:latin typeface="Franklin Gothic Book" pitchFamily="34" charset="0"/>
            </a:endParaRPr>
          </a:p>
        </p:txBody>
      </p:sp>
      <p:sp>
        <p:nvSpPr>
          <p:cNvPr id="34821" name="6 Dikdörtgen"/>
          <p:cNvSpPr>
            <a:spLocks noChangeArrowheads="1"/>
          </p:cNvSpPr>
          <p:nvPr/>
        </p:nvSpPr>
        <p:spPr bwMode="auto">
          <a:xfrm>
            <a:off x="839416" y="1557338"/>
            <a:ext cx="10513168" cy="231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127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eaLnBrk="1" hangingPunct="1">
              <a:lnSpc>
                <a:spcPct val="80000"/>
              </a:lnSpc>
              <a:spcBef>
                <a:spcPts val="575"/>
              </a:spcBef>
              <a:buClr>
                <a:schemeClr val="accent1"/>
              </a:buClr>
              <a:buSzPct val="85000"/>
              <a:buFont typeface="Verdana" panose="020B0604030504040204" pitchFamily="34" charset="0"/>
              <a:buChar char="•"/>
            </a:pPr>
            <a:r>
              <a:rPr lang="tr-TR" altLang="tr-TR" sz="2400" dirty="0">
                <a:solidFill>
                  <a:srgbClr val="002060"/>
                </a:solidFill>
                <a:ea typeface="Verdana" panose="020B0604030504040204" pitchFamily="34" charset="0"/>
                <a:cs typeface="Times New Roman" panose="02020603050405020304" pitchFamily="18" charset="0"/>
              </a:rPr>
              <a:t>Kullanıcı Merkezli Tasarım yazılım geliştirme uygulamasında hangi metotların, hangi çeşit doküman ve dağıtımın, hangi kalitede özniteliklerin kullanılacağı konusunda örtüşen konulardır. </a:t>
            </a:r>
          </a:p>
          <a:p>
            <a:pPr eaLnBrk="1" hangingPunct="1">
              <a:lnSpc>
                <a:spcPct val="80000"/>
              </a:lnSpc>
              <a:spcBef>
                <a:spcPts val="575"/>
              </a:spcBef>
              <a:buClr>
                <a:schemeClr val="accent1"/>
              </a:buClr>
              <a:buSzPct val="85000"/>
            </a:pPr>
            <a:endParaRPr lang="tr-TR" altLang="tr-TR" sz="2400" dirty="0">
              <a:solidFill>
                <a:srgbClr val="002060"/>
              </a:solidFill>
              <a:ea typeface="Verdana" panose="020B0604030504040204" pitchFamily="34" charset="0"/>
              <a:cs typeface="Times New Roman" panose="02020603050405020304" pitchFamily="18" charset="0"/>
            </a:endParaRPr>
          </a:p>
          <a:p>
            <a:pPr eaLnBrk="1" hangingPunct="1">
              <a:lnSpc>
                <a:spcPct val="80000"/>
              </a:lnSpc>
              <a:spcBef>
                <a:spcPts val="575"/>
              </a:spcBef>
              <a:buClr>
                <a:schemeClr val="accent1"/>
              </a:buClr>
              <a:buSzPct val="85000"/>
              <a:buFont typeface="Verdana" panose="020B0604030504040204" pitchFamily="34" charset="0"/>
              <a:buChar char="•"/>
            </a:pPr>
            <a:r>
              <a:rPr lang="tr-TR" altLang="tr-TR" sz="2400" dirty="0">
                <a:solidFill>
                  <a:srgbClr val="002060"/>
                </a:solidFill>
                <a:ea typeface="Verdana" panose="020B0604030504040204" pitchFamily="34" charset="0"/>
                <a:cs typeface="Times New Roman" panose="02020603050405020304" pitchFamily="18" charset="0"/>
              </a:rPr>
              <a:t>Kullanıcılara tasarım ekibinin bir elemanı gözüyle bakar ve yazılı yaşam döngüsünün her aşamasında kullanıcıların ihtiyaçlarını göz önünde bulundurur ve tasarım sürecinde onlardan sürekli bilgi elde eder.</a:t>
            </a:r>
          </a:p>
        </p:txBody>
      </p:sp>
      <p:pic>
        <p:nvPicPr>
          <p:cNvPr id="34822"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2669" y="3788471"/>
            <a:ext cx="3200400"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1055440" y="274638"/>
            <a:ext cx="9155360" cy="1143000"/>
          </a:xfrm>
          <a:prstGeom prst="rect">
            <a:avLst/>
          </a:prstGeom>
        </p:spPr>
        <p:txBody>
          <a:bodyPr bIns="91440" anchor="b">
            <a:normAutofit/>
          </a:bodyPr>
          <a:lstStyle/>
          <a:p>
            <a:pPr eaLnBrk="1" fontAlgn="auto" hangingPunct="1">
              <a:spcBef>
                <a:spcPts val="0"/>
              </a:spcBef>
              <a:spcAft>
                <a:spcPts val="0"/>
              </a:spcAft>
              <a:defRPr/>
            </a:pPr>
            <a:r>
              <a:rPr lang="tr-TR" sz="3200" b="1" dirty="0">
                <a:solidFill>
                  <a:schemeClr val="tx2"/>
                </a:solidFill>
                <a:latin typeface="+mj-lt"/>
                <a:ea typeface="+mj-ea"/>
                <a:cs typeface="+mj-cs"/>
              </a:rPr>
              <a:t>Kullanıcı Merkezli Tasarım Ana </a:t>
            </a:r>
            <a:r>
              <a:rPr lang="tr-TR" sz="3200" b="1" dirty="0" smtClean="0">
                <a:solidFill>
                  <a:schemeClr val="tx2"/>
                </a:solidFill>
                <a:latin typeface="+mj-lt"/>
                <a:ea typeface="+mj-ea"/>
                <a:cs typeface="+mj-cs"/>
              </a:rPr>
              <a:t>İlkeleri </a:t>
            </a:r>
            <a:r>
              <a:rPr lang="tr-TR" altLang="tr-TR" sz="3200" b="1" dirty="0">
                <a:solidFill>
                  <a:srgbClr val="002060"/>
                </a:solidFill>
              </a:rPr>
              <a:t>[1</a:t>
            </a:r>
            <a:r>
              <a:rPr lang="tr-TR" altLang="tr-TR" sz="3200" b="1" dirty="0" smtClean="0">
                <a:solidFill>
                  <a:srgbClr val="002060"/>
                </a:solidFill>
              </a:rPr>
              <a:t>]</a:t>
            </a:r>
            <a:endParaRPr lang="tr-TR" sz="3200" b="1" dirty="0">
              <a:solidFill>
                <a:schemeClr val="tx2"/>
              </a:solidFill>
              <a:latin typeface="+mj-lt"/>
              <a:ea typeface="+mj-ea"/>
              <a:cs typeface="+mj-cs"/>
            </a:endParaRPr>
          </a:p>
        </p:txBody>
      </p:sp>
      <p:sp>
        <p:nvSpPr>
          <p:cNvPr id="9" name="2 İçerik Yer Tutucusu"/>
          <p:cNvSpPr>
            <a:spLocks noGrp="1"/>
          </p:cNvSpPr>
          <p:nvPr>
            <p:ph idx="1"/>
          </p:nvPr>
        </p:nvSpPr>
        <p:spPr>
          <a:xfrm>
            <a:off x="911424" y="1340768"/>
            <a:ext cx="10873208" cy="4392488"/>
          </a:xfrm>
        </p:spPr>
        <p:txBody>
          <a:bodyPr>
            <a:normAutofit/>
          </a:bodyPr>
          <a:lstStyle/>
          <a:p>
            <a:pPr>
              <a:buFont typeface="Verdana" panose="020B0604030504040204" pitchFamily="34" charset="0"/>
              <a:buChar char="•"/>
            </a:pPr>
            <a:r>
              <a:rPr lang="tr-TR" altLang="tr-TR" sz="2400" dirty="0" smtClean="0">
                <a:solidFill>
                  <a:srgbClr val="072C62"/>
                </a:solidFill>
              </a:rPr>
              <a:t>Potansiyel kullanıcıların anlaşılması,</a:t>
            </a:r>
          </a:p>
          <a:p>
            <a:pPr>
              <a:buFont typeface="Verdana" panose="020B0604030504040204" pitchFamily="34" charset="0"/>
              <a:buChar char="•"/>
            </a:pPr>
            <a:r>
              <a:rPr lang="tr-TR" altLang="tr-TR" sz="2400" dirty="0" smtClean="0">
                <a:solidFill>
                  <a:srgbClr val="072C62"/>
                </a:solidFill>
              </a:rPr>
              <a:t>Kullanıcıların hedefleri doğrultusunda görev analizi yapılması ve dolayısıyla kullanıcıların ihtiyaçlarının derinlemesine anlaşılabilmesi,</a:t>
            </a:r>
          </a:p>
          <a:p>
            <a:pPr>
              <a:buFont typeface="Verdana" panose="020B0604030504040204" pitchFamily="34" charset="0"/>
              <a:buChar char="•"/>
            </a:pPr>
            <a:r>
              <a:rPr lang="tr-TR" altLang="tr-TR" sz="2400" dirty="0" smtClean="0">
                <a:solidFill>
                  <a:srgbClr val="072C62"/>
                </a:solidFill>
              </a:rPr>
              <a:t>Döngüsel tasarım yapılması ve her aşamada kullanıcının görüşünün alınması ve kullanıcı bilgisinin değerlendirilmesi, </a:t>
            </a:r>
          </a:p>
          <a:p>
            <a:pPr>
              <a:buFont typeface="Verdana" panose="020B0604030504040204" pitchFamily="34" charset="0"/>
              <a:buChar char="•"/>
            </a:pPr>
            <a:r>
              <a:rPr lang="tr-TR" altLang="tr-TR" sz="2400" dirty="0" smtClean="0">
                <a:solidFill>
                  <a:srgbClr val="072C62"/>
                </a:solidFill>
              </a:rPr>
              <a:t>Olası kullanıcılar tarafından test ve değerlendirme yapılması (tasarımcıların yazılımı kendilerinin denemesi biçiminde değil). </a:t>
            </a:r>
          </a:p>
        </p:txBody>
      </p:sp>
      <p:sp>
        <p:nvSpPr>
          <p:cNvPr id="6" name="5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8B3CAD7-5756-40BC-80BE-079BF1D21866}" type="slidenum">
              <a:rPr lang="tr-TR" altLang="tr-TR">
                <a:solidFill>
                  <a:srgbClr val="FFFFFF"/>
                </a:solidFill>
                <a:latin typeface="Franklin Gothic Book" pitchFamily="34" charset="0"/>
              </a:rPr>
              <a:pPr eaLnBrk="1" hangingPunct="1">
                <a:defRPr/>
              </a:pPr>
              <a:t>25</a:t>
            </a:fld>
            <a:endParaRPr lang="tr-TR" altLang="tr-TR">
              <a:solidFill>
                <a:srgbClr val="FFFFFF"/>
              </a:solidFill>
              <a:latin typeface="Franklin Gothic Book" pitchFamily="34" charset="0"/>
            </a:endParaRPr>
          </a:p>
        </p:txBody>
      </p:sp>
      <p:pic>
        <p:nvPicPr>
          <p:cNvPr id="35846" name="6 Resim" descr="comput.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86738" y="4149080"/>
            <a:ext cx="2024062"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1704" y="4274016"/>
            <a:ext cx="4248472" cy="206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checkerboard(across)">
                                      <p:cBhvr>
                                        <p:cTn id="11" dur="500"/>
                                        <p:tgtEl>
                                          <p:spTgt spid="9">
                                            <p:txEl>
                                              <p:pRg st="1" end="1"/>
                                            </p:txEl>
                                          </p:spTgt>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checkerboard(across)">
                                      <p:cBhvr>
                                        <p:cTn id="15" dur="500"/>
                                        <p:tgtEl>
                                          <p:spTgt spid="9">
                                            <p:txEl>
                                              <p:pRg st="2" end="2"/>
                                            </p:txEl>
                                          </p:spTgt>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checkerboard(across)">
                                      <p:cBhvr>
                                        <p:cTn id="1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2438400" y="274638"/>
            <a:ext cx="7772400" cy="1143000"/>
          </a:xfrm>
          <a:prstGeom prst="rect">
            <a:avLst/>
          </a:prstGeom>
        </p:spPr>
        <p:txBody>
          <a:bodyPr bIns="91440" anchor="b">
            <a:normAutofit/>
          </a:bodyPr>
          <a:lstStyle/>
          <a:p>
            <a:pPr eaLnBrk="1" fontAlgn="auto" hangingPunct="1">
              <a:spcBef>
                <a:spcPts val="0"/>
              </a:spcBef>
              <a:spcAft>
                <a:spcPts val="0"/>
              </a:spcAft>
              <a:defRPr/>
            </a:pPr>
            <a:r>
              <a:rPr lang="tr-TR" sz="3200" b="1" dirty="0">
                <a:solidFill>
                  <a:schemeClr val="tx2"/>
                </a:solidFill>
                <a:latin typeface="+mj-lt"/>
                <a:ea typeface="+mj-ea"/>
                <a:cs typeface="+mj-cs"/>
              </a:rPr>
              <a:t>Kullanılabilirlik</a:t>
            </a:r>
            <a:br>
              <a:rPr lang="tr-TR" sz="3200" b="1" dirty="0">
                <a:solidFill>
                  <a:schemeClr val="tx2"/>
                </a:solidFill>
                <a:latin typeface="+mj-lt"/>
                <a:ea typeface="+mj-ea"/>
                <a:cs typeface="+mj-cs"/>
              </a:rPr>
            </a:br>
            <a:endParaRPr lang="tr-TR" sz="3200" b="1" dirty="0">
              <a:solidFill>
                <a:schemeClr val="tx2"/>
              </a:solidFill>
              <a:latin typeface="+mj-lt"/>
              <a:ea typeface="+mj-ea"/>
              <a:cs typeface="+mj-cs"/>
            </a:endParaRPr>
          </a:p>
        </p:txBody>
      </p:sp>
      <p:sp>
        <p:nvSpPr>
          <p:cNvPr id="9" name="2 İçerik Yer Tutucusu"/>
          <p:cNvSpPr>
            <a:spLocks noGrp="1"/>
          </p:cNvSpPr>
          <p:nvPr>
            <p:ph idx="1"/>
          </p:nvPr>
        </p:nvSpPr>
        <p:spPr>
          <a:xfrm>
            <a:off x="551384" y="1340768"/>
            <a:ext cx="11305256" cy="3168352"/>
          </a:xfrm>
        </p:spPr>
        <p:txBody>
          <a:bodyPr>
            <a:normAutofit/>
          </a:bodyPr>
          <a:lstStyle/>
          <a:p>
            <a:pPr marL="0" indent="0">
              <a:buFont typeface="Verdana" panose="020B0604030504040204" pitchFamily="34" charset="0"/>
              <a:buChar char="•"/>
            </a:pPr>
            <a:r>
              <a:rPr lang="tr-TR" altLang="tr-TR" sz="2400" dirty="0" smtClean="0">
                <a:solidFill>
                  <a:srgbClr val="072C62"/>
                </a:solidFill>
              </a:rPr>
              <a:t> Bir ürünün belirli kullanıcılar için belirli bir ortamda belirli amaçlara ulaşmak üzere  etkin, verimli ve kullanıcı memnuniyeti ile birlikte kullanılabilmesidir . </a:t>
            </a:r>
          </a:p>
          <a:p>
            <a:pPr marL="0" indent="0">
              <a:buFont typeface="Verdana" panose="020B0604030504040204" pitchFamily="34" charset="0"/>
              <a:buChar char="•"/>
            </a:pPr>
            <a:r>
              <a:rPr lang="tr-TR" altLang="tr-TR" sz="2400" dirty="0" smtClean="0">
                <a:solidFill>
                  <a:srgbClr val="072C62"/>
                </a:solidFill>
              </a:rPr>
              <a:t> </a:t>
            </a:r>
            <a:r>
              <a:rPr lang="tr-TR" altLang="tr-TR" sz="2400" dirty="0" smtClean="0">
                <a:solidFill>
                  <a:srgbClr val="072C62"/>
                </a:solidFill>
              </a:rPr>
              <a:t>Kullanılabilirliğin ölçümünde:</a:t>
            </a:r>
          </a:p>
          <a:p>
            <a:pPr marL="400050" lvl="1" indent="0">
              <a:lnSpc>
                <a:spcPct val="100000"/>
              </a:lnSpc>
              <a:spcAft>
                <a:spcPts val="0"/>
              </a:spcAft>
              <a:buSzPct val="60000"/>
              <a:buFont typeface="Wingdings" panose="05000000000000000000" pitchFamily="2" charset="2"/>
              <a:buChar char="v"/>
            </a:pPr>
            <a:r>
              <a:rPr lang="tr-TR" altLang="tr-TR" sz="2400" dirty="0" smtClean="0">
                <a:solidFill>
                  <a:srgbClr val="072C62"/>
                </a:solidFill>
              </a:rPr>
              <a:t>Etkililik: Hedeflere tam olarak ulaşılması</a:t>
            </a:r>
          </a:p>
          <a:p>
            <a:pPr marL="400050" lvl="1" indent="0">
              <a:lnSpc>
                <a:spcPct val="100000"/>
              </a:lnSpc>
              <a:spcAft>
                <a:spcPts val="0"/>
              </a:spcAft>
              <a:buSzPct val="60000"/>
              <a:buFont typeface="Wingdings" panose="05000000000000000000" pitchFamily="2" charset="2"/>
              <a:buChar char="v"/>
            </a:pPr>
            <a:r>
              <a:rPr lang="tr-TR" altLang="tr-TR" sz="2400" dirty="0" smtClean="0">
                <a:solidFill>
                  <a:srgbClr val="072C62"/>
                </a:solidFill>
              </a:rPr>
              <a:t>Verimlilik: Hedeflere ulaşılırken harcanan kaynakların uygun bir   şekilde kullanılması</a:t>
            </a:r>
          </a:p>
          <a:p>
            <a:pPr marL="400050" lvl="1" indent="0">
              <a:lnSpc>
                <a:spcPct val="100000"/>
              </a:lnSpc>
              <a:spcAft>
                <a:spcPts val="0"/>
              </a:spcAft>
              <a:buSzPct val="60000"/>
              <a:buFont typeface="Wingdings" panose="05000000000000000000" pitchFamily="2" charset="2"/>
              <a:buChar char="v"/>
            </a:pPr>
            <a:r>
              <a:rPr lang="tr-TR" altLang="tr-TR" sz="2400" dirty="0" smtClean="0">
                <a:solidFill>
                  <a:srgbClr val="072C62"/>
                </a:solidFill>
              </a:rPr>
              <a:t>Memnuniyet: Ürünün kullanımına ilişkin gösterilen pozitif yaklaşımlardır.</a:t>
            </a:r>
            <a:endParaRPr lang="en-US" altLang="tr-TR" sz="2400" dirty="0" smtClean="0">
              <a:solidFill>
                <a:srgbClr val="072C62"/>
              </a:solidFill>
            </a:endParaRPr>
          </a:p>
          <a:p>
            <a:pPr marL="0" indent="0">
              <a:lnSpc>
                <a:spcPct val="100000"/>
              </a:lnSpc>
              <a:spcAft>
                <a:spcPts val="0"/>
              </a:spcAft>
              <a:buFont typeface="Calibri" panose="020F0502020204030204" pitchFamily="34" charset="0"/>
              <a:buNone/>
            </a:pPr>
            <a:endParaRPr lang="tr-TR" altLang="tr-TR" sz="2400" dirty="0" smtClean="0">
              <a:solidFill>
                <a:srgbClr val="072C62"/>
              </a:solidFill>
            </a:endParaRP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D1C792BD-1879-4768-A716-7E3BE89B6DFC}" type="slidenum">
              <a:rPr lang="tr-TR" altLang="tr-TR">
                <a:solidFill>
                  <a:srgbClr val="FFFFFF"/>
                </a:solidFill>
                <a:latin typeface="Franklin Gothic Book" pitchFamily="34" charset="0"/>
              </a:rPr>
              <a:pPr eaLnBrk="1" hangingPunct="1">
                <a:defRPr/>
              </a:pPr>
              <a:t>26</a:t>
            </a:fld>
            <a:endParaRPr lang="tr-TR" altLang="tr-TR">
              <a:solidFill>
                <a:srgbClr val="FFFFFF"/>
              </a:solidFill>
              <a:latin typeface="Franklin Gothic Book" pitchFamily="34" charset="0"/>
            </a:endParaRPr>
          </a:p>
        </p:txBody>
      </p:sp>
      <p:pic>
        <p:nvPicPr>
          <p:cNvPr id="36870" name="5 Resim" descr="usabilityday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8317" y="4039603"/>
            <a:ext cx="4071938"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checkerboard(across)">
                                      <p:cBhvr>
                                        <p:cTn id="11" dur="500"/>
                                        <p:tgtEl>
                                          <p:spTgt spid="9">
                                            <p:txEl>
                                              <p:pRg st="1" end="1"/>
                                            </p:txEl>
                                          </p:spTgt>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checkerboard(across)">
                                      <p:cBhvr>
                                        <p:cTn id="15" dur="500"/>
                                        <p:tgtEl>
                                          <p:spTgt spid="9">
                                            <p:txEl>
                                              <p:pRg st="2" end="2"/>
                                            </p:txEl>
                                          </p:spTgt>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checkerboard(across)">
                                      <p:cBhvr>
                                        <p:cTn id="19" dur="500"/>
                                        <p:tgtEl>
                                          <p:spTgt spid="9">
                                            <p:txEl>
                                              <p:pRg st="3" end="3"/>
                                            </p:txEl>
                                          </p:spTgt>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checkerboard(across)">
                                      <p:cBhvr>
                                        <p:cTn id="2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1055440" y="274638"/>
            <a:ext cx="9155360" cy="1143000"/>
          </a:xfrm>
          <a:prstGeom prst="rect">
            <a:avLst/>
          </a:prstGeom>
        </p:spPr>
        <p:txBody>
          <a:bodyPr bIns="91440" anchor="b">
            <a:normAutofit/>
          </a:bodyPr>
          <a:lstStyle/>
          <a:p>
            <a:pPr eaLnBrk="1" fontAlgn="auto" hangingPunct="1">
              <a:spcBef>
                <a:spcPts val="0"/>
              </a:spcBef>
              <a:spcAft>
                <a:spcPts val="0"/>
              </a:spcAft>
              <a:defRPr/>
            </a:pPr>
            <a:r>
              <a:rPr lang="tr-TR" sz="3200" b="1" dirty="0">
                <a:solidFill>
                  <a:srgbClr val="002060"/>
                </a:solidFill>
                <a:latin typeface="+mj-lt"/>
                <a:ea typeface="+mj-ea"/>
                <a:cs typeface="+mj-cs"/>
              </a:rPr>
              <a:t>Kullanılabilirliğin </a:t>
            </a:r>
            <a:r>
              <a:rPr lang="tr-TR" sz="3200" b="1" dirty="0" smtClean="0">
                <a:solidFill>
                  <a:srgbClr val="002060"/>
                </a:solidFill>
                <a:latin typeface="+mj-lt"/>
                <a:ea typeface="+mj-ea"/>
                <a:cs typeface="+mj-cs"/>
              </a:rPr>
              <a:t>Değerlendirilmesi [1]</a:t>
            </a:r>
            <a:endParaRPr lang="tr-TR" sz="3200" b="1" dirty="0">
              <a:solidFill>
                <a:srgbClr val="002060"/>
              </a:solidFill>
              <a:latin typeface="+mj-lt"/>
              <a:ea typeface="+mj-ea"/>
              <a:cs typeface="+mj-cs"/>
            </a:endParaRPr>
          </a:p>
        </p:txBody>
      </p:sp>
      <p:sp>
        <p:nvSpPr>
          <p:cNvPr id="9" name="2 İçerik Yer Tutucusu"/>
          <p:cNvSpPr>
            <a:spLocks noGrp="1"/>
          </p:cNvSpPr>
          <p:nvPr>
            <p:ph idx="1"/>
          </p:nvPr>
        </p:nvSpPr>
        <p:spPr>
          <a:xfrm>
            <a:off x="983432" y="1417638"/>
            <a:ext cx="10513168" cy="4243610"/>
          </a:xfrm>
        </p:spPr>
        <p:txBody>
          <a:bodyPr>
            <a:noAutofit/>
          </a:bodyPr>
          <a:lstStyle/>
          <a:p>
            <a:pPr>
              <a:buFont typeface="Wingdings 2" panose="05020102010507070707" pitchFamily="18" charset="2"/>
              <a:buNone/>
            </a:pPr>
            <a:r>
              <a:rPr lang="tr-TR" altLang="tr-TR" sz="2400" b="1" dirty="0" smtClean="0">
                <a:solidFill>
                  <a:srgbClr val="072C62"/>
                </a:solidFill>
              </a:rPr>
              <a:t>Değerlendirmenin amacına göre 3’e ayrılır:</a:t>
            </a:r>
          </a:p>
          <a:p>
            <a:r>
              <a:rPr lang="tr-TR" altLang="tr-TR" sz="2400" dirty="0" smtClean="0">
                <a:solidFill>
                  <a:srgbClr val="072C62"/>
                </a:solidFill>
              </a:rPr>
              <a:t>Keşif</a:t>
            </a:r>
            <a:r>
              <a:rPr lang="en-US" altLang="tr-TR" sz="2400" dirty="0" smtClean="0">
                <a:solidFill>
                  <a:srgbClr val="072C62"/>
                </a:solidFill>
              </a:rPr>
              <a:t> </a:t>
            </a:r>
            <a:r>
              <a:rPr lang="en-US" altLang="tr-TR" sz="2400" dirty="0" smtClean="0">
                <a:solidFill>
                  <a:srgbClr val="072C62"/>
                </a:solidFill>
              </a:rPr>
              <a:t>– </a:t>
            </a:r>
            <a:r>
              <a:rPr lang="tr-TR" altLang="tr-TR" sz="2400" dirty="0" smtClean="0">
                <a:solidFill>
                  <a:srgbClr val="072C62"/>
                </a:solidFill>
              </a:rPr>
              <a:t>Nasıl kullanılacak?</a:t>
            </a:r>
          </a:p>
          <a:p>
            <a:pPr lvl="1">
              <a:buSzPct val="60000"/>
              <a:buFont typeface="Wingdings" panose="05000000000000000000" pitchFamily="2" charset="2"/>
              <a:buChar char="v"/>
            </a:pPr>
            <a:r>
              <a:rPr lang="tr-TR" altLang="tr-TR" sz="2400" dirty="0" err="1" smtClean="0">
                <a:solidFill>
                  <a:srgbClr val="072C62"/>
                </a:solidFill>
              </a:rPr>
              <a:t>Arayüzün</a:t>
            </a:r>
            <a:r>
              <a:rPr lang="tr-TR" altLang="tr-TR" sz="2400" dirty="0" smtClean="0">
                <a:solidFill>
                  <a:srgbClr val="072C62"/>
                </a:solidFill>
              </a:rPr>
              <a:t> geliştirilmesinden önce yapılır. Hangi yazılım, ne amaçla kullanılıyor? İstatistiksel veri ve kullanıma ilişkin gözlemler yapılır.</a:t>
            </a:r>
          </a:p>
          <a:p>
            <a:r>
              <a:rPr lang="tr-TR" altLang="tr-TR" sz="2400" dirty="0" smtClean="0">
                <a:solidFill>
                  <a:srgbClr val="072C62"/>
                </a:solidFill>
              </a:rPr>
              <a:t>Biçimlendirici</a:t>
            </a:r>
            <a:r>
              <a:rPr lang="en-US" altLang="tr-TR" sz="2400" dirty="0" smtClean="0">
                <a:solidFill>
                  <a:srgbClr val="072C62"/>
                </a:solidFill>
              </a:rPr>
              <a:t>- </a:t>
            </a:r>
            <a:r>
              <a:rPr lang="tr-TR" altLang="tr-TR" sz="2400" dirty="0" smtClean="0">
                <a:solidFill>
                  <a:srgbClr val="072C62"/>
                </a:solidFill>
              </a:rPr>
              <a:t>Daha iyi hale nasıl getirilir?</a:t>
            </a:r>
          </a:p>
          <a:p>
            <a:pPr lvl="1">
              <a:buSzPct val="60000"/>
              <a:buFont typeface="Wingdings" panose="05000000000000000000" pitchFamily="2" charset="2"/>
              <a:buChar char="v"/>
            </a:pPr>
            <a:r>
              <a:rPr lang="tr-TR" altLang="tr-TR" sz="2400" dirty="0" err="1" smtClean="0">
                <a:solidFill>
                  <a:srgbClr val="072C62"/>
                </a:solidFill>
              </a:rPr>
              <a:t>Arayüzün</a:t>
            </a:r>
            <a:r>
              <a:rPr lang="tr-TR" altLang="tr-TR" sz="2400" dirty="0" smtClean="0">
                <a:solidFill>
                  <a:srgbClr val="072C62"/>
                </a:solidFill>
              </a:rPr>
              <a:t> geliştirilmesi esnasında yapılır. Neyin, neden yanlış olduğu araştırılır. Niteliksel gözlemlerle süreç içi veri toplanır. Ne oldu? Neden? </a:t>
            </a:r>
          </a:p>
          <a:p>
            <a:r>
              <a:rPr lang="tr-TR" altLang="tr-TR" sz="2400" dirty="0" smtClean="0">
                <a:solidFill>
                  <a:srgbClr val="072C62"/>
                </a:solidFill>
              </a:rPr>
              <a:t>Tamamlayıcı</a:t>
            </a:r>
            <a:r>
              <a:rPr lang="en-US" altLang="tr-TR" sz="2400" dirty="0" smtClean="0">
                <a:solidFill>
                  <a:srgbClr val="072C62"/>
                </a:solidFill>
              </a:rPr>
              <a:t>- </a:t>
            </a:r>
            <a:r>
              <a:rPr lang="tr-TR" altLang="tr-TR" sz="2400" dirty="0" smtClean="0">
                <a:solidFill>
                  <a:srgbClr val="072C62"/>
                </a:solidFill>
              </a:rPr>
              <a:t>Ne kadar iyi?</a:t>
            </a:r>
          </a:p>
          <a:p>
            <a:pPr lvl="1">
              <a:buSzPct val="60000"/>
              <a:buFont typeface="Wingdings" panose="05000000000000000000" pitchFamily="2" charset="2"/>
              <a:buChar char="v"/>
            </a:pPr>
            <a:r>
              <a:rPr lang="tr-TR" altLang="tr-TR" sz="2400" dirty="0" smtClean="0">
                <a:solidFill>
                  <a:srgbClr val="072C62"/>
                </a:solidFill>
              </a:rPr>
              <a:t>Ara yüz geliştirildikten sonra yapılır. Ya alternatif yazılımlarla karşılaştırmalar yapılır ya da net niceliksel analizlerle performans ölçümleri yapılır. Kullanıcılar ne kadar süre kullandı? Başarılı mıydılar</a:t>
            </a:r>
            <a:r>
              <a:rPr lang="tr-TR" altLang="tr-TR" sz="2400" dirty="0" smtClean="0">
                <a:solidFill>
                  <a:srgbClr val="072C62"/>
                </a:solidFill>
              </a:rPr>
              <a:t>? Kaç </a:t>
            </a:r>
            <a:r>
              <a:rPr lang="tr-TR" altLang="tr-TR" sz="2400" dirty="0" smtClean="0">
                <a:solidFill>
                  <a:srgbClr val="072C62"/>
                </a:solidFill>
              </a:rPr>
              <a:t>hata yaptılar?</a:t>
            </a:r>
          </a:p>
          <a:p>
            <a:pPr>
              <a:buFont typeface="Arial" panose="020B0604020202020204" pitchFamily="34" charset="0"/>
              <a:buNone/>
            </a:pPr>
            <a:endParaRPr lang="tr-TR" altLang="tr-TR" sz="2400" dirty="0" smtClean="0">
              <a:solidFill>
                <a:srgbClr val="072C62"/>
              </a:solidFill>
            </a:endParaRP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B1E047A6-CCD3-4EB8-828B-D9DE2FB0DABE}" type="slidenum">
              <a:rPr lang="tr-TR" altLang="tr-TR">
                <a:solidFill>
                  <a:srgbClr val="FFFFFF"/>
                </a:solidFill>
                <a:latin typeface="Franklin Gothic Book" pitchFamily="34" charset="0"/>
              </a:rPr>
              <a:pPr eaLnBrk="1" hangingPunct="1">
                <a:defRPr/>
              </a:pPr>
              <a:t>27</a:t>
            </a:fld>
            <a:endParaRPr lang="tr-TR" altLang="tr-TR">
              <a:solidFill>
                <a:srgbClr val="FFFFFF"/>
              </a:solidFill>
              <a:latin typeface="Franklin Gothic Book"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checkerboard(across)">
                                      <p:cBhvr>
                                        <p:cTn id="11" dur="500"/>
                                        <p:tgtEl>
                                          <p:spTgt spid="9">
                                            <p:txEl>
                                              <p:pRg st="1" end="1"/>
                                            </p:txEl>
                                          </p:spTgt>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checkerboard(across)">
                                      <p:cBhvr>
                                        <p:cTn id="15" dur="500"/>
                                        <p:tgtEl>
                                          <p:spTgt spid="9">
                                            <p:txEl>
                                              <p:pRg st="2" end="2"/>
                                            </p:txEl>
                                          </p:spTgt>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checkerboard(across)">
                                      <p:cBhvr>
                                        <p:cTn id="19" dur="500"/>
                                        <p:tgtEl>
                                          <p:spTgt spid="9">
                                            <p:txEl>
                                              <p:pRg st="3" end="3"/>
                                            </p:txEl>
                                          </p:spTgt>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checkerboard(across)">
                                      <p:cBhvr>
                                        <p:cTn id="23" dur="500"/>
                                        <p:tgtEl>
                                          <p:spTgt spid="9">
                                            <p:txEl>
                                              <p:pRg st="4" end="4"/>
                                            </p:txEl>
                                          </p:spTgt>
                                        </p:tgtEl>
                                      </p:cBhvr>
                                    </p:animEffect>
                                  </p:childTnLst>
                                </p:cTn>
                              </p:par>
                            </p:childTnLst>
                          </p:cTn>
                        </p:par>
                        <p:par>
                          <p:cTn id="24" fill="hold" nodeType="afterGroup">
                            <p:stCondLst>
                              <p:cond delay="2500"/>
                            </p:stCondLst>
                            <p:childTnLst>
                              <p:par>
                                <p:cTn id="25" presetID="5" presetClass="entr" presetSubtype="10" fill="hold"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checkerboard(across)">
                                      <p:cBhvr>
                                        <p:cTn id="27" dur="500"/>
                                        <p:tgtEl>
                                          <p:spTgt spid="9">
                                            <p:txEl>
                                              <p:pRg st="5" end="5"/>
                                            </p:txEl>
                                          </p:spTgt>
                                        </p:tgtEl>
                                      </p:cBhvr>
                                    </p:animEffect>
                                  </p:childTnLst>
                                </p:cTn>
                              </p:par>
                            </p:childTnLst>
                          </p:cTn>
                        </p:par>
                        <p:par>
                          <p:cTn id="28" fill="hold" nodeType="afterGroup">
                            <p:stCondLst>
                              <p:cond delay="3000"/>
                            </p:stCondLst>
                            <p:childTnLst>
                              <p:par>
                                <p:cTn id="29" presetID="5" presetClass="entr" presetSubtype="10" fill="hold" nodeType="after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checkerboard(across)">
                                      <p:cBhvr>
                                        <p:cTn id="31"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1055440" y="274638"/>
            <a:ext cx="9155360" cy="1143000"/>
          </a:xfrm>
          <a:prstGeom prst="rect">
            <a:avLst/>
          </a:prstGeom>
        </p:spPr>
        <p:txBody>
          <a:bodyPr bIns="91440" anchor="b">
            <a:normAutofit/>
          </a:bodyPr>
          <a:lstStyle/>
          <a:p>
            <a:pPr eaLnBrk="1" fontAlgn="auto" hangingPunct="1">
              <a:spcBef>
                <a:spcPts val="0"/>
              </a:spcBef>
              <a:spcAft>
                <a:spcPts val="0"/>
              </a:spcAft>
              <a:defRPr/>
            </a:pPr>
            <a:r>
              <a:rPr lang="tr-TR" sz="3200" b="1" dirty="0">
                <a:solidFill>
                  <a:schemeClr val="tx2"/>
                </a:solidFill>
                <a:latin typeface="+mj-lt"/>
                <a:ea typeface="+mj-ea"/>
                <a:cs typeface="+mj-cs"/>
              </a:rPr>
              <a:t>Değerlendirme </a:t>
            </a:r>
            <a:r>
              <a:rPr lang="tr-TR" sz="3200" b="1" dirty="0" smtClean="0">
                <a:solidFill>
                  <a:schemeClr val="tx2"/>
                </a:solidFill>
                <a:latin typeface="+mj-lt"/>
                <a:ea typeface="+mj-ea"/>
                <a:cs typeface="+mj-cs"/>
              </a:rPr>
              <a:t>Yöntemleri </a:t>
            </a:r>
            <a:r>
              <a:rPr lang="tr-TR" sz="3200" b="1" dirty="0">
                <a:solidFill>
                  <a:srgbClr val="002060"/>
                </a:solidFill>
              </a:rPr>
              <a:t>[1</a:t>
            </a:r>
            <a:r>
              <a:rPr lang="tr-TR" sz="3200" b="1" dirty="0" smtClean="0">
                <a:solidFill>
                  <a:srgbClr val="002060"/>
                </a:solidFill>
              </a:rPr>
              <a:t>]</a:t>
            </a:r>
            <a:endParaRPr lang="tr-TR" sz="3200" b="1" dirty="0">
              <a:solidFill>
                <a:schemeClr val="tx2"/>
              </a:solidFill>
              <a:latin typeface="+mj-lt"/>
              <a:ea typeface="+mj-ea"/>
              <a:cs typeface="+mj-cs"/>
            </a:endParaRPr>
          </a:p>
        </p:txBody>
      </p:sp>
      <p:sp>
        <p:nvSpPr>
          <p:cNvPr id="9" name="2 İçerik Yer Tutucusu"/>
          <p:cNvSpPr>
            <a:spLocks noGrp="1"/>
          </p:cNvSpPr>
          <p:nvPr>
            <p:ph idx="1"/>
          </p:nvPr>
        </p:nvSpPr>
        <p:spPr>
          <a:xfrm>
            <a:off x="911424" y="1484784"/>
            <a:ext cx="10441160" cy="2357437"/>
          </a:xfrm>
        </p:spPr>
        <p:txBody>
          <a:bodyPr>
            <a:normAutofit/>
          </a:bodyPr>
          <a:lstStyle/>
          <a:p>
            <a:pPr marL="0" indent="0">
              <a:buFont typeface="Calibri" panose="020F0502020204030204" pitchFamily="34" charset="0"/>
              <a:buNone/>
            </a:pPr>
            <a:r>
              <a:rPr lang="tr-TR" altLang="tr-TR" sz="2400" b="1" dirty="0" smtClean="0">
                <a:solidFill>
                  <a:srgbClr val="072C62"/>
                </a:solidFill>
              </a:rPr>
              <a:t>Değerlendirmeyi kimin yaptığına göre yöntemler 2’ye ayrılır:</a:t>
            </a:r>
          </a:p>
          <a:p>
            <a:pPr marL="0" indent="0"/>
            <a:r>
              <a:rPr lang="tr-TR" altLang="tr-TR" sz="2400" dirty="0" smtClean="0">
                <a:solidFill>
                  <a:srgbClr val="072C62"/>
                </a:solidFill>
              </a:rPr>
              <a:t>Kullanılabilirlik </a:t>
            </a:r>
            <a:r>
              <a:rPr lang="tr-TR" altLang="tr-TR" sz="2400" dirty="0" smtClean="0">
                <a:solidFill>
                  <a:srgbClr val="072C62"/>
                </a:solidFill>
              </a:rPr>
              <a:t>kontrol yöntemleri (Kullanıcılar üzerinde test yapılmadan ürün tamamen </a:t>
            </a:r>
            <a:r>
              <a:rPr lang="tr-TR" altLang="tr-TR" sz="2400" dirty="0" err="1" smtClean="0">
                <a:solidFill>
                  <a:srgbClr val="072C62"/>
                </a:solidFill>
              </a:rPr>
              <a:t>buluşsal</a:t>
            </a:r>
            <a:r>
              <a:rPr lang="tr-TR" altLang="tr-TR" sz="2400" dirty="0" smtClean="0">
                <a:solidFill>
                  <a:srgbClr val="072C62"/>
                </a:solidFill>
              </a:rPr>
              <a:t> yöntemler ile yargılanır.)</a:t>
            </a:r>
          </a:p>
          <a:p>
            <a:pPr marL="0" indent="0"/>
            <a:r>
              <a:rPr lang="tr-TR" altLang="tr-TR" sz="2400" dirty="0" smtClean="0">
                <a:solidFill>
                  <a:srgbClr val="072C62"/>
                </a:solidFill>
              </a:rPr>
              <a:t>Kullanılabilirlik </a:t>
            </a:r>
            <a:r>
              <a:rPr lang="tr-TR" altLang="tr-TR" sz="2400" dirty="0" smtClean="0">
                <a:solidFill>
                  <a:srgbClr val="072C62"/>
                </a:solidFill>
              </a:rPr>
              <a:t>test yöntemleri (Ampirik(deneysel) yöntemlerle gerçek kullanıcılar ile </a:t>
            </a:r>
            <a:r>
              <a:rPr lang="tr-TR" altLang="tr-TR" sz="2400" dirty="0" err="1" smtClean="0">
                <a:solidFill>
                  <a:srgbClr val="072C62"/>
                </a:solidFill>
              </a:rPr>
              <a:t>arayüz</a:t>
            </a:r>
            <a:r>
              <a:rPr lang="tr-TR" altLang="tr-TR" sz="2400" dirty="0" smtClean="0">
                <a:solidFill>
                  <a:srgbClr val="072C62"/>
                </a:solidFill>
              </a:rPr>
              <a:t> test edilir.)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14C79EC8-7080-4FDB-A3CE-5D727BF53631}" type="slidenum">
              <a:rPr lang="tr-TR" altLang="tr-TR">
                <a:solidFill>
                  <a:srgbClr val="FFFFFF"/>
                </a:solidFill>
                <a:latin typeface="Franklin Gothic Book" pitchFamily="34" charset="0"/>
              </a:rPr>
              <a:pPr eaLnBrk="1" hangingPunct="1">
                <a:defRPr/>
              </a:pPr>
              <a:t>28</a:t>
            </a:fld>
            <a:endParaRPr lang="tr-TR" altLang="tr-TR">
              <a:solidFill>
                <a:srgbClr val="FFFFFF"/>
              </a:solidFill>
              <a:latin typeface="Franklin Gothic Book" pitchFamily="34" charset="0"/>
            </a:endParaRPr>
          </a:p>
        </p:txBody>
      </p:sp>
      <p:pic>
        <p:nvPicPr>
          <p:cNvPr id="38918" name="5 Resim" descr="evalu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7995" y="3501008"/>
            <a:ext cx="2414588"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checkerboard(across)">
                                      <p:cBhvr>
                                        <p:cTn id="11" dur="500"/>
                                        <p:tgtEl>
                                          <p:spTgt spid="9">
                                            <p:txEl>
                                              <p:pRg st="1" end="1"/>
                                            </p:txEl>
                                          </p:spTgt>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checkerboard(across)">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1055440" y="620688"/>
            <a:ext cx="9155360" cy="796950"/>
          </a:xfrm>
          <a:prstGeom prst="rect">
            <a:avLst/>
          </a:prstGeom>
        </p:spPr>
        <p:txBody>
          <a:bodyPr bIns="91440" anchor="b">
            <a:normAutofit/>
          </a:bodyPr>
          <a:lstStyle/>
          <a:p>
            <a:pPr eaLnBrk="1" fontAlgn="auto" hangingPunct="1">
              <a:spcBef>
                <a:spcPts val="0"/>
              </a:spcBef>
              <a:spcAft>
                <a:spcPts val="0"/>
              </a:spcAft>
              <a:defRPr/>
            </a:pPr>
            <a:r>
              <a:rPr lang="tr-TR" sz="3200" b="1" smtClean="0">
                <a:solidFill>
                  <a:schemeClr val="tx2"/>
                </a:solidFill>
                <a:latin typeface="+mj-lt"/>
                <a:ea typeface="+mj-ea"/>
                <a:cs typeface="+mj-cs"/>
              </a:rPr>
              <a:t>Kaynaklar</a:t>
            </a:r>
            <a:endParaRPr lang="tr-TR" sz="3200" b="1" dirty="0">
              <a:solidFill>
                <a:schemeClr val="tx2"/>
              </a:solidFill>
              <a:latin typeface="+mj-lt"/>
              <a:ea typeface="+mj-ea"/>
              <a:cs typeface="+mj-cs"/>
            </a:endParaRPr>
          </a:p>
        </p:txBody>
      </p:sp>
      <p:sp>
        <p:nvSpPr>
          <p:cNvPr id="34819" name="2 İçerik Yer Tutucusu"/>
          <p:cNvSpPr>
            <a:spLocks noGrp="1"/>
          </p:cNvSpPr>
          <p:nvPr>
            <p:ph idx="1"/>
          </p:nvPr>
        </p:nvSpPr>
        <p:spPr>
          <a:xfrm>
            <a:off x="911424" y="1417638"/>
            <a:ext cx="10513168" cy="4608512"/>
          </a:xfrm>
        </p:spPr>
        <p:txBody>
          <a:bodyPr rtlCol="0">
            <a:normAutofit/>
          </a:bodyPr>
          <a:lstStyle/>
          <a:p>
            <a:pPr marL="91440" indent="-91440" fontAlgn="auto">
              <a:buFont typeface="Wingdings" panose="05000000000000000000" pitchFamily="2" charset="2"/>
              <a:buChar char="Ø"/>
              <a:defRPr/>
            </a:pPr>
            <a:r>
              <a:rPr lang="tr-TR" altLang="tr-TR" sz="1600" dirty="0" err="1"/>
              <a:t>Baturay</a:t>
            </a:r>
            <a:r>
              <a:rPr lang="tr-TR" altLang="tr-TR" sz="1600" dirty="0"/>
              <a:t> M. H. (2014). İnsan Bilgisayar Etkileşim Ders Notları </a:t>
            </a:r>
            <a:endParaRPr lang="tr-TR" altLang="tr-TR" sz="1500" dirty="0" smtClean="0">
              <a:ea typeface="Verdana" panose="020B0604030504040204" pitchFamily="34" charset="0"/>
            </a:endParaRPr>
          </a:p>
          <a:p>
            <a:pPr marL="91440" indent="-91440" fontAlgn="auto">
              <a:buFont typeface="Wingdings" panose="05000000000000000000" pitchFamily="2" charset="2"/>
              <a:buChar char="Ø"/>
              <a:defRPr/>
            </a:pPr>
            <a:r>
              <a:rPr lang="en-US" altLang="tr-TR" sz="1500" dirty="0" smtClean="0">
                <a:ea typeface="Verdana" panose="020B0604030504040204" pitchFamily="34" charset="0"/>
              </a:rPr>
              <a:t>A</a:t>
            </a:r>
            <a:r>
              <a:rPr lang="en-US" altLang="tr-TR" sz="1500" dirty="0">
                <a:ea typeface="Verdana" panose="020B0604030504040204" pitchFamily="34" charset="0"/>
              </a:rPr>
              <a:t>. Dix, J. Finlay, G. </a:t>
            </a:r>
            <a:r>
              <a:rPr lang="en-US" altLang="tr-TR" sz="1500" dirty="0" err="1">
                <a:ea typeface="Verdana" panose="020B0604030504040204" pitchFamily="34" charset="0"/>
              </a:rPr>
              <a:t>Abowd</a:t>
            </a:r>
            <a:r>
              <a:rPr lang="en-US" altLang="tr-TR" sz="1500" dirty="0">
                <a:ea typeface="Verdana" panose="020B0604030504040204" pitchFamily="34" charset="0"/>
              </a:rPr>
              <a:t> and R. Beale (1993). Human-Computer Interaction. Prentice Hall.</a:t>
            </a:r>
            <a:endParaRPr lang="tr-TR" altLang="tr-TR" sz="1500" dirty="0">
              <a:ea typeface="Verdana" panose="020B0604030504040204" pitchFamily="34" charset="0"/>
            </a:endParaRPr>
          </a:p>
          <a:p>
            <a:pPr marL="91440" indent="-91440" fontAlgn="auto">
              <a:buFont typeface="Wingdings" panose="05000000000000000000" pitchFamily="2" charset="2"/>
              <a:buChar char="Ø"/>
              <a:defRPr/>
            </a:pPr>
            <a:r>
              <a:rPr lang="tr-TR" altLang="tr-TR" sz="1500" dirty="0" err="1">
                <a:ea typeface="Verdana" panose="020B0604030504040204" pitchFamily="34" charset="0"/>
              </a:rPr>
              <a:t>Andrews</a:t>
            </a:r>
            <a:r>
              <a:rPr lang="tr-TR" altLang="tr-TR" sz="1500" dirty="0">
                <a:ea typeface="Verdana" panose="020B0604030504040204" pitchFamily="34" charset="0"/>
              </a:rPr>
              <a:t>, K. (2009). Human-</a:t>
            </a:r>
            <a:r>
              <a:rPr lang="tr-TR" altLang="tr-TR" sz="1500" dirty="0" err="1">
                <a:ea typeface="Verdana" panose="020B0604030504040204" pitchFamily="34" charset="0"/>
              </a:rPr>
              <a:t>Computer</a:t>
            </a:r>
            <a:r>
              <a:rPr lang="tr-TR" altLang="tr-TR" sz="1500" dirty="0">
                <a:ea typeface="Verdana" panose="020B0604030504040204" pitchFamily="34" charset="0"/>
              </a:rPr>
              <a:t> </a:t>
            </a:r>
            <a:r>
              <a:rPr lang="tr-TR" altLang="tr-TR" sz="1500" dirty="0" err="1">
                <a:ea typeface="Verdana" panose="020B0604030504040204" pitchFamily="34" charset="0"/>
              </a:rPr>
              <a:t>Interaction</a:t>
            </a:r>
            <a:r>
              <a:rPr lang="tr-TR" altLang="tr-TR" sz="1500" dirty="0">
                <a:ea typeface="Verdana" panose="020B0604030504040204" pitchFamily="34" charset="0"/>
              </a:rPr>
              <a:t>. </a:t>
            </a:r>
            <a:r>
              <a:rPr lang="tr-TR" altLang="tr-TR" sz="1500" dirty="0" err="1">
                <a:ea typeface="Verdana" panose="020B0604030504040204" pitchFamily="34" charset="0"/>
              </a:rPr>
              <a:t>Lecture</a:t>
            </a:r>
            <a:r>
              <a:rPr lang="tr-TR" altLang="tr-TR" sz="1500" dirty="0">
                <a:ea typeface="Verdana" panose="020B0604030504040204" pitchFamily="34" charset="0"/>
              </a:rPr>
              <a:t> </a:t>
            </a:r>
            <a:r>
              <a:rPr lang="tr-TR" altLang="tr-TR" sz="1500" dirty="0" err="1">
                <a:ea typeface="Verdana" panose="020B0604030504040204" pitchFamily="34" charset="0"/>
              </a:rPr>
              <a:t>Notes</a:t>
            </a:r>
            <a:r>
              <a:rPr lang="tr-TR" altLang="tr-TR" sz="1500" dirty="0">
                <a:ea typeface="Verdana" panose="020B0604030504040204" pitchFamily="34" charset="0"/>
              </a:rPr>
              <a:t>.</a:t>
            </a:r>
          </a:p>
          <a:p>
            <a:pPr marL="91440" indent="-91440" fontAlgn="auto">
              <a:buFont typeface="Wingdings" panose="05000000000000000000" pitchFamily="2" charset="2"/>
              <a:buChar char="Ø"/>
              <a:defRPr/>
            </a:pPr>
            <a:r>
              <a:rPr lang="tr-TR" altLang="tr-TR" sz="1500" dirty="0" smtClean="0">
                <a:ea typeface="Verdana" panose="020B0604030504040204" pitchFamily="34" charset="0"/>
              </a:rPr>
              <a:t>Miller</a:t>
            </a:r>
            <a:r>
              <a:rPr lang="tr-TR" altLang="tr-TR" sz="1500" dirty="0">
                <a:ea typeface="Verdana" panose="020B0604030504040204" pitchFamily="34" charset="0"/>
              </a:rPr>
              <a:t>, G. A. (1956). </a:t>
            </a:r>
            <a:r>
              <a:rPr lang="tr-TR" altLang="tr-TR" sz="1500" dirty="0" err="1">
                <a:ea typeface="Verdana" panose="020B0604030504040204" pitchFamily="34" charset="0"/>
              </a:rPr>
              <a:t>The</a:t>
            </a:r>
            <a:r>
              <a:rPr lang="tr-TR" altLang="tr-TR" sz="1500" dirty="0">
                <a:ea typeface="Verdana" panose="020B0604030504040204" pitchFamily="34" charset="0"/>
              </a:rPr>
              <a:t> </a:t>
            </a:r>
            <a:r>
              <a:rPr lang="tr-TR" altLang="tr-TR" sz="1500" dirty="0" err="1">
                <a:ea typeface="Verdana" panose="020B0604030504040204" pitchFamily="34" charset="0"/>
              </a:rPr>
              <a:t>magical</a:t>
            </a:r>
            <a:r>
              <a:rPr lang="tr-TR" altLang="tr-TR" sz="1500" dirty="0">
                <a:ea typeface="Verdana" panose="020B0604030504040204" pitchFamily="34" charset="0"/>
              </a:rPr>
              <a:t> </a:t>
            </a:r>
            <a:r>
              <a:rPr lang="tr-TR" altLang="tr-TR" sz="1500" dirty="0" err="1">
                <a:ea typeface="Verdana" panose="020B0604030504040204" pitchFamily="34" charset="0"/>
              </a:rPr>
              <a:t>number</a:t>
            </a:r>
            <a:r>
              <a:rPr lang="tr-TR" altLang="tr-TR" sz="1500" dirty="0">
                <a:ea typeface="Verdana" panose="020B0604030504040204" pitchFamily="34" charset="0"/>
              </a:rPr>
              <a:t> seven, </a:t>
            </a:r>
            <a:r>
              <a:rPr lang="tr-TR" altLang="tr-TR" sz="1500" dirty="0" err="1">
                <a:ea typeface="Verdana" panose="020B0604030504040204" pitchFamily="34" charset="0"/>
              </a:rPr>
              <a:t>plus</a:t>
            </a:r>
            <a:r>
              <a:rPr lang="tr-TR" altLang="tr-TR" sz="1500" dirty="0">
                <a:ea typeface="Verdana" panose="020B0604030504040204" pitchFamily="34" charset="0"/>
              </a:rPr>
              <a:t> </a:t>
            </a:r>
            <a:r>
              <a:rPr lang="tr-TR" altLang="tr-TR" sz="1500" dirty="0" err="1">
                <a:ea typeface="Verdana" panose="020B0604030504040204" pitchFamily="34" charset="0"/>
              </a:rPr>
              <a:t>or</a:t>
            </a:r>
            <a:r>
              <a:rPr lang="tr-TR" altLang="tr-TR" sz="1500" dirty="0">
                <a:ea typeface="Verdana" panose="020B0604030504040204" pitchFamily="34" charset="0"/>
              </a:rPr>
              <a:t> </a:t>
            </a:r>
            <a:r>
              <a:rPr lang="tr-TR" altLang="tr-TR" sz="1500" dirty="0" err="1">
                <a:ea typeface="Verdana" panose="020B0604030504040204" pitchFamily="34" charset="0"/>
              </a:rPr>
              <a:t>minus</a:t>
            </a:r>
            <a:r>
              <a:rPr lang="tr-TR" altLang="tr-TR" sz="1500" dirty="0">
                <a:ea typeface="Verdana" panose="020B0604030504040204" pitchFamily="34" charset="0"/>
              </a:rPr>
              <a:t> </a:t>
            </a:r>
            <a:r>
              <a:rPr lang="tr-TR" altLang="tr-TR" sz="1500" dirty="0" err="1">
                <a:ea typeface="Verdana" panose="020B0604030504040204" pitchFamily="34" charset="0"/>
              </a:rPr>
              <a:t>two</a:t>
            </a:r>
            <a:r>
              <a:rPr lang="tr-TR" altLang="tr-TR" sz="1500" dirty="0">
                <a:ea typeface="Verdana" panose="020B0604030504040204" pitchFamily="34" charset="0"/>
              </a:rPr>
              <a:t>: </a:t>
            </a:r>
            <a:r>
              <a:rPr lang="tr-TR" altLang="tr-TR" sz="1500" dirty="0" err="1">
                <a:ea typeface="Verdana" panose="020B0604030504040204" pitchFamily="34" charset="0"/>
              </a:rPr>
              <a:t>some</a:t>
            </a:r>
            <a:r>
              <a:rPr lang="tr-TR" altLang="tr-TR" sz="1500" dirty="0">
                <a:ea typeface="Verdana" panose="020B0604030504040204" pitchFamily="34" charset="0"/>
              </a:rPr>
              <a:t> </a:t>
            </a:r>
            <a:r>
              <a:rPr lang="tr-TR" altLang="tr-TR" sz="1500" dirty="0" err="1">
                <a:ea typeface="Verdana" panose="020B0604030504040204" pitchFamily="34" charset="0"/>
              </a:rPr>
              <a:t>limits</a:t>
            </a:r>
            <a:r>
              <a:rPr lang="tr-TR" altLang="tr-TR" sz="1500" dirty="0">
                <a:ea typeface="Verdana" panose="020B0604030504040204" pitchFamily="34" charset="0"/>
              </a:rPr>
              <a:t> on </a:t>
            </a:r>
            <a:r>
              <a:rPr lang="tr-TR" altLang="tr-TR" sz="1500" dirty="0" err="1">
                <a:ea typeface="Verdana" panose="020B0604030504040204" pitchFamily="34" charset="0"/>
              </a:rPr>
              <a:t>our</a:t>
            </a:r>
            <a:r>
              <a:rPr lang="tr-TR" altLang="tr-TR" sz="1500" dirty="0">
                <a:ea typeface="Verdana" panose="020B0604030504040204" pitchFamily="34" charset="0"/>
              </a:rPr>
              <a:t> </a:t>
            </a:r>
            <a:r>
              <a:rPr lang="tr-TR" altLang="tr-TR" sz="1500" dirty="0" err="1">
                <a:ea typeface="Verdana" panose="020B0604030504040204" pitchFamily="34" charset="0"/>
              </a:rPr>
              <a:t>capacity</a:t>
            </a:r>
            <a:r>
              <a:rPr lang="tr-TR" altLang="tr-TR" sz="1500" dirty="0">
                <a:ea typeface="Verdana" panose="020B0604030504040204" pitchFamily="34" charset="0"/>
              </a:rPr>
              <a:t> </a:t>
            </a:r>
            <a:r>
              <a:rPr lang="tr-TR" altLang="tr-TR" sz="1500" dirty="0" err="1">
                <a:ea typeface="Verdana" panose="020B0604030504040204" pitchFamily="34" charset="0"/>
              </a:rPr>
              <a:t>to</a:t>
            </a:r>
            <a:r>
              <a:rPr lang="tr-TR" altLang="tr-TR" sz="1500" dirty="0">
                <a:ea typeface="Verdana" panose="020B0604030504040204" pitchFamily="34" charset="0"/>
              </a:rPr>
              <a:t> </a:t>
            </a:r>
            <a:r>
              <a:rPr lang="tr-TR" altLang="tr-TR" sz="1500" dirty="0" err="1">
                <a:ea typeface="Verdana" panose="020B0604030504040204" pitchFamily="34" charset="0"/>
              </a:rPr>
              <a:t>process</a:t>
            </a:r>
            <a:r>
              <a:rPr lang="tr-TR" altLang="tr-TR" sz="1500" dirty="0">
                <a:ea typeface="Verdana" panose="020B0604030504040204" pitchFamily="34" charset="0"/>
              </a:rPr>
              <a:t> </a:t>
            </a:r>
            <a:r>
              <a:rPr lang="tr-TR" altLang="tr-TR" sz="1500" dirty="0" err="1">
                <a:ea typeface="Verdana" panose="020B0604030504040204" pitchFamily="34" charset="0"/>
              </a:rPr>
              <a:t>indormation</a:t>
            </a:r>
            <a:r>
              <a:rPr lang="tr-TR" altLang="tr-TR" sz="1500" dirty="0">
                <a:ea typeface="Verdana" panose="020B0604030504040204" pitchFamily="34" charset="0"/>
              </a:rPr>
              <a:t>. </a:t>
            </a:r>
            <a:r>
              <a:rPr lang="tr-TR" altLang="tr-TR" sz="1500" i="1" dirty="0" err="1">
                <a:ea typeface="Verdana" panose="020B0604030504040204" pitchFamily="34" charset="0"/>
              </a:rPr>
              <a:t>Psychological</a:t>
            </a:r>
            <a:r>
              <a:rPr lang="tr-TR" altLang="tr-TR" sz="1500" i="1" dirty="0">
                <a:ea typeface="Verdana" panose="020B0604030504040204" pitchFamily="34" charset="0"/>
              </a:rPr>
              <a:t> </a:t>
            </a:r>
            <a:r>
              <a:rPr lang="tr-TR" altLang="tr-TR" sz="1500" i="1" dirty="0" err="1">
                <a:ea typeface="Verdana" panose="020B0604030504040204" pitchFamily="34" charset="0"/>
              </a:rPr>
              <a:t>Review</a:t>
            </a:r>
            <a:r>
              <a:rPr lang="tr-TR" altLang="tr-TR" sz="1500" i="1" dirty="0">
                <a:ea typeface="Verdana" panose="020B0604030504040204" pitchFamily="34" charset="0"/>
              </a:rPr>
              <a:t>, 63</a:t>
            </a:r>
            <a:r>
              <a:rPr lang="tr-TR" altLang="tr-TR" sz="1500" dirty="0">
                <a:ea typeface="Verdana" panose="020B0604030504040204" pitchFamily="34" charset="0"/>
              </a:rPr>
              <a:t>(2):81-97.</a:t>
            </a:r>
          </a:p>
          <a:p>
            <a:pPr marL="91440" indent="-91440" fontAlgn="auto">
              <a:buFont typeface="Wingdings" panose="05000000000000000000" pitchFamily="2" charset="2"/>
              <a:buChar char="Ø"/>
              <a:defRPr/>
            </a:pPr>
            <a:r>
              <a:rPr lang="tr-TR" altLang="tr-TR" sz="1500" dirty="0" err="1" smtClean="0">
                <a:ea typeface="Verdana" panose="020B0604030504040204" pitchFamily="34" charset="0"/>
              </a:rPr>
              <a:t>Muter</a:t>
            </a:r>
            <a:r>
              <a:rPr lang="tr-TR" altLang="tr-TR" sz="1500" dirty="0">
                <a:ea typeface="Verdana" panose="020B0604030504040204" pitchFamily="34" charset="0"/>
              </a:rPr>
              <a:t>, P., </a:t>
            </a:r>
            <a:r>
              <a:rPr lang="tr-TR" altLang="tr-TR" sz="1500" dirty="0" err="1">
                <a:ea typeface="Verdana" panose="020B0604030504040204" pitchFamily="34" charset="0"/>
              </a:rPr>
              <a:t>Latremouille</a:t>
            </a:r>
            <a:r>
              <a:rPr lang="tr-TR" altLang="tr-TR" sz="1500" dirty="0">
                <a:ea typeface="Verdana" panose="020B0604030504040204" pitchFamily="34" charset="0"/>
              </a:rPr>
              <a:t>, S. A., </a:t>
            </a:r>
            <a:r>
              <a:rPr lang="tr-TR" altLang="tr-TR" sz="1500" dirty="0" err="1">
                <a:ea typeface="Verdana" panose="020B0604030504040204" pitchFamily="34" charset="0"/>
              </a:rPr>
              <a:t>Treurniet</a:t>
            </a:r>
            <a:r>
              <a:rPr lang="tr-TR" altLang="tr-TR" sz="1500" dirty="0">
                <a:ea typeface="Verdana" panose="020B0604030504040204" pitchFamily="34" charset="0"/>
              </a:rPr>
              <a:t>, W. C. &amp; </a:t>
            </a:r>
            <a:r>
              <a:rPr lang="tr-TR" altLang="tr-TR" sz="1500" dirty="0" err="1">
                <a:ea typeface="Verdana" panose="020B0604030504040204" pitchFamily="34" charset="0"/>
              </a:rPr>
              <a:t>Beam</a:t>
            </a:r>
            <a:r>
              <a:rPr lang="tr-TR" altLang="tr-TR" sz="1500" dirty="0">
                <a:ea typeface="Verdana" panose="020B0604030504040204" pitchFamily="34" charset="0"/>
              </a:rPr>
              <a:t>, P. (1982). </a:t>
            </a:r>
            <a:r>
              <a:rPr lang="tr-TR" altLang="tr-TR" sz="1500" dirty="0" err="1">
                <a:ea typeface="Verdana" panose="020B0604030504040204" pitchFamily="34" charset="0"/>
              </a:rPr>
              <a:t>Extended</a:t>
            </a:r>
            <a:r>
              <a:rPr lang="tr-TR" altLang="tr-TR" sz="1500" dirty="0">
                <a:ea typeface="Verdana" panose="020B0604030504040204" pitchFamily="34" charset="0"/>
              </a:rPr>
              <a:t> </a:t>
            </a:r>
            <a:r>
              <a:rPr lang="tr-TR" altLang="tr-TR" sz="1500" dirty="0" err="1">
                <a:ea typeface="Verdana" panose="020B0604030504040204" pitchFamily="34" charset="0"/>
              </a:rPr>
              <a:t>reading</a:t>
            </a:r>
            <a:r>
              <a:rPr lang="tr-TR" altLang="tr-TR" sz="1500" dirty="0">
                <a:ea typeface="Verdana" panose="020B0604030504040204" pitchFamily="34" charset="0"/>
              </a:rPr>
              <a:t> of </a:t>
            </a:r>
            <a:r>
              <a:rPr lang="tr-TR" altLang="tr-TR" sz="1500" dirty="0" err="1">
                <a:ea typeface="Verdana" panose="020B0604030504040204" pitchFamily="34" charset="0"/>
              </a:rPr>
              <a:t>continuous</a:t>
            </a:r>
            <a:r>
              <a:rPr lang="tr-TR" altLang="tr-TR" sz="1500" dirty="0">
                <a:ea typeface="Verdana" panose="020B0604030504040204" pitchFamily="34" charset="0"/>
              </a:rPr>
              <a:t> </a:t>
            </a:r>
            <a:r>
              <a:rPr lang="tr-TR" altLang="tr-TR" sz="1500" dirty="0" err="1">
                <a:ea typeface="Verdana" panose="020B0604030504040204" pitchFamily="34" charset="0"/>
              </a:rPr>
              <a:t>text</a:t>
            </a:r>
            <a:r>
              <a:rPr lang="tr-TR" altLang="tr-TR" sz="1500" dirty="0">
                <a:ea typeface="Verdana" panose="020B0604030504040204" pitchFamily="34" charset="0"/>
              </a:rPr>
              <a:t> on </a:t>
            </a:r>
            <a:r>
              <a:rPr lang="tr-TR" altLang="tr-TR" sz="1500" dirty="0" err="1">
                <a:ea typeface="Verdana" panose="020B0604030504040204" pitchFamily="34" charset="0"/>
              </a:rPr>
              <a:t>television</a:t>
            </a:r>
            <a:r>
              <a:rPr lang="tr-TR" altLang="tr-TR" sz="1500" dirty="0">
                <a:ea typeface="Verdana" panose="020B0604030504040204" pitchFamily="34" charset="0"/>
              </a:rPr>
              <a:t> </a:t>
            </a:r>
            <a:r>
              <a:rPr lang="tr-TR" altLang="tr-TR" sz="1500" dirty="0" err="1">
                <a:ea typeface="Verdana" panose="020B0604030504040204" pitchFamily="34" charset="0"/>
              </a:rPr>
              <a:t>screens</a:t>
            </a:r>
            <a:r>
              <a:rPr lang="tr-TR" altLang="tr-TR" sz="1500" dirty="0">
                <a:ea typeface="Verdana" panose="020B0604030504040204" pitchFamily="34" charset="0"/>
              </a:rPr>
              <a:t>. Human </a:t>
            </a:r>
            <a:r>
              <a:rPr lang="tr-TR" altLang="tr-TR" sz="1500" dirty="0" err="1">
                <a:ea typeface="Verdana" panose="020B0604030504040204" pitchFamily="34" charset="0"/>
              </a:rPr>
              <a:t>Factors</a:t>
            </a:r>
            <a:r>
              <a:rPr lang="tr-TR" altLang="tr-TR" sz="1500" dirty="0">
                <a:ea typeface="Verdana" panose="020B0604030504040204" pitchFamily="34" charset="0"/>
              </a:rPr>
              <a:t>, </a:t>
            </a:r>
            <a:r>
              <a:rPr lang="tr-TR" altLang="tr-TR" sz="1500" dirty="0" err="1">
                <a:ea typeface="Verdana" panose="020B0604030504040204" pitchFamily="34" charset="0"/>
              </a:rPr>
              <a:t>Vol</a:t>
            </a:r>
            <a:r>
              <a:rPr lang="tr-TR" altLang="tr-TR" sz="1500" dirty="0">
                <a:ea typeface="Verdana" panose="020B0604030504040204" pitchFamily="34" charset="0"/>
              </a:rPr>
              <a:t>. 24, No. 5, </a:t>
            </a:r>
            <a:r>
              <a:rPr lang="tr-TR" altLang="tr-TR" sz="1500" dirty="0" err="1">
                <a:ea typeface="Verdana" panose="020B0604030504040204" pitchFamily="34" charset="0"/>
              </a:rPr>
              <a:t>pp</a:t>
            </a:r>
            <a:r>
              <a:rPr lang="tr-TR" altLang="tr-TR" sz="1500" dirty="0">
                <a:ea typeface="Verdana" panose="020B0604030504040204" pitchFamily="34" charset="0"/>
              </a:rPr>
              <a:t>. 501--508. </a:t>
            </a:r>
          </a:p>
          <a:p>
            <a:pPr marL="91440" indent="-91440" fontAlgn="auto">
              <a:buFont typeface="Wingdings" panose="05000000000000000000" pitchFamily="2" charset="2"/>
              <a:buChar char="Ø"/>
              <a:defRPr/>
            </a:pPr>
            <a:r>
              <a:rPr lang="tr-TR" altLang="tr-TR" sz="1500" dirty="0" err="1" smtClean="0">
                <a:ea typeface="Verdana" panose="020B0604030504040204" pitchFamily="34" charset="0"/>
              </a:rPr>
              <a:t>Schriver</a:t>
            </a:r>
            <a:r>
              <a:rPr lang="tr-TR" altLang="tr-TR" sz="1500" dirty="0">
                <a:ea typeface="Verdana" panose="020B0604030504040204" pitchFamily="34" charset="0"/>
              </a:rPr>
              <a:t>, K. A. (1997). Dynamics in </a:t>
            </a:r>
            <a:r>
              <a:rPr lang="tr-TR" altLang="tr-TR" sz="1500" dirty="0" err="1">
                <a:ea typeface="Verdana" panose="020B0604030504040204" pitchFamily="34" charset="0"/>
              </a:rPr>
              <a:t>Document</a:t>
            </a:r>
            <a:r>
              <a:rPr lang="tr-TR" altLang="tr-TR" sz="1500" dirty="0">
                <a:ea typeface="Verdana" panose="020B0604030504040204" pitchFamily="34" charset="0"/>
              </a:rPr>
              <a:t> Design. </a:t>
            </a:r>
            <a:r>
              <a:rPr lang="tr-TR" altLang="tr-TR" sz="1500" dirty="0" err="1">
                <a:ea typeface="Verdana" panose="020B0604030504040204" pitchFamily="34" charset="0"/>
              </a:rPr>
              <a:t>Wiley</a:t>
            </a:r>
            <a:r>
              <a:rPr lang="tr-TR" altLang="tr-TR" sz="1500" dirty="0">
                <a:ea typeface="Verdana" panose="020B0604030504040204" pitchFamily="34" charset="0"/>
              </a:rPr>
              <a:t>. ISBN 0471306363</a:t>
            </a:r>
          </a:p>
          <a:p>
            <a:pPr marL="91440" indent="-91440" fontAlgn="auto">
              <a:buFont typeface="Wingdings" panose="05000000000000000000" pitchFamily="2" charset="2"/>
              <a:buChar char="Ø"/>
              <a:defRPr/>
            </a:pPr>
            <a:r>
              <a:rPr lang="tr-TR" altLang="tr-TR" sz="1500" dirty="0" err="1" smtClean="0">
                <a:ea typeface="Verdana" panose="020B0604030504040204" pitchFamily="34" charset="0"/>
              </a:rPr>
              <a:t>Tinker</a:t>
            </a:r>
            <a:r>
              <a:rPr lang="tr-TR" altLang="tr-TR" sz="1500" dirty="0">
                <a:ea typeface="Verdana" panose="020B0604030504040204" pitchFamily="34" charset="0"/>
              </a:rPr>
              <a:t>, M. A. (1965). </a:t>
            </a:r>
            <a:r>
              <a:rPr lang="tr-TR" altLang="tr-TR" sz="1500" dirty="0" err="1">
                <a:ea typeface="Verdana" panose="020B0604030504040204" pitchFamily="34" charset="0"/>
              </a:rPr>
              <a:t>Bases</a:t>
            </a:r>
            <a:r>
              <a:rPr lang="tr-TR" altLang="tr-TR" sz="1500" dirty="0">
                <a:ea typeface="Verdana" panose="020B0604030504040204" pitchFamily="34" charset="0"/>
              </a:rPr>
              <a:t> </a:t>
            </a:r>
            <a:r>
              <a:rPr lang="tr-TR" altLang="tr-TR" sz="1500" dirty="0" err="1">
                <a:ea typeface="Verdana" panose="020B0604030504040204" pitchFamily="34" charset="0"/>
              </a:rPr>
              <a:t>for</a:t>
            </a:r>
            <a:r>
              <a:rPr lang="tr-TR" altLang="tr-TR" sz="1500" dirty="0">
                <a:ea typeface="Verdana" panose="020B0604030504040204" pitchFamily="34" charset="0"/>
              </a:rPr>
              <a:t> </a:t>
            </a:r>
            <a:r>
              <a:rPr lang="tr-TR" altLang="tr-TR" sz="1500" dirty="0" err="1">
                <a:ea typeface="Verdana" panose="020B0604030504040204" pitchFamily="34" charset="0"/>
              </a:rPr>
              <a:t>Effective</a:t>
            </a:r>
            <a:r>
              <a:rPr lang="tr-TR" altLang="tr-TR" sz="1500" dirty="0">
                <a:ea typeface="Verdana" panose="020B0604030504040204" pitchFamily="34" charset="0"/>
              </a:rPr>
              <a:t> Reading. </a:t>
            </a:r>
            <a:r>
              <a:rPr lang="tr-TR" altLang="tr-TR" sz="1500" dirty="0" err="1">
                <a:ea typeface="Verdana" panose="020B0604030504040204" pitchFamily="34" charset="0"/>
              </a:rPr>
              <a:t>University</a:t>
            </a:r>
            <a:r>
              <a:rPr lang="tr-TR" altLang="tr-TR" sz="1500" dirty="0">
                <a:ea typeface="Verdana" panose="020B0604030504040204" pitchFamily="34" charset="0"/>
              </a:rPr>
              <a:t> of Minnesota </a:t>
            </a:r>
            <a:r>
              <a:rPr lang="tr-TR" altLang="tr-TR" sz="1500" dirty="0" err="1">
                <a:ea typeface="Verdana" panose="020B0604030504040204" pitchFamily="34" charset="0"/>
              </a:rPr>
              <a:t>Press</a:t>
            </a:r>
            <a:r>
              <a:rPr lang="tr-TR" altLang="tr-TR" sz="1500" dirty="0">
                <a:ea typeface="Verdana" panose="020B0604030504040204" pitchFamily="34" charset="0"/>
              </a:rPr>
              <a:t>, </a:t>
            </a:r>
            <a:r>
              <a:rPr lang="tr-TR" altLang="tr-TR" sz="1500" dirty="0" err="1">
                <a:ea typeface="Verdana" panose="020B0604030504040204" pitchFamily="34" charset="0"/>
              </a:rPr>
              <a:t>Milwaukee</a:t>
            </a:r>
            <a:r>
              <a:rPr lang="tr-TR" altLang="tr-TR" sz="1500" dirty="0">
                <a:ea typeface="Verdana" panose="020B0604030504040204" pitchFamily="34" charset="0"/>
              </a:rPr>
              <a:t>.</a:t>
            </a:r>
          </a:p>
          <a:p>
            <a:pPr marL="91440" indent="-91440" fontAlgn="auto">
              <a:buFont typeface="Wingdings" panose="05000000000000000000" pitchFamily="2" charset="2"/>
              <a:buChar char="Ø"/>
              <a:defRPr/>
            </a:pPr>
            <a:endParaRPr lang="tr-TR" altLang="tr-TR" sz="1500" dirty="0">
              <a:ea typeface="Verdana" panose="020B0604030504040204" pitchFamily="34" charset="0"/>
            </a:endParaRP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5706E2B7-DC80-4411-872F-313FB090E4C8}" type="slidenum">
              <a:rPr lang="tr-TR" altLang="tr-TR">
                <a:solidFill>
                  <a:srgbClr val="FFFFFF"/>
                </a:solidFill>
                <a:latin typeface="Franklin Gothic Book" pitchFamily="34" charset="0"/>
              </a:rPr>
              <a:pPr eaLnBrk="1" hangingPunct="1">
                <a:defRPr/>
              </a:pPr>
              <a:t>29</a:t>
            </a:fld>
            <a:endParaRPr lang="tr-TR" altLang="tr-TR">
              <a:solidFill>
                <a:srgbClr val="FFFFFF"/>
              </a:solidFill>
              <a:latin typeface="Franklin Gothic Book"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1096963" y="332656"/>
            <a:ext cx="10058400" cy="1018306"/>
          </a:xfrm>
        </p:spPr>
        <p:txBody>
          <a:bodyPr>
            <a:normAutofit/>
          </a:bodyPr>
          <a:lstStyle/>
          <a:p>
            <a:pPr fontAlgn="auto">
              <a:spcAft>
                <a:spcPts val="0"/>
              </a:spcAft>
              <a:defRPr/>
            </a:pPr>
            <a:r>
              <a:rPr lang="tr-TR" altLang="tr-TR" sz="3200" b="1" dirty="0"/>
              <a:t>Bilgisayarla </a:t>
            </a:r>
            <a:r>
              <a:rPr lang="tr-TR" altLang="tr-TR" sz="3200" b="1" dirty="0" smtClean="0"/>
              <a:t>Etkileşim </a:t>
            </a:r>
            <a:r>
              <a:rPr lang="tr-TR" altLang="tr-TR" sz="3200" b="1" dirty="0"/>
              <a:t>[1]</a:t>
            </a:r>
            <a:endParaRPr lang="tr-TR" altLang="tr-TR" sz="3200" dirty="0"/>
          </a:p>
        </p:txBody>
      </p:sp>
      <p:sp>
        <p:nvSpPr>
          <p:cNvPr id="3075" name="2 İçerik Yer Tutucusu"/>
          <p:cNvSpPr>
            <a:spLocks noGrp="1"/>
          </p:cNvSpPr>
          <p:nvPr>
            <p:ph idx="1"/>
          </p:nvPr>
        </p:nvSpPr>
        <p:spPr>
          <a:xfrm>
            <a:off x="689559" y="1268760"/>
            <a:ext cx="10873208" cy="5054600"/>
          </a:xfrm>
        </p:spPr>
        <p:txBody>
          <a:bodyPr>
            <a:normAutofit/>
          </a:bodyPr>
          <a:lstStyle/>
          <a:p>
            <a:pPr marL="0" indent="0"/>
            <a:r>
              <a:rPr lang="tr-TR" altLang="tr-TR" sz="2400" dirty="0" smtClean="0">
                <a:solidFill>
                  <a:srgbClr val="072C62"/>
                </a:solidFill>
                <a:latin typeface="+mj-lt"/>
              </a:rPr>
              <a:t> Bir bilgisayarı kullanırken aynı zamanda grafiksel bir </a:t>
            </a:r>
            <a:r>
              <a:rPr lang="tr-TR" altLang="tr-TR" sz="2400" dirty="0" err="1" smtClean="0">
                <a:solidFill>
                  <a:srgbClr val="072C62"/>
                </a:solidFill>
                <a:latin typeface="+mj-lt"/>
              </a:rPr>
              <a:t>arayüz</a:t>
            </a:r>
            <a:r>
              <a:rPr lang="tr-TR" altLang="tr-TR" sz="2400" dirty="0" smtClean="0">
                <a:solidFill>
                  <a:srgbClr val="072C62"/>
                </a:solidFill>
                <a:latin typeface="+mj-lt"/>
              </a:rPr>
              <a:t>, menüler, ikonlar ve pencereler üzerinde de çalışırsınız. </a:t>
            </a:r>
          </a:p>
          <a:p>
            <a:pPr marL="0" indent="0"/>
            <a:r>
              <a:rPr lang="tr-TR" altLang="tr-TR" sz="2400" dirty="0" smtClean="0">
                <a:solidFill>
                  <a:srgbClr val="072C62"/>
                </a:solidFill>
                <a:latin typeface="+mj-lt"/>
              </a:rPr>
              <a:t> </a:t>
            </a:r>
            <a:r>
              <a:rPr lang="tr-TR" altLang="tr-TR" sz="2400" dirty="0" smtClean="0">
                <a:solidFill>
                  <a:srgbClr val="072C62"/>
                </a:solidFill>
                <a:latin typeface="+mj-lt"/>
              </a:rPr>
              <a:t>Bilgisayarla etkileşimde ekranda görünenler üzerinden bilgileri görme yoluyla alırsınız. Aynı zamanda bilgisayarın mesela bir yanlış yaptığınızda </a:t>
            </a:r>
            <a:r>
              <a:rPr lang="tr-TR" altLang="tr-TR" sz="2400" dirty="0" err="1" smtClean="0">
                <a:solidFill>
                  <a:srgbClr val="072C62"/>
                </a:solidFill>
                <a:latin typeface="+mj-lt"/>
              </a:rPr>
              <a:t>bip</a:t>
            </a:r>
            <a:r>
              <a:rPr lang="tr-TR" altLang="tr-TR" sz="2400" dirty="0" smtClean="0">
                <a:solidFill>
                  <a:srgbClr val="072C62"/>
                </a:solidFill>
                <a:latin typeface="+mj-lt"/>
              </a:rPr>
              <a:t> sesi gibi sesler çıkarmasıyla da ya da bir çoklu ortam sunumda farklı sesleri duyarak kulaktan da bilgi alırsınız. </a:t>
            </a:r>
          </a:p>
          <a:p>
            <a:pPr marL="0" indent="0"/>
            <a:r>
              <a:rPr lang="tr-TR" altLang="tr-TR" sz="2400" dirty="0" smtClean="0">
                <a:solidFill>
                  <a:srgbClr val="072C62"/>
                </a:solidFill>
                <a:latin typeface="+mj-lt"/>
              </a:rPr>
              <a:t> </a:t>
            </a:r>
            <a:r>
              <a:rPr lang="tr-TR" altLang="tr-TR" sz="2400" dirty="0" smtClean="0">
                <a:solidFill>
                  <a:srgbClr val="072C62"/>
                </a:solidFill>
                <a:latin typeface="+mj-lt"/>
              </a:rPr>
              <a:t>Dokunma da aynı zamanda önemli role sahiptir. Klavyenin </a:t>
            </a:r>
            <a:r>
              <a:rPr lang="tr-TR" altLang="tr-TR" sz="2400" dirty="0" err="1" smtClean="0">
                <a:solidFill>
                  <a:srgbClr val="072C62"/>
                </a:solidFill>
                <a:latin typeface="+mj-lt"/>
              </a:rPr>
              <a:t>click</a:t>
            </a:r>
            <a:r>
              <a:rPr lang="tr-TR" altLang="tr-TR" sz="2400" dirty="0" smtClean="0">
                <a:solidFill>
                  <a:srgbClr val="072C62"/>
                </a:solidFill>
                <a:latin typeface="+mj-lt"/>
              </a:rPr>
              <a:t> sesine ya da </a:t>
            </a:r>
            <a:r>
              <a:rPr lang="tr-TR" altLang="tr-TR" sz="2400" dirty="0" err="1" smtClean="0">
                <a:solidFill>
                  <a:srgbClr val="072C62"/>
                </a:solidFill>
                <a:latin typeface="+mj-lt"/>
              </a:rPr>
              <a:t>mouse’un</a:t>
            </a:r>
            <a:r>
              <a:rPr lang="tr-TR" altLang="tr-TR" sz="2400" dirty="0" smtClean="0">
                <a:solidFill>
                  <a:srgbClr val="072C62"/>
                </a:solidFill>
                <a:latin typeface="+mj-lt"/>
              </a:rPr>
              <a:t> tıklama sesinin eşlik etmesiyle size aslında ne yapmış olduğunuza ilişkin de bir geribildirim yapılmış olur. Bu da bir bilgidir.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9AAB3C49-403F-4BCC-B236-C9BD7F27269B}" type="slidenum">
              <a:rPr lang="tr-TR" altLang="tr-TR">
                <a:solidFill>
                  <a:srgbClr val="FFFFFF"/>
                </a:solidFill>
                <a:latin typeface="Franklin Gothic Book" pitchFamily="34" charset="0"/>
              </a:rPr>
              <a:pPr eaLnBrk="1" hangingPunct="1">
                <a:defRPr/>
              </a:pPr>
              <a:t>3</a:t>
            </a:fld>
            <a:endParaRPr lang="tr-TR" altLang="tr-TR">
              <a:solidFill>
                <a:srgbClr val="FFFFFF"/>
              </a:solidFill>
              <a:latin typeface="Franklin Gothic Book" pitchFamily="34" charset="0"/>
            </a:endParaRPr>
          </a:p>
        </p:txBody>
      </p:sp>
      <p:pic>
        <p:nvPicPr>
          <p:cNvPr id="13318" name="Picture 6" descr="C:\Users\Notebook\AppData\Local\Microsoft\Windows\Temporary Internet Files\Content.IE5\9DXSIF7Q\MP90028958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9932" y="4494560"/>
            <a:ext cx="16224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C:\Users\Notebook\AppData\Local\Microsoft\Windows\Temporary Internet Files\Content.IE5\997VJEXJ\MP90030888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497" y="4462018"/>
            <a:ext cx="27400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7" dur="500"/>
                                        <p:tgtEl>
                                          <p:spTgt spid="3075">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11" dur="500"/>
                                        <p:tgtEl>
                                          <p:spTgt spid="3075">
                                            <p:txEl>
                                              <p:pRg st="1" end="1"/>
                                            </p:txEl>
                                          </p:spTgt>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checkerboard(across)">
                                      <p:cBhvr>
                                        <p:cTn id="15"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pPr fontAlgn="auto">
              <a:spcAft>
                <a:spcPts val="0"/>
              </a:spcAft>
              <a:defRPr/>
            </a:pPr>
            <a:r>
              <a:rPr lang="tr-TR" altLang="tr-TR" sz="3200" b="1" dirty="0"/>
              <a:t>Görsel </a:t>
            </a:r>
            <a:r>
              <a:rPr lang="tr-TR" altLang="tr-TR" sz="3200" b="1" dirty="0" smtClean="0"/>
              <a:t>Algı </a:t>
            </a:r>
            <a:r>
              <a:rPr lang="tr-TR" altLang="tr-TR" sz="3200" b="1" dirty="0"/>
              <a:t>[1]</a:t>
            </a:r>
            <a:r>
              <a:rPr lang="tr-TR" altLang="tr-TR" sz="3200" b="1" dirty="0" smtClean="0"/>
              <a:t> </a:t>
            </a:r>
            <a:endParaRPr lang="tr-TR" altLang="tr-TR" sz="3200" dirty="0"/>
          </a:p>
        </p:txBody>
      </p:sp>
      <p:sp>
        <p:nvSpPr>
          <p:cNvPr id="3075" name="2 İçerik Yer Tutucusu"/>
          <p:cNvSpPr>
            <a:spLocks noGrp="1"/>
          </p:cNvSpPr>
          <p:nvPr>
            <p:ph idx="1"/>
          </p:nvPr>
        </p:nvSpPr>
        <p:spPr>
          <a:xfrm>
            <a:off x="1096963" y="1412777"/>
            <a:ext cx="10115550" cy="4713385"/>
          </a:xfrm>
        </p:spPr>
        <p:txBody>
          <a:bodyPr>
            <a:normAutofit/>
          </a:bodyPr>
          <a:lstStyle/>
          <a:p>
            <a:pPr marL="0" indent="0">
              <a:buFont typeface="Verdana" panose="020B0604030504040204" pitchFamily="34" charset="0"/>
              <a:buChar char="•"/>
            </a:pPr>
            <a:r>
              <a:rPr lang="tr-TR" altLang="tr-TR" sz="2400" dirty="0" smtClean="0">
                <a:solidFill>
                  <a:srgbClr val="072C62"/>
                </a:solidFill>
              </a:rPr>
              <a:t> Görme süreci retina üzerine düşen ışığın tam olarak yorumlanmasıdır. Daha önceki yaşadığımız tecrübeler  bir görseli nasıl algıladığımız etkiler.  Örneğin; biz bir nesnenin gerçek ölçülerini biliyorsak ne kadar uzakta da olsa onu o boyutları ile algılarız.</a:t>
            </a:r>
          </a:p>
          <a:p>
            <a:pPr marL="0" indent="0">
              <a:buFont typeface="Verdana" panose="020B0604030504040204" pitchFamily="34" charset="0"/>
              <a:buChar char="•"/>
            </a:pPr>
            <a:r>
              <a:rPr lang="tr-TR" altLang="tr-TR" sz="2400" dirty="0" smtClean="0">
                <a:solidFill>
                  <a:srgbClr val="072C62"/>
                </a:solidFill>
              </a:rPr>
              <a:t> </a:t>
            </a:r>
            <a:r>
              <a:rPr lang="tr-TR" altLang="tr-TR" sz="2400" dirty="0" smtClean="0">
                <a:solidFill>
                  <a:srgbClr val="072C62"/>
                </a:solidFill>
              </a:rPr>
              <a:t>Görselin bulunduğu ortamda algılarımız etkiler.</a:t>
            </a:r>
          </a:p>
        </p:txBody>
      </p:sp>
      <p:sp>
        <p:nvSpPr>
          <p:cNvPr id="8" name="7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B04BB615-F6B4-4568-804F-7FC2215AE742}" type="slidenum">
              <a:rPr lang="tr-TR" altLang="tr-TR">
                <a:solidFill>
                  <a:srgbClr val="FFFFFF"/>
                </a:solidFill>
                <a:latin typeface="Franklin Gothic Book" pitchFamily="34" charset="0"/>
              </a:rPr>
              <a:pPr eaLnBrk="1" hangingPunct="1">
                <a:defRPr/>
              </a:pPr>
              <a:t>4</a:t>
            </a:fld>
            <a:endParaRPr lang="tr-TR" altLang="tr-TR">
              <a:solidFill>
                <a:srgbClr val="FFFFFF"/>
              </a:solidFill>
              <a:latin typeface="Franklin Gothic Book" pitchFamily="34" charset="0"/>
            </a:endParaRPr>
          </a:p>
        </p:txBody>
      </p:sp>
      <p:pic>
        <p:nvPicPr>
          <p:cNvPr id="14342" name="3 Resim" descr="1.jpg"/>
          <p:cNvPicPr>
            <a:picLocks noChangeAspect="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2024063" y="4031133"/>
            <a:ext cx="1846262"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4 Resim" descr="2.jpg"/>
          <p:cNvPicPr>
            <a:picLocks noChangeAspect="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4745038" y="4031133"/>
            <a:ext cx="2119312"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5 Resim" descr="3.jpg"/>
          <p:cNvPicPr>
            <a:picLocks noChangeAspect="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7739063" y="4031133"/>
            <a:ext cx="243522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6 Dikdörtgen"/>
          <p:cNvSpPr>
            <a:spLocks noChangeArrowheads="1"/>
          </p:cNvSpPr>
          <p:nvPr/>
        </p:nvSpPr>
        <p:spPr bwMode="auto">
          <a:xfrm>
            <a:off x="4238625" y="5817071"/>
            <a:ext cx="3079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eaLnBrk="1" hangingPunct="1"/>
            <a:r>
              <a:rPr lang="tr-TR" altLang="tr-TR" sz="1200">
                <a:latin typeface="Verdana" panose="020B0604030504040204" pitchFamily="34" charset="0"/>
                <a:ea typeface="Verdana" panose="020B0604030504040204" pitchFamily="34" charset="0"/>
                <a:cs typeface="Verdana" panose="020B0604030504040204" pitchFamily="34" charset="0"/>
              </a:rPr>
              <a:t>(Dix, Finlay, Abowd ve Beale, 2004).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7" dur="500"/>
                                        <p:tgtEl>
                                          <p:spTgt spid="3075">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11"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p:txBody>
          <a:bodyPr/>
          <a:lstStyle/>
          <a:p>
            <a:pPr fontAlgn="auto">
              <a:spcAft>
                <a:spcPts val="0"/>
              </a:spcAft>
              <a:defRPr/>
            </a:pPr>
            <a:r>
              <a:rPr lang="tr-TR" altLang="tr-TR" sz="3200" b="1" dirty="0"/>
              <a:t>Görsel Algı [1</a:t>
            </a:r>
            <a:r>
              <a:rPr lang="tr-TR" altLang="tr-TR" sz="3200" b="1" dirty="0" smtClean="0"/>
              <a:t>]</a:t>
            </a:r>
            <a:endParaRPr lang="tr-TR" altLang="tr-TR" sz="3200" dirty="0"/>
          </a:p>
        </p:txBody>
      </p:sp>
      <p:sp>
        <p:nvSpPr>
          <p:cNvPr id="3075" name="2 İçerik Yer Tutucusu"/>
          <p:cNvSpPr>
            <a:spLocks noGrp="1"/>
          </p:cNvSpPr>
          <p:nvPr>
            <p:ph idx="1"/>
          </p:nvPr>
        </p:nvSpPr>
        <p:spPr>
          <a:xfrm>
            <a:off x="839416" y="1412777"/>
            <a:ext cx="10945216" cy="4713386"/>
          </a:xfrm>
        </p:spPr>
        <p:txBody>
          <a:bodyPr>
            <a:normAutofit/>
          </a:bodyPr>
          <a:lstStyle/>
          <a:p>
            <a:pPr>
              <a:buFont typeface="Verdana" panose="020B0604030504040204" pitchFamily="34" charset="0"/>
              <a:buChar char="•"/>
            </a:pPr>
            <a:r>
              <a:rPr lang="tr-TR" altLang="tr-TR" sz="2400" dirty="0" smtClean="0">
                <a:solidFill>
                  <a:srgbClr val="072C62"/>
                </a:solidFill>
              </a:rPr>
              <a:t>Aynı zamanda optik </a:t>
            </a:r>
            <a:r>
              <a:rPr lang="tr-TR" altLang="tr-TR" sz="2400" dirty="0" err="1" smtClean="0">
                <a:solidFill>
                  <a:srgbClr val="072C62"/>
                </a:solidFill>
              </a:rPr>
              <a:t>ilüzyonlar</a:t>
            </a:r>
            <a:r>
              <a:rPr lang="tr-TR" altLang="tr-TR" sz="2400" dirty="0" smtClean="0">
                <a:solidFill>
                  <a:srgbClr val="072C62"/>
                </a:solidFill>
              </a:rPr>
              <a:t> da yaşayabiliriz. Bu </a:t>
            </a:r>
            <a:r>
              <a:rPr lang="tr-TR" altLang="tr-TR" sz="2400" dirty="0" err="1" smtClean="0">
                <a:solidFill>
                  <a:srgbClr val="072C62"/>
                </a:solidFill>
              </a:rPr>
              <a:t>ilüzyonlar</a:t>
            </a:r>
            <a:r>
              <a:rPr lang="tr-TR" altLang="tr-TR" sz="2400" dirty="0" smtClean="0">
                <a:solidFill>
                  <a:srgbClr val="072C62"/>
                </a:solidFill>
              </a:rPr>
              <a:t> bize boyut algımızın tam olarak güvenilir olmadığını gösterir. </a:t>
            </a:r>
          </a:p>
        </p:txBody>
      </p:sp>
      <p:sp>
        <p:nvSpPr>
          <p:cNvPr id="11" name="10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312AE637-FDEF-4F8F-A68C-34E40AC483A4}" type="slidenum">
              <a:rPr lang="tr-TR" altLang="tr-TR">
                <a:solidFill>
                  <a:srgbClr val="FFFFFF"/>
                </a:solidFill>
                <a:latin typeface="Franklin Gothic Book" pitchFamily="34" charset="0"/>
              </a:rPr>
              <a:pPr eaLnBrk="1" hangingPunct="1">
                <a:defRPr/>
              </a:pPr>
              <a:t>5</a:t>
            </a:fld>
            <a:endParaRPr lang="tr-TR" altLang="tr-TR">
              <a:solidFill>
                <a:srgbClr val="FFFFFF"/>
              </a:solidFill>
              <a:latin typeface="Franklin Gothic Book" pitchFamily="34" charset="0"/>
            </a:endParaRPr>
          </a:p>
        </p:txBody>
      </p:sp>
      <p:pic>
        <p:nvPicPr>
          <p:cNvPr id="15366" name="3 Resim" descr="4.jpg"/>
          <p:cNvPicPr>
            <a:picLocks noChangeAspect="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2165797" y="2991347"/>
            <a:ext cx="3497262"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4 Resim" descr="5.jpg"/>
          <p:cNvPicPr>
            <a:picLocks noChangeAspect="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5951984" y="3062785"/>
            <a:ext cx="38131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9 Dikdörtgen"/>
          <p:cNvSpPr>
            <a:spLocks noChangeArrowheads="1"/>
          </p:cNvSpPr>
          <p:nvPr/>
        </p:nvSpPr>
        <p:spPr bwMode="auto">
          <a:xfrm>
            <a:off x="4237484" y="5848847"/>
            <a:ext cx="3079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eaLnBrk="1" hangingPunct="1"/>
            <a:r>
              <a:rPr lang="tr-TR" altLang="tr-TR" sz="1200">
                <a:latin typeface="Verdana" panose="020B0604030504040204" pitchFamily="34" charset="0"/>
                <a:ea typeface="Verdana" panose="020B0604030504040204" pitchFamily="34" charset="0"/>
                <a:cs typeface="Verdana" panose="020B0604030504040204" pitchFamily="34" charset="0"/>
              </a:rPr>
              <a:t>(Dix, Finlay, Abowd ve Beale, 2004).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p:txBody>
          <a:bodyPr/>
          <a:lstStyle/>
          <a:p>
            <a:pPr fontAlgn="auto">
              <a:spcAft>
                <a:spcPts val="0"/>
              </a:spcAft>
              <a:defRPr/>
            </a:pPr>
            <a:r>
              <a:rPr lang="tr-TR" altLang="tr-TR" sz="3200" b="1"/>
              <a:t>Tipografi: Yazı Tipi, Boyutu</a:t>
            </a:r>
            <a:br>
              <a:rPr lang="tr-TR" altLang="tr-TR" sz="3200" b="1"/>
            </a:br>
            <a:endParaRPr lang="tr-TR" altLang="tr-TR" sz="3200" b="1"/>
          </a:p>
        </p:txBody>
      </p:sp>
      <p:sp>
        <p:nvSpPr>
          <p:cNvPr id="3075" name="2 İçerik Yer Tutucusu"/>
          <p:cNvSpPr>
            <a:spLocks noGrp="1"/>
          </p:cNvSpPr>
          <p:nvPr>
            <p:ph idx="1"/>
          </p:nvPr>
        </p:nvSpPr>
        <p:spPr>
          <a:xfrm>
            <a:off x="911424" y="1268759"/>
            <a:ext cx="10513168" cy="4857403"/>
          </a:xfrm>
        </p:spPr>
        <p:txBody>
          <a:bodyPr>
            <a:normAutofit/>
          </a:bodyPr>
          <a:lstStyle/>
          <a:p>
            <a:pPr marL="0" indent="0">
              <a:buFont typeface="Verdana" panose="020B0604030504040204" pitchFamily="34" charset="0"/>
              <a:buChar char="•"/>
            </a:pPr>
            <a:r>
              <a:rPr lang="tr-TR" altLang="tr-TR" sz="2400" dirty="0" smtClean="0">
                <a:solidFill>
                  <a:srgbClr val="072C62"/>
                </a:solidFill>
              </a:rPr>
              <a:t> Araştırmalar yazı boyutu olarak 9 -12 </a:t>
            </a:r>
            <a:r>
              <a:rPr lang="tr-TR" altLang="tr-TR" sz="2400" dirty="0" err="1" smtClean="0">
                <a:solidFill>
                  <a:srgbClr val="072C62"/>
                </a:solidFill>
              </a:rPr>
              <a:t>nin</a:t>
            </a:r>
            <a:r>
              <a:rPr lang="tr-TR" altLang="tr-TR" sz="2400" dirty="0" smtClean="0">
                <a:solidFill>
                  <a:srgbClr val="072C62"/>
                </a:solidFill>
              </a:rPr>
              <a:t> satır araları orantılı olduğu takdirde okunabilir olduğunu göstermiştir (</a:t>
            </a:r>
            <a:r>
              <a:rPr lang="tr-TR" altLang="tr-TR" sz="2400" dirty="0" err="1" smtClean="0">
                <a:solidFill>
                  <a:srgbClr val="072C62"/>
                </a:solidFill>
              </a:rPr>
              <a:t>Tinker</a:t>
            </a:r>
            <a:r>
              <a:rPr lang="tr-TR" altLang="tr-TR" sz="2400" dirty="0" smtClean="0">
                <a:solidFill>
                  <a:srgbClr val="072C62"/>
                </a:solidFill>
              </a:rPr>
              <a:t>, 1965).</a:t>
            </a:r>
          </a:p>
          <a:p>
            <a:pPr marL="0" indent="0">
              <a:buFont typeface="Verdana" panose="020B0604030504040204" pitchFamily="34" charset="0"/>
              <a:buChar char="•"/>
            </a:pPr>
            <a:r>
              <a:rPr lang="tr-TR" altLang="tr-TR" sz="2400" dirty="0" smtClean="0">
                <a:solidFill>
                  <a:srgbClr val="072C62"/>
                </a:solidFill>
              </a:rPr>
              <a:t> </a:t>
            </a:r>
            <a:r>
              <a:rPr lang="tr-TR" altLang="tr-TR" sz="2400" dirty="0" smtClean="0">
                <a:solidFill>
                  <a:srgbClr val="072C62"/>
                </a:solidFill>
              </a:rPr>
              <a:t>Yapılan bir araştırma </a:t>
            </a:r>
            <a:r>
              <a:rPr lang="tr-TR" altLang="tr-TR" sz="2400" dirty="0" err="1" smtClean="0">
                <a:solidFill>
                  <a:srgbClr val="072C62"/>
                </a:solidFill>
              </a:rPr>
              <a:t>serif</a:t>
            </a:r>
            <a:r>
              <a:rPr lang="tr-TR" altLang="tr-TR" sz="2400" dirty="0" smtClean="0">
                <a:solidFill>
                  <a:srgbClr val="072C62"/>
                </a:solidFill>
              </a:rPr>
              <a:t> olan Times New Roman yazı tipinin </a:t>
            </a:r>
            <a:r>
              <a:rPr lang="tr-TR" altLang="tr-TR" sz="2400" dirty="0" err="1" smtClean="0">
                <a:solidFill>
                  <a:srgbClr val="072C62"/>
                </a:solidFill>
              </a:rPr>
              <a:t>Sansserif</a:t>
            </a:r>
            <a:r>
              <a:rPr lang="tr-TR" altLang="tr-TR" sz="2400" dirty="0" smtClean="0">
                <a:solidFill>
                  <a:srgbClr val="072C62"/>
                </a:solidFill>
              </a:rPr>
              <a:t>  olan yazı tiplerine göre (</a:t>
            </a:r>
            <a:r>
              <a:rPr lang="tr-TR" altLang="tr-TR" sz="2400" dirty="0" err="1" smtClean="0">
                <a:solidFill>
                  <a:srgbClr val="072C62"/>
                </a:solidFill>
              </a:rPr>
              <a:t>Arial</a:t>
            </a:r>
            <a:r>
              <a:rPr lang="tr-TR" altLang="tr-TR" sz="2400" dirty="0" smtClean="0">
                <a:solidFill>
                  <a:srgbClr val="072C62"/>
                </a:solidFill>
              </a:rPr>
              <a:t>, </a:t>
            </a:r>
            <a:r>
              <a:rPr lang="tr-TR" altLang="tr-TR" sz="2400" dirty="0" err="1" smtClean="0">
                <a:solidFill>
                  <a:srgbClr val="072C62"/>
                </a:solidFill>
              </a:rPr>
              <a:t>Helvetica</a:t>
            </a:r>
            <a:r>
              <a:rPr lang="tr-TR" altLang="tr-TR" sz="2400" dirty="0" smtClean="0">
                <a:solidFill>
                  <a:srgbClr val="072C62"/>
                </a:solidFill>
              </a:rPr>
              <a:t> ve </a:t>
            </a:r>
            <a:r>
              <a:rPr lang="tr-TR" altLang="tr-TR" sz="2400" dirty="0" err="1" smtClean="0">
                <a:solidFill>
                  <a:srgbClr val="072C62"/>
                </a:solidFill>
              </a:rPr>
              <a:t>Verdena</a:t>
            </a:r>
            <a:r>
              <a:rPr lang="tr-TR" altLang="tr-TR" sz="2400" dirty="0" smtClean="0">
                <a:solidFill>
                  <a:srgbClr val="072C62"/>
                </a:solidFill>
              </a:rPr>
              <a:t>) daha iyi okunduğunu belirtmektedir. Ama bu yine de tam olarak kanıtlanmamıştır (</a:t>
            </a:r>
            <a:r>
              <a:rPr lang="tr-TR" altLang="tr-TR" sz="2400" dirty="0" err="1" smtClean="0">
                <a:solidFill>
                  <a:srgbClr val="072C62"/>
                </a:solidFill>
              </a:rPr>
              <a:t>Schriver</a:t>
            </a:r>
            <a:r>
              <a:rPr lang="tr-TR" altLang="tr-TR" sz="2400" dirty="0" smtClean="0">
                <a:solidFill>
                  <a:srgbClr val="072C62"/>
                </a:solidFill>
              </a:rPr>
              <a:t>, 1997). </a:t>
            </a:r>
          </a:p>
        </p:txBody>
      </p:sp>
      <p:sp>
        <p:nvSpPr>
          <p:cNvPr id="11" name="10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2B2CCAE4-62C2-4C08-8331-DA0859862DD0}" type="slidenum">
              <a:rPr lang="tr-TR" altLang="tr-TR">
                <a:solidFill>
                  <a:srgbClr val="FFFFFF"/>
                </a:solidFill>
                <a:latin typeface="Franklin Gothic Book" pitchFamily="34" charset="0"/>
              </a:rPr>
              <a:pPr eaLnBrk="1" hangingPunct="1">
                <a:defRPr/>
              </a:pPr>
              <a:t>6</a:t>
            </a:fld>
            <a:endParaRPr lang="tr-TR" altLang="tr-TR">
              <a:solidFill>
                <a:srgbClr val="FFFFFF"/>
              </a:solidFill>
              <a:latin typeface="Franklin Gothic Book" pitchFamily="34" charset="0"/>
            </a:endParaRPr>
          </a:p>
        </p:txBody>
      </p:sp>
      <p:pic>
        <p:nvPicPr>
          <p:cNvPr id="16390" name="Picture 2" descr="http://www.1stwebdesigner.com/wp-content/uploads/2008/10/seri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784" y="3212306"/>
            <a:ext cx="3714750"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hair-alphabet.jpg image by grafiker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224" y="2959100"/>
            <a:ext cx="28575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7" dur="500"/>
                                        <p:tgtEl>
                                          <p:spTgt spid="3075">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11"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İçerik Yer Tutucusu"/>
          <p:cNvSpPr>
            <a:spLocks noGrp="1"/>
          </p:cNvSpPr>
          <p:nvPr>
            <p:ph idx="1"/>
          </p:nvPr>
        </p:nvSpPr>
        <p:spPr>
          <a:xfrm>
            <a:off x="695400" y="1417638"/>
            <a:ext cx="10729192" cy="4747666"/>
          </a:xfrm>
        </p:spPr>
        <p:txBody>
          <a:bodyPr>
            <a:noAutofit/>
          </a:bodyPr>
          <a:lstStyle/>
          <a:p>
            <a:pPr marL="0" indent="0"/>
            <a:r>
              <a:rPr lang="tr-TR" altLang="tr-TR" sz="2400" dirty="0" smtClean="0">
                <a:solidFill>
                  <a:srgbClr val="072C62"/>
                </a:solidFill>
                <a:latin typeface="+mn-lt"/>
              </a:rPr>
              <a:t> Yetişkinler dakikada yaklaşık 250 kelime okur. Kelimeler tek tek üzerinde durulmaz hızlıca geçilir çünkü araştırmalar kelimelerin tek bir karakter olarak algılandığını belirtmektedir. Bu yüzden kelimelerin şeklinin değiştirilmesi </a:t>
            </a:r>
            <a:r>
              <a:rPr lang="tr-TR" altLang="tr-TR" sz="2400" dirty="0" err="1" smtClean="0">
                <a:solidFill>
                  <a:srgbClr val="072C62"/>
                </a:solidFill>
                <a:latin typeface="+mn-lt"/>
              </a:rPr>
              <a:t>örn</a:t>
            </a:r>
            <a:r>
              <a:rPr lang="tr-TR" altLang="tr-TR" sz="2400" dirty="0" smtClean="0">
                <a:solidFill>
                  <a:srgbClr val="072C62"/>
                </a:solidFill>
                <a:latin typeface="+mn-lt"/>
              </a:rPr>
              <a:t>.  Tümünün büyük harfle yazılması okuma netliğini ve hızını düşürür</a:t>
            </a:r>
            <a:r>
              <a:rPr lang="tr-TR" altLang="tr-TR" sz="2400" dirty="0" smtClean="0">
                <a:solidFill>
                  <a:srgbClr val="072C62"/>
                </a:solidFill>
                <a:latin typeface="+mn-lt"/>
              </a:rPr>
              <a:t>.</a:t>
            </a:r>
          </a:p>
          <a:p>
            <a:pPr marL="0" indent="0"/>
            <a:r>
              <a:rPr lang="tr-TR" altLang="tr-TR" sz="2400" dirty="0" smtClean="0">
                <a:solidFill>
                  <a:srgbClr val="072C62"/>
                </a:solidFill>
                <a:latin typeface="+mn-lt"/>
              </a:rPr>
              <a:t>Örnek :</a:t>
            </a:r>
            <a:endParaRPr lang="tr-TR" altLang="tr-TR" sz="2400" dirty="0" smtClean="0">
              <a:solidFill>
                <a:srgbClr val="072C62"/>
              </a:solidFill>
              <a:latin typeface="+mn-lt"/>
            </a:endParaRPr>
          </a:p>
          <a:p>
            <a:pPr marL="0" indent="0">
              <a:buFont typeface="Calibri" panose="020F0502020204030204" pitchFamily="34" charset="0"/>
              <a:buNone/>
            </a:pPr>
            <a:r>
              <a:rPr lang="en-US" altLang="tr-TR" sz="2400" dirty="0" smtClean="0">
                <a:solidFill>
                  <a:schemeClr val="tx1">
                    <a:lumMod val="50000"/>
                    <a:lumOff val="50000"/>
                  </a:schemeClr>
                </a:solidFill>
                <a:latin typeface="+mn-lt"/>
              </a:rPr>
              <a:t>SETTING </a:t>
            </a:r>
            <a:r>
              <a:rPr lang="en-US" altLang="tr-TR" sz="2400" dirty="0" smtClean="0">
                <a:solidFill>
                  <a:schemeClr val="tx1">
                    <a:lumMod val="50000"/>
                    <a:lumOff val="50000"/>
                  </a:schemeClr>
                </a:solidFill>
                <a:latin typeface="+mn-lt"/>
              </a:rPr>
              <a:t>A LARGE AMOUNT OF TEXT IN CAPITAL LETTERS SERIOUSLY</a:t>
            </a:r>
            <a:r>
              <a:rPr lang="tr-TR" altLang="tr-TR" sz="2400" dirty="0" smtClean="0">
                <a:solidFill>
                  <a:schemeClr val="tx1">
                    <a:lumMod val="50000"/>
                    <a:lumOff val="50000"/>
                  </a:schemeClr>
                </a:solidFill>
                <a:latin typeface="+mn-lt"/>
              </a:rPr>
              <a:t> </a:t>
            </a:r>
            <a:r>
              <a:rPr lang="en-US" altLang="tr-TR" sz="2400" dirty="0" smtClean="0">
                <a:solidFill>
                  <a:schemeClr val="tx1">
                    <a:lumMod val="50000"/>
                    <a:lumOff val="50000"/>
                  </a:schemeClr>
                </a:solidFill>
                <a:latin typeface="+mn-lt"/>
              </a:rPr>
              <a:t>IMPAIRS LEGIBILITY. UPPER CASE SHOULD ONLY REALLY</a:t>
            </a:r>
            <a:r>
              <a:rPr lang="tr-TR" altLang="tr-TR" sz="2400" dirty="0" smtClean="0">
                <a:solidFill>
                  <a:schemeClr val="tx1">
                    <a:lumMod val="50000"/>
                    <a:lumOff val="50000"/>
                  </a:schemeClr>
                </a:solidFill>
                <a:latin typeface="+mn-lt"/>
              </a:rPr>
              <a:t> </a:t>
            </a:r>
            <a:r>
              <a:rPr lang="en-US" altLang="tr-TR" sz="2400" dirty="0" smtClean="0">
                <a:solidFill>
                  <a:schemeClr val="tx1">
                    <a:lumMod val="50000"/>
                    <a:lumOff val="50000"/>
                  </a:schemeClr>
                </a:solidFill>
                <a:latin typeface="+mn-lt"/>
              </a:rPr>
              <a:t>BE USED FOR EMPHASIS, BUT REMEMBER TO SET THE FONT SIZE</a:t>
            </a:r>
            <a:r>
              <a:rPr lang="tr-TR" altLang="tr-TR" sz="2400" dirty="0" smtClean="0">
                <a:solidFill>
                  <a:schemeClr val="tx1">
                    <a:lumMod val="50000"/>
                    <a:lumOff val="50000"/>
                  </a:schemeClr>
                </a:solidFill>
                <a:latin typeface="+mn-lt"/>
              </a:rPr>
              <a:t> </a:t>
            </a:r>
            <a:r>
              <a:rPr lang="en-US" altLang="tr-TR" sz="2400" dirty="0" smtClean="0">
                <a:solidFill>
                  <a:schemeClr val="tx1">
                    <a:lumMod val="50000"/>
                    <a:lumOff val="50000"/>
                  </a:schemeClr>
                </a:solidFill>
                <a:latin typeface="+mn-lt"/>
              </a:rPr>
              <a:t>A LITTLE SMALLER THAN THAT OF THE SURROUNDING TEXT.</a:t>
            </a:r>
          </a:p>
          <a:p>
            <a:pPr marL="0" indent="0">
              <a:buFont typeface="Calibri" panose="020F0502020204030204" pitchFamily="34" charset="0"/>
              <a:buNone/>
            </a:pPr>
            <a:r>
              <a:rPr lang="en-US" altLang="tr-TR" sz="2400" dirty="0" smtClean="0">
                <a:solidFill>
                  <a:schemeClr val="tx1">
                    <a:lumMod val="50000"/>
                    <a:lumOff val="50000"/>
                  </a:schemeClr>
                </a:solidFill>
                <a:latin typeface="+mn-lt"/>
              </a:rPr>
              <a:t>Setting a large amount of text in capital letters seriously impairs legibility. Upper</a:t>
            </a:r>
            <a:r>
              <a:rPr lang="tr-TR" altLang="tr-TR" sz="2400" dirty="0" smtClean="0">
                <a:solidFill>
                  <a:schemeClr val="tx1">
                    <a:lumMod val="50000"/>
                    <a:lumOff val="50000"/>
                  </a:schemeClr>
                </a:solidFill>
                <a:latin typeface="+mn-lt"/>
              </a:rPr>
              <a:t> </a:t>
            </a:r>
            <a:r>
              <a:rPr lang="en-US" altLang="tr-TR" sz="2400" dirty="0" smtClean="0">
                <a:solidFill>
                  <a:schemeClr val="tx1">
                    <a:lumMod val="50000"/>
                    <a:lumOff val="50000"/>
                  </a:schemeClr>
                </a:solidFill>
                <a:latin typeface="+mn-lt"/>
              </a:rPr>
              <a:t>case should only really be used for EMPHASIS, but remember to set the</a:t>
            </a:r>
            <a:r>
              <a:rPr lang="tr-TR" altLang="tr-TR" sz="2400" dirty="0" smtClean="0">
                <a:solidFill>
                  <a:schemeClr val="tx1">
                    <a:lumMod val="50000"/>
                    <a:lumOff val="50000"/>
                  </a:schemeClr>
                </a:solidFill>
                <a:latin typeface="+mn-lt"/>
              </a:rPr>
              <a:t> </a:t>
            </a:r>
            <a:r>
              <a:rPr lang="en-US" altLang="tr-TR" sz="2400" dirty="0" smtClean="0">
                <a:solidFill>
                  <a:schemeClr val="tx1">
                    <a:lumMod val="50000"/>
                    <a:lumOff val="50000"/>
                  </a:schemeClr>
                </a:solidFill>
                <a:latin typeface="+mn-lt"/>
              </a:rPr>
              <a:t>font size a little SMALLER than that of the surrounding text.</a:t>
            </a:r>
            <a:endParaRPr lang="tr-TR" altLang="tr-TR" sz="2400" dirty="0" smtClean="0">
              <a:solidFill>
                <a:schemeClr val="tx1">
                  <a:lumMod val="50000"/>
                  <a:lumOff val="50000"/>
                </a:schemeClr>
              </a:solidFill>
              <a:latin typeface="+mn-lt"/>
            </a:endParaRPr>
          </a:p>
          <a:p>
            <a:pPr marL="0" indent="0">
              <a:buFont typeface="Calibri" panose="020F0502020204030204" pitchFamily="34" charset="0"/>
              <a:buNone/>
            </a:pPr>
            <a:endParaRPr lang="tr-TR" altLang="tr-TR" sz="2400" dirty="0" smtClean="0">
              <a:solidFill>
                <a:srgbClr val="072C62"/>
              </a:solidFill>
              <a:latin typeface="+mn-lt"/>
            </a:endParaRPr>
          </a:p>
        </p:txBody>
      </p:sp>
      <p:sp>
        <p:nvSpPr>
          <p:cNvPr id="6" name="5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D03DE08C-747F-49CE-99EB-A47F138D0120}" type="slidenum">
              <a:rPr lang="tr-TR" altLang="tr-TR">
                <a:solidFill>
                  <a:srgbClr val="FFFFFF"/>
                </a:solidFill>
                <a:latin typeface="Franklin Gothic Book" pitchFamily="34" charset="0"/>
              </a:rPr>
              <a:pPr eaLnBrk="1" hangingPunct="1">
                <a:defRPr/>
              </a:pPr>
              <a:t>7</a:t>
            </a:fld>
            <a:endParaRPr lang="tr-TR" altLang="tr-TR">
              <a:solidFill>
                <a:srgbClr val="FFFFFF"/>
              </a:solidFill>
              <a:latin typeface="Franklin Gothic Book" pitchFamily="34" charset="0"/>
            </a:endParaRPr>
          </a:p>
        </p:txBody>
      </p:sp>
      <p:sp>
        <p:nvSpPr>
          <p:cNvPr id="4" name="1 Başlık"/>
          <p:cNvSpPr txBox="1">
            <a:spLocks/>
          </p:cNvSpPr>
          <p:nvPr/>
        </p:nvSpPr>
        <p:spPr>
          <a:xfrm>
            <a:off x="983432" y="274638"/>
            <a:ext cx="9227368" cy="1143000"/>
          </a:xfrm>
          <a:prstGeom prst="rect">
            <a:avLst/>
          </a:prstGeom>
        </p:spPr>
        <p:txBody>
          <a:bodyPr bIns="91440" anchor="b">
            <a:normAutofit/>
          </a:bodyPr>
          <a:lstStyle/>
          <a:p>
            <a:pPr eaLnBrk="1" fontAlgn="auto" hangingPunct="1">
              <a:spcBef>
                <a:spcPts val="0"/>
              </a:spcBef>
              <a:spcAft>
                <a:spcPts val="0"/>
              </a:spcAft>
              <a:defRPr/>
            </a:pPr>
            <a:r>
              <a:rPr lang="tr-TR" sz="3200" b="1" dirty="0">
                <a:solidFill>
                  <a:srgbClr val="002060"/>
                </a:solidFill>
                <a:latin typeface="+mj-lt"/>
                <a:ea typeface="+mj-ea"/>
                <a:cs typeface="+mj-cs"/>
              </a:rPr>
              <a:t>Metin </a:t>
            </a:r>
            <a:r>
              <a:rPr lang="tr-TR" sz="3200" b="1" dirty="0" smtClean="0">
                <a:solidFill>
                  <a:srgbClr val="002060"/>
                </a:solidFill>
                <a:latin typeface="+mj-lt"/>
                <a:ea typeface="+mj-ea"/>
                <a:cs typeface="+mj-cs"/>
              </a:rPr>
              <a:t>Okuma </a:t>
            </a:r>
            <a:r>
              <a:rPr lang="tr-TR" altLang="tr-TR" sz="3200" b="1" dirty="0">
                <a:solidFill>
                  <a:srgbClr val="002060"/>
                </a:solidFill>
              </a:rPr>
              <a:t>[1]</a:t>
            </a:r>
            <a:endParaRPr lang="tr-TR" sz="3200" b="1" dirty="0">
              <a:solidFill>
                <a:srgbClr val="002060"/>
              </a:solidFill>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1" dur="500"/>
                                        <p:tgtEl>
                                          <p:spTgt spid="8195">
                                            <p:txEl>
                                              <p:pRg st="1" end="1"/>
                                            </p:txEl>
                                          </p:spTgt>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15" dur="500"/>
                                        <p:tgtEl>
                                          <p:spTgt spid="8195">
                                            <p:txEl>
                                              <p:pRg st="2" end="2"/>
                                            </p:txEl>
                                          </p:spTgt>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Effect transition="in" filter="checkerboard(across)">
                                      <p:cBhvr>
                                        <p:cTn id="19"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İçerik Yer Tutucusu"/>
          <p:cNvSpPr>
            <a:spLocks noGrp="1"/>
          </p:cNvSpPr>
          <p:nvPr>
            <p:ph idx="1"/>
          </p:nvPr>
        </p:nvSpPr>
        <p:spPr>
          <a:xfrm>
            <a:off x="767408" y="1417638"/>
            <a:ext cx="10369152" cy="2083370"/>
          </a:xfrm>
        </p:spPr>
        <p:txBody>
          <a:bodyPr>
            <a:normAutofit/>
          </a:bodyPr>
          <a:lstStyle/>
          <a:p>
            <a:pPr marL="0" indent="0"/>
            <a:r>
              <a:rPr lang="tr-TR" altLang="tr-TR" sz="2400" dirty="0" smtClean="0">
                <a:solidFill>
                  <a:srgbClr val="072C62"/>
                </a:solidFill>
              </a:rPr>
              <a:t> Yine araştırmalar, bilgisayar ekranından okumanın kağıt üzerinden okumaya göre daha yavaş olduğunu göstermiştir (</a:t>
            </a:r>
            <a:r>
              <a:rPr lang="tr-TR" altLang="tr-TR" sz="2400" dirty="0" err="1" smtClean="0">
                <a:solidFill>
                  <a:srgbClr val="072C62"/>
                </a:solidFill>
              </a:rPr>
              <a:t>Muter</a:t>
            </a:r>
            <a:r>
              <a:rPr lang="tr-TR" altLang="tr-TR" sz="2400" dirty="0" smtClean="0">
                <a:solidFill>
                  <a:srgbClr val="072C62"/>
                </a:solidFill>
              </a:rPr>
              <a:t>, </a:t>
            </a:r>
            <a:r>
              <a:rPr lang="tr-TR" altLang="tr-TR" sz="2400" dirty="0" err="1" smtClean="0">
                <a:solidFill>
                  <a:srgbClr val="072C62"/>
                </a:solidFill>
              </a:rPr>
              <a:t>Latremouille</a:t>
            </a:r>
            <a:r>
              <a:rPr lang="tr-TR" altLang="tr-TR" sz="2400" dirty="0" smtClean="0">
                <a:solidFill>
                  <a:srgbClr val="072C62"/>
                </a:solidFill>
              </a:rPr>
              <a:t>, </a:t>
            </a:r>
            <a:r>
              <a:rPr lang="tr-TR" altLang="tr-TR" sz="2400" dirty="0" err="1" smtClean="0">
                <a:solidFill>
                  <a:srgbClr val="072C62"/>
                </a:solidFill>
              </a:rPr>
              <a:t>Treurniet</a:t>
            </a:r>
            <a:r>
              <a:rPr lang="tr-TR" altLang="tr-TR" sz="2400" dirty="0" smtClean="0">
                <a:solidFill>
                  <a:srgbClr val="072C62"/>
                </a:solidFill>
              </a:rPr>
              <a:t> ve </a:t>
            </a:r>
            <a:r>
              <a:rPr lang="tr-TR" altLang="tr-TR" sz="2400" dirty="0" err="1" smtClean="0">
                <a:solidFill>
                  <a:srgbClr val="072C62"/>
                </a:solidFill>
              </a:rPr>
              <a:t>Beam</a:t>
            </a:r>
            <a:r>
              <a:rPr lang="tr-TR" altLang="tr-TR" sz="2400" dirty="0" smtClean="0">
                <a:solidFill>
                  <a:srgbClr val="072C62"/>
                </a:solidFill>
              </a:rPr>
              <a:t>, 1982). Buna uzun satırlar gibi faktörlerin sebep olduğu düşünülmektedir. Metinlerin bulunduğu ara yüzlerin dikkatli tasarlanması ile bunun aşılabileceği düşünülmektedir.</a:t>
            </a:r>
          </a:p>
          <a:p>
            <a:pPr marL="0" indent="0">
              <a:buFont typeface="Calibri" panose="020F0502020204030204" pitchFamily="34" charset="0"/>
              <a:buNone/>
            </a:pPr>
            <a:endParaRPr lang="tr-TR" altLang="tr-TR" sz="2400" dirty="0" smtClean="0">
              <a:solidFill>
                <a:srgbClr val="072C62"/>
              </a:solidFill>
            </a:endParaRPr>
          </a:p>
          <a:p>
            <a:pPr marL="0" indent="0">
              <a:buFont typeface="Calibri" panose="020F0502020204030204" pitchFamily="34" charset="0"/>
              <a:buNone/>
            </a:pPr>
            <a:endParaRPr lang="tr-TR" altLang="tr-TR" sz="2400" dirty="0" smtClean="0">
              <a:solidFill>
                <a:srgbClr val="072C62"/>
              </a:solidFill>
            </a:endParaRPr>
          </a:p>
        </p:txBody>
      </p:sp>
      <p:sp>
        <p:nvSpPr>
          <p:cNvPr id="5" name="4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37936EC-3517-4B93-9307-598188192F1F}" type="slidenum">
              <a:rPr lang="tr-TR" altLang="tr-TR">
                <a:solidFill>
                  <a:srgbClr val="FFFFFF"/>
                </a:solidFill>
                <a:latin typeface="Franklin Gothic Book" pitchFamily="34" charset="0"/>
              </a:rPr>
              <a:pPr eaLnBrk="1" hangingPunct="1">
                <a:defRPr/>
              </a:pPr>
              <a:t>8</a:t>
            </a:fld>
            <a:endParaRPr lang="tr-TR" altLang="tr-TR">
              <a:solidFill>
                <a:srgbClr val="FFFFFF"/>
              </a:solidFill>
              <a:latin typeface="Franklin Gothic Book" pitchFamily="34" charset="0"/>
            </a:endParaRPr>
          </a:p>
        </p:txBody>
      </p:sp>
      <p:sp>
        <p:nvSpPr>
          <p:cNvPr id="4" name="1 Başlık"/>
          <p:cNvSpPr txBox="1">
            <a:spLocks/>
          </p:cNvSpPr>
          <p:nvPr/>
        </p:nvSpPr>
        <p:spPr>
          <a:xfrm>
            <a:off x="1055440" y="274638"/>
            <a:ext cx="9155360" cy="1143000"/>
          </a:xfrm>
          <a:prstGeom prst="rect">
            <a:avLst/>
          </a:prstGeom>
        </p:spPr>
        <p:txBody>
          <a:bodyPr bIns="91440" anchor="b">
            <a:normAutofit/>
          </a:bodyPr>
          <a:lstStyle/>
          <a:p>
            <a:pPr eaLnBrk="1" fontAlgn="auto" hangingPunct="1">
              <a:spcBef>
                <a:spcPts val="0"/>
              </a:spcBef>
              <a:spcAft>
                <a:spcPts val="0"/>
              </a:spcAft>
              <a:defRPr/>
            </a:pPr>
            <a:r>
              <a:rPr lang="tr-TR" sz="3200" b="1" dirty="0">
                <a:solidFill>
                  <a:srgbClr val="002060"/>
                </a:solidFill>
                <a:latin typeface="+mj-lt"/>
                <a:ea typeface="+mj-ea"/>
                <a:cs typeface="+mj-cs"/>
              </a:rPr>
              <a:t>Metin </a:t>
            </a:r>
            <a:r>
              <a:rPr lang="tr-TR" sz="3200" b="1" dirty="0" smtClean="0">
                <a:solidFill>
                  <a:srgbClr val="002060"/>
                </a:solidFill>
                <a:latin typeface="+mj-lt"/>
                <a:ea typeface="+mj-ea"/>
                <a:cs typeface="+mj-cs"/>
              </a:rPr>
              <a:t>Okuma </a:t>
            </a:r>
            <a:r>
              <a:rPr lang="tr-TR" altLang="tr-TR" sz="3200" b="1" dirty="0">
                <a:solidFill>
                  <a:srgbClr val="002060"/>
                </a:solidFill>
              </a:rPr>
              <a:t>[1</a:t>
            </a:r>
            <a:r>
              <a:rPr lang="tr-TR" altLang="tr-TR" sz="3200" b="1" dirty="0" smtClean="0">
                <a:solidFill>
                  <a:srgbClr val="002060"/>
                </a:solidFill>
              </a:rPr>
              <a:t>]</a:t>
            </a:r>
            <a:endParaRPr lang="tr-TR" sz="3200" b="1" dirty="0">
              <a:solidFill>
                <a:srgbClr val="002060"/>
              </a:solidFill>
              <a:latin typeface="+mj-lt"/>
              <a:ea typeface="+mj-ea"/>
              <a:cs typeface="+mj-cs"/>
            </a:endParaRPr>
          </a:p>
        </p:txBody>
      </p:sp>
      <p:pic>
        <p:nvPicPr>
          <p:cNvPr id="18438" name="Picture 2" descr="http://www.iansyst.co.uk/wp-content/images/mobile-tech/SCD-1870-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8208" y="2852936"/>
            <a:ext cx="3462586" cy="346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793658" y="3407446"/>
            <a:ext cx="7318566" cy="1569660"/>
          </a:xfrm>
          <a:prstGeom prst="rect">
            <a:avLst/>
          </a:prstGeom>
        </p:spPr>
        <p:txBody>
          <a:bodyPr wrap="square">
            <a:spAutoFit/>
          </a:bodyPr>
          <a:lstStyle/>
          <a:p>
            <a:pPr marL="0" indent="0"/>
            <a:r>
              <a:rPr lang="tr-TR" altLang="tr-TR" sz="2400" dirty="0" smtClean="0">
                <a:solidFill>
                  <a:srgbClr val="072C62"/>
                </a:solidFill>
              </a:rPr>
              <a:t> Açık bir artalan üzerinde koyu karakterler  keskinliği artırır yani görmeyi ve okumayı kolaylaştırır.</a:t>
            </a:r>
          </a:p>
          <a:p>
            <a:pPr marL="0" indent="0">
              <a:buFont typeface="Calibri" panose="020F0502020204030204" pitchFamily="34" charset="0"/>
              <a:buNone/>
            </a:pPr>
            <a:r>
              <a:rPr lang="tr-TR" altLang="tr-TR" sz="2400" dirty="0" smtClean="0">
                <a:solidFill>
                  <a:srgbClr val="072C62"/>
                </a:solidFill>
              </a:rPr>
              <a:t>Ancak dikkatli seçilmelidir, bu yazının  titremesine de yol açabilir. </a:t>
            </a:r>
            <a:endParaRPr lang="tr-TR" altLang="tr-TR" sz="2400" dirty="0" smtClean="0">
              <a:solidFill>
                <a:srgbClr val="072C62"/>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55440" y="274638"/>
            <a:ext cx="9155360" cy="1143000"/>
          </a:xfrm>
          <a:prstGeom prst="rect">
            <a:avLst/>
          </a:prstGeom>
        </p:spPr>
        <p:txBody>
          <a:bodyPr bIns="91440" anchor="b">
            <a:normAutofit/>
          </a:bodyPr>
          <a:lstStyle/>
          <a:p>
            <a:pPr eaLnBrk="1" fontAlgn="auto" hangingPunct="1">
              <a:spcBef>
                <a:spcPts val="0"/>
              </a:spcBef>
              <a:spcAft>
                <a:spcPts val="0"/>
              </a:spcAft>
              <a:defRPr/>
            </a:pPr>
            <a:r>
              <a:rPr lang="tr-TR" sz="3200" b="1" dirty="0" smtClean="0">
                <a:solidFill>
                  <a:schemeClr val="tx2"/>
                </a:solidFill>
                <a:latin typeface="+mj-lt"/>
                <a:ea typeface="+mj-ea"/>
                <a:cs typeface="+mj-cs"/>
              </a:rPr>
              <a:t>Okunabilirlik </a:t>
            </a:r>
            <a:r>
              <a:rPr lang="tr-TR" altLang="tr-TR" sz="3200" b="1" dirty="0">
                <a:solidFill>
                  <a:srgbClr val="002060"/>
                </a:solidFill>
              </a:rPr>
              <a:t>[1</a:t>
            </a:r>
            <a:r>
              <a:rPr lang="tr-TR" altLang="tr-TR" sz="3200" b="1" dirty="0" smtClean="0">
                <a:solidFill>
                  <a:srgbClr val="002060"/>
                </a:solidFill>
              </a:rPr>
              <a:t>]</a:t>
            </a:r>
            <a:r>
              <a:rPr lang="tr-TR" sz="3200" b="1" dirty="0" smtClean="0">
                <a:solidFill>
                  <a:schemeClr val="tx2"/>
                </a:solidFill>
                <a:latin typeface="+mj-lt"/>
                <a:ea typeface="+mj-ea"/>
                <a:cs typeface="+mj-cs"/>
              </a:rPr>
              <a:t> </a:t>
            </a:r>
            <a:endParaRPr lang="tr-TR" sz="3200" b="1" dirty="0">
              <a:solidFill>
                <a:schemeClr val="tx2"/>
              </a:solidFill>
              <a:latin typeface="+mj-lt"/>
              <a:ea typeface="+mj-ea"/>
              <a:cs typeface="+mj-cs"/>
            </a:endParaRPr>
          </a:p>
        </p:txBody>
      </p:sp>
      <p:sp>
        <p:nvSpPr>
          <p:cNvPr id="5" name="2 İçerik Yer Tutucusu"/>
          <p:cNvSpPr txBox="1">
            <a:spLocks/>
          </p:cNvSpPr>
          <p:nvPr/>
        </p:nvSpPr>
        <p:spPr>
          <a:xfrm>
            <a:off x="983432" y="1417638"/>
            <a:ext cx="10153128" cy="4297362"/>
          </a:xfrm>
          <a:prstGeom prst="rect">
            <a:avLst/>
          </a:prstGeom>
        </p:spPr>
        <p:txBody>
          <a:bodyPr>
            <a:normAutofit/>
          </a:bodyPr>
          <a:lstStyle/>
          <a:p>
            <a:pPr marL="274320" indent="-274320" eaLnBrk="1" fontAlgn="auto" hangingPunct="1">
              <a:spcBef>
                <a:spcPts val="580"/>
              </a:spcBef>
              <a:spcAft>
                <a:spcPts val="0"/>
              </a:spcAft>
              <a:buClr>
                <a:schemeClr val="accent1"/>
              </a:buClr>
              <a:buSzPct val="85000"/>
              <a:defRPr/>
            </a:pPr>
            <a:r>
              <a:rPr lang="tr-TR" sz="2600" dirty="0">
                <a:solidFill>
                  <a:srgbClr val="002060"/>
                </a:solidFill>
                <a:latin typeface="+mn-lt"/>
              </a:rPr>
              <a:t>Satır aralığı ne fazla ne de az olmalıdır.</a:t>
            </a:r>
          </a:p>
          <a:p>
            <a:pPr marL="274320" indent="-274320" eaLnBrk="1" fontAlgn="auto" hangingPunct="1">
              <a:lnSpc>
                <a:spcPts val="2700"/>
              </a:lnSpc>
              <a:spcBef>
                <a:spcPts val="580"/>
              </a:spcBef>
              <a:spcAft>
                <a:spcPts val="0"/>
              </a:spcAft>
              <a:buClr>
                <a:schemeClr val="accent1"/>
              </a:buClr>
              <a:buSzPct val="85000"/>
              <a:defRPr/>
            </a:pPr>
            <a:r>
              <a:rPr lang="en-US" dirty="0">
                <a:latin typeface="+mn-lt"/>
              </a:rPr>
              <a:t>The space between lines is important. Too much space and lines can float away.</a:t>
            </a:r>
          </a:p>
          <a:p>
            <a:pPr marL="274320" indent="-274320" eaLnBrk="1" fontAlgn="auto" hangingPunct="1">
              <a:lnSpc>
                <a:spcPts val="2700"/>
              </a:lnSpc>
              <a:spcBef>
                <a:spcPts val="580"/>
              </a:spcBef>
              <a:spcAft>
                <a:spcPts val="0"/>
              </a:spcAft>
              <a:buClr>
                <a:schemeClr val="accent1"/>
              </a:buClr>
              <a:buSzPct val="85000"/>
              <a:defRPr/>
            </a:pPr>
            <a:r>
              <a:rPr lang="en-US" dirty="0">
                <a:latin typeface="+mn-lt"/>
              </a:rPr>
              <a:t>Too little space and lines become too densely packed to read comfortably. In</a:t>
            </a:r>
          </a:p>
          <a:p>
            <a:pPr marL="274320" indent="-274320" eaLnBrk="1" fontAlgn="auto" hangingPunct="1">
              <a:lnSpc>
                <a:spcPts val="2700"/>
              </a:lnSpc>
              <a:spcBef>
                <a:spcPts val="580"/>
              </a:spcBef>
              <a:spcAft>
                <a:spcPts val="0"/>
              </a:spcAft>
              <a:buClr>
                <a:schemeClr val="accent1"/>
              </a:buClr>
              <a:buSzPct val="85000"/>
              <a:defRPr/>
            </a:pPr>
            <a:r>
              <a:rPr lang="en-US" dirty="0">
                <a:latin typeface="+mn-lt"/>
              </a:rPr>
              <a:t>the old days strips of lead “leading” were inserted between the lines of type.</a:t>
            </a:r>
          </a:p>
          <a:p>
            <a:pPr marL="274320" indent="-274320" eaLnBrk="1" fontAlgn="auto" hangingPunct="1">
              <a:spcBef>
                <a:spcPts val="580"/>
              </a:spcBef>
              <a:spcAft>
                <a:spcPts val="0"/>
              </a:spcAft>
              <a:buClr>
                <a:schemeClr val="accent1"/>
              </a:buClr>
              <a:buSzPct val="85000"/>
              <a:defRPr/>
            </a:pPr>
            <a:endParaRPr lang="tr-TR" dirty="0">
              <a:latin typeface="+mn-lt"/>
            </a:endParaRPr>
          </a:p>
          <a:p>
            <a:pPr marL="274320" indent="-274320" eaLnBrk="1" fontAlgn="auto" hangingPunct="1">
              <a:lnSpc>
                <a:spcPts val="1100"/>
              </a:lnSpc>
              <a:spcBef>
                <a:spcPts val="580"/>
              </a:spcBef>
              <a:spcAft>
                <a:spcPts val="0"/>
              </a:spcAft>
              <a:buClr>
                <a:schemeClr val="accent1"/>
              </a:buClr>
              <a:buSzPct val="85000"/>
              <a:defRPr/>
            </a:pPr>
            <a:r>
              <a:rPr lang="en-US" dirty="0">
                <a:latin typeface="+mn-lt"/>
              </a:rPr>
              <a:t>The space between lines is important. Too much space and lines can float away.</a:t>
            </a:r>
          </a:p>
          <a:p>
            <a:pPr marL="274320" indent="-274320" eaLnBrk="1" fontAlgn="auto" hangingPunct="1">
              <a:lnSpc>
                <a:spcPts val="1100"/>
              </a:lnSpc>
              <a:spcBef>
                <a:spcPts val="580"/>
              </a:spcBef>
              <a:spcAft>
                <a:spcPts val="0"/>
              </a:spcAft>
              <a:buClr>
                <a:schemeClr val="accent1"/>
              </a:buClr>
              <a:buSzPct val="85000"/>
              <a:defRPr/>
            </a:pPr>
            <a:r>
              <a:rPr lang="en-US" dirty="0">
                <a:latin typeface="+mn-lt"/>
              </a:rPr>
              <a:t>Too little space and lines become too densely packed to read comfortably. In</a:t>
            </a:r>
          </a:p>
          <a:p>
            <a:pPr marL="274320" indent="-274320" eaLnBrk="1" fontAlgn="auto" hangingPunct="1">
              <a:lnSpc>
                <a:spcPts val="1100"/>
              </a:lnSpc>
              <a:spcBef>
                <a:spcPts val="580"/>
              </a:spcBef>
              <a:spcAft>
                <a:spcPts val="0"/>
              </a:spcAft>
              <a:buClr>
                <a:schemeClr val="accent1"/>
              </a:buClr>
              <a:buSzPct val="85000"/>
              <a:defRPr/>
            </a:pPr>
            <a:r>
              <a:rPr lang="en-US" dirty="0">
                <a:latin typeface="+mn-lt"/>
              </a:rPr>
              <a:t>the old days strips of lead “leading” were inserted between the lines of type.</a:t>
            </a:r>
            <a:endParaRPr lang="tr-TR" dirty="0">
              <a:latin typeface="+mn-lt"/>
            </a:endParaRPr>
          </a:p>
          <a:p>
            <a:pPr marL="274320" indent="-274320" eaLnBrk="1" fontAlgn="auto" hangingPunct="1">
              <a:lnSpc>
                <a:spcPts val="1100"/>
              </a:lnSpc>
              <a:spcBef>
                <a:spcPts val="580"/>
              </a:spcBef>
              <a:spcAft>
                <a:spcPts val="0"/>
              </a:spcAft>
              <a:buClr>
                <a:schemeClr val="accent1"/>
              </a:buClr>
              <a:buSzPct val="85000"/>
              <a:defRPr/>
            </a:pPr>
            <a:endParaRPr lang="tr-TR" dirty="0">
              <a:latin typeface="+mn-lt"/>
            </a:endParaRPr>
          </a:p>
          <a:p>
            <a:pPr eaLnBrk="1" fontAlgn="auto" hangingPunct="1">
              <a:spcBef>
                <a:spcPts val="580"/>
              </a:spcBef>
              <a:spcAft>
                <a:spcPts val="0"/>
              </a:spcAft>
              <a:buClr>
                <a:schemeClr val="accent1"/>
              </a:buClr>
              <a:buSzPct val="85000"/>
              <a:defRPr/>
            </a:pPr>
            <a:r>
              <a:rPr lang="tr-TR" sz="2600" dirty="0">
                <a:solidFill>
                  <a:srgbClr val="002060"/>
                </a:solidFill>
                <a:latin typeface="+mn-lt"/>
              </a:rPr>
              <a:t>Satır uzunluğu da çok fazla olmamalıdır. Uzun satırların olduğu paragrafları okurken okuyucular sonraki cümlenin başını bulmakta zorluk yaşamaktadırlar.</a:t>
            </a:r>
          </a:p>
          <a:p>
            <a:pPr marL="274320" indent="-274320" eaLnBrk="1" fontAlgn="auto" hangingPunct="1">
              <a:lnSpc>
                <a:spcPts val="1100"/>
              </a:lnSpc>
              <a:spcBef>
                <a:spcPts val="580"/>
              </a:spcBef>
              <a:spcAft>
                <a:spcPts val="0"/>
              </a:spcAft>
              <a:buClr>
                <a:schemeClr val="accent1"/>
              </a:buClr>
              <a:buSzPct val="85000"/>
              <a:defRPr/>
            </a:pPr>
            <a:endParaRPr lang="en-US" dirty="0">
              <a:latin typeface="+mn-lt"/>
            </a:endParaRPr>
          </a:p>
        </p:txBody>
      </p:sp>
      <p:sp>
        <p:nvSpPr>
          <p:cNvPr id="7" name="6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DEFDAD95-4A74-4616-9667-CEDEA16B77E3}" type="slidenum">
              <a:rPr lang="tr-TR" altLang="tr-TR">
                <a:solidFill>
                  <a:srgbClr val="FFFFFF"/>
                </a:solidFill>
                <a:latin typeface="Franklin Gothic Book" pitchFamily="34" charset="0"/>
              </a:rPr>
              <a:pPr eaLnBrk="1" hangingPunct="1">
                <a:defRPr/>
              </a:pPr>
              <a:t>9</a:t>
            </a:fld>
            <a:endParaRPr lang="tr-TR" altLang="tr-TR">
              <a:solidFill>
                <a:srgbClr val="FFFFFF"/>
              </a:solidFill>
              <a:latin typeface="Franklin Gothic Book"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heckerboard(across)">
                                      <p:cBhvr>
                                        <p:cTn id="11" dur="500"/>
                                        <p:tgtEl>
                                          <p:spTgt spid="5">
                                            <p:txEl>
                                              <p:pRg st="1" end="1"/>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checkerboard(across)">
                                      <p:cBhvr>
                                        <p:cTn id="14" dur="500"/>
                                        <p:tgtEl>
                                          <p:spTgt spid="5">
                                            <p:txEl>
                                              <p:pRg st="2" end="2"/>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heckerboard(across)">
                                      <p:cBhvr>
                                        <p:cTn id="17" dur="500"/>
                                        <p:tgtEl>
                                          <p:spTgt spid="5">
                                            <p:txEl>
                                              <p:pRg st="3" end="3"/>
                                            </p:txEl>
                                          </p:spTgt>
                                        </p:tgtEl>
                                      </p:cBhvr>
                                    </p:animEffect>
                                  </p:childTnLst>
                                </p:cTn>
                              </p:par>
                            </p:childTnLst>
                          </p:cTn>
                        </p:par>
                        <p:par>
                          <p:cTn id="18" fill="hold" nodeType="afterGroup">
                            <p:stCondLst>
                              <p:cond delay="1000"/>
                            </p:stCondLst>
                            <p:childTnLst>
                              <p:par>
                                <p:cTn id="19" presetID="5" presetClass="entr" presetSubtype="10" fill="hold" nodeType="after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checkerboard(across)">
                                      <p:cBhvr>
                                        <p:cTn id="21" dur="500"/>
                                        <p:tgtEl>
                                          <p:spTgt spid="5">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checkerboard(across)">
                                      <p:cBhvr>
                                        <p:cTn id="24" dur="500"/>
                                        <p:tgtEl>
                                          <p:spTgt spid="5">
                                            <p:txEl>
                                              <p:pRg st="6" end="6"/>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checkerboard(across)">
                                      <p:cBhvr>
                                        <p:cTn id="27" dur="500"/>
                                        <p:tgtEl>
                                          <p:spTgt spid="5">
                                            <p:txEl>
                                              <p:pRg st="7" end="7"/>
                                            </p:txEl>
                                          </p:spTgt>
                                        </p:tgtEl>
                                      </p:cBhvr>
                                    </p:animEffect>
                                  </p:childTnLst>
                                </p:cTn>
                              </p:par>
                            </p:childTnLst>
                          </p:cTn>
                        </p:par>
                        <p:par>
                          <p:cTn id="28" fill="hold" nodeType="afterGroup">
                            <p:stCondLst>
                              <p:cond delay="1500"/>
                            </p:stCondLst>
                            <p:childTnLst>
                              <p:par>
                                <p:cTn id="29" presetID="5" presetClass="entr" presetSubtype="10" fill="hold" nodeType="after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checkerboard(across)">
                                      <p:cBhvr>
                                        <p:cTn id="31"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karaÜniversitesiDersNotları">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ü sunu">
      <a:majorFont>
        <a:latin typeface="Times New Roman"/>
        <a:ea typeface=""/>
        <a:cs typeface=""/>
      </a:majorFont>
      <a:minorFont>
        <a:latin typeface="Times New Roman"/>
        <a:ea typeface=""/>
        <a:cs typeface=""/>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nkaraÜniversitesiDersNotları" id="{9E825308-4EB3-49EC-AD25-7462D971D255}" vid="{42FCA507-37DD-4061-A7BC-1184FE1F6E29}"/>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AnkaraÜniversitesiDersNotları</Template>
  <TotalTime>781</TotalTime>
  <Words>2089</Words>
  <Application>Microsoft Office PowerPoint</Application>
  <PresentationFormat>Geniş ekran</PresentationFormat>
  <Paragraphs>173</Paragraphs>
  <Slides>29</Slides>
  <Notes>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29</vt:i4>
      </vt:variant>
    </vt:vector>
  </HeadingPairs>
  <TitlesOfParts>
    <vt:vector size="37" baseType="lpstr">
      <vt:lpstr>Times New Roman</vt:lpstr>
      <vt:lpstr>Arial</vt:lpstr>
      <vt:lpstr>Calibri</vt:lpstr>
      <vt:lpstr>Verdana</vt:lpstr>
      <vt:lpstr>Franklin Gothic Book</vt:lpstr>
      <vt:lpstr>Wingdings</vt:lpstr>
      <vt:lpstr>Wingdings 2</vt:lpstr>
      <vt:lpstr>AnkaraÜniversitesiDersNotları</vt:lpstr>
      <vt:lpstr>KULLANICI MERKEZLİ TASARIM</vt:lpstr>
      <vt:lpstr>İnsan Bilgisayar Etkileşimi Kapsama Alanı [1] </vt:lpstr>
      <vt:lpstr>Bilgisayarla Etkileşim [1]</vt:lpstr>
      <vt:lpstr>Görsel Algı [1] </vt:lpstr>
      <vt:lpstr>Görsel Algı [1]</vt:lpstr>
      <vt:lpstr>Tipografi: Yazı Tipi, Boyutu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KULLANICI MERKEZLİ TASARIM</dc:title>
  <dc:creator>COMPUTER</dc:creator>
  <cp:lastModifiedBy>Windows Kullanıcısı</cp:lastModifiedBy>
  <cp:revision>145</cp:revision>
  <dcterms:created xsi:type="dcterms:W3CDTF">2010-03-18T21:19:52Z</dcterms:created>
  <dcterms:modified xsi:type="dcterms:W3CDTF">2017-11-27T12:30:16Z</dcterms:modified>
</cp:coreProperties>
</file>