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76" r:id="rId3"/>
    <p:sldId id="271" r:id="rId4"/>
    <p:sldId id="275" r:id="rId5"/>
    <p:sldId id="272" r:id="rId6"/>
    <p:sldId id="274" r:id="rId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" dirty="0" smtClean="0"/>
              <a:t>Introduction to Food Analysis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 smtClean="0"/>
              <a:t>Assoc Prof. ÖZGE ŞAKIYAN DEMİRKOL</a:t>
            </a:r>
          </a:p>
          <a:p>
            <a:pPr algn="r" rtl="0"/>
            <a:endParaRPr lang="tr" sz="1200" dirty="0" smtClean="0"/>
          </a:p>
          <a:p>
            <a:pPr algn="r" rtl="0"/>
            <a:endParaRPr lang="tr" sz="1200" dirty="0"/>
          </a:p>
          <a:p>
            <a:pPr algn="r" rtl="0"/>
            <a:endParaRPr lang="tr" sz="1200" dirty="0" smtClean="0"/>
          </a:p>
          <a:p>
            <a:pPr algn="r" rtl="0"/>
            <a:endParaRPr lang="tr" sz="1200" dirty="0"/>
          </a:p>
          <a:p>
            <a:pPr algn="r" rtl="0"/>
            <a:endParaRPr lang="tr" sz="1200" dirty="0" smtClean="0"/>
          </a:p>
          <a:p>
            <a:pPr algn="r" rtl="0"/>
            <a:endParaRPr lang="tr" sz="1200" dirty="0"/>
          </a:p>
          <a:p>
            <a:pPr algn="r" rtl="0"/>
            <a:r>
              <a:rPr lang="tr" sz="1200" dirty="0" smtClean="0"/>
              <a:t>22</a:t>
            </a:r>
            <a:r>
              <a:rPr lang="tr" sz="1200" dirty="0" smtClean="0"/>
              <a:t>.02.2021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897431"/>
              </p:ext>
            </p:extLst>
          </p:nvPr>
        </p:nvGraphicFramePr>
        <p:xfrm>
          <a:off x="2778035" y="-60960"/>
          <a:ext cx="6217920" cy="748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4533433" imgH="6415597" progId="AcroExch.Document.DC">
                  <p:embed/>
                </p:oleObj>
              </mc:Choice>
              <mc:Fallback>
                <p:oleObj name="Acrobat Document" r:id="rId3" imgW="4533433" imgH="64155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8035" y="-60960"/>
                        <a:ext cx="6217920" cy="7480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4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065212" y="287383"/>
            <a:ext cx="10058402" cy="1219200"/>
          </a:xfrm>
        </p:spPr>
        <p:txBody>
          <a:bodyPr rtlCol="0"/>
          <a:lstStyle/>
          <a:p>
            <a:pPr rtl="0"/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?</a:t>
            </a:r>
            <a:endParaRPr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647202" y="1713683"/>
            <a:ext cx="10058400" cy="1565366"/>
          </a:xfrm>
        </p:spPr>
        <p:txBody>
          <a:bodyPr rtlCol="0">
            <a:normAutofit/>
          </a:bodyPr>
          <a:lstStyle/>
          <a:p>
            <a:r>
              <a:rPr lang="en-US" dirty="0"/>
              <a:t>Investigations in food science and technology, </a:t>
            </a:r>
            <a:r>
              <a:rPr lang="en-US" dirty="0" smtClean="0"/>
              <a:t>whether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the food industry, governmental agencies, or </a:t>
            </a:r>
            <a:r>
              <a:rPr lang="en-US" dirty="0" smtClean="0"/>
              <a:t>universities,</a:t>
            </a:r>
            <a:r>
              <a:rPr lang="tr-TR" dirty="0" smtClean="0"/>
              <a:t> o</a:t>
            </a:r>
            <a:r>
              <a:rPr lang="en-US" dirty="0" err="1" smtClean="0"/>
              <a:t>ften</a:t>
            </a:r>
            <a:r>
              <a:rPr lang="en-US" dirty="0" smtClean="0"/>
              <a:t> </a:t>
            </a:r>
            <a:r>
              <a:rPr lang="en-US" dirty="0"/>
              <a:t>require determination of food </a:t>
            </a:r>
            <a:r>
              <a:rPr lang="en-US" dirty="0" smtClean="0"/>
              <a:t>composition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characteristics</a:t>
            </a:r>
            <a:r>
              <a:rPr lang="en-US" dirty="0" smtClean="0"/>
              <a:t>.</a:t>
            </a: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3486150"/>
            <a:ext cx="5372100" cy="337185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83475" y="373481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food products</a:t>
            </a:r>
            <a:r>
              <a:rPr lang="tr-TR" sz="2400" dirty="0"/>
              <a:t> </a:t>
            </a:r>
            <a:r>
              <a:rPr lang="en-US" sz="2400" dirty="0"/>
              <a:t>require analysis of various characteristics (i.e., chemical</a:t>
            </a:r>
            <a:r>
              <a:rPr lang="tr-TR" sz="2400" dirty="0"/>
              <a:t> </a:t>
            </a:r>
            <a:r>
              <a:rPr lang="en-US" sz="2400" dirty="0"/>
              <a:t>composition, microbial content, physical properties,</a:t>
            </a:r>
            <a:r>
              <a:rPr lang="tr-TR" sz="2400" dirty="0"/>
              <a:t> </a:t>
            </a:r>
            <a:r>
              <a:rPr lang="en-US" sz="2400" dirty="0"/>
              <a:t>sensory properties) as part of a quality management</a:t>
            </a:r>
            <a:r>
              <a:rPr lang="tr-TR" sz="2400" dirty="0"/>
              <a:t> </a:t>
            </a:r>
            <a:r>
              <a:rPr lang="en-US" sz="2400" dirty="0"/>
              <a:t>program, from raw ingredients, through processing, to</a:t>
            </a:r>
            <a:r>
              <a:rPr lang="tr-TR" sz="2400" dirty="0"/>
              <a:t> </a:t>
            </a:r>
            <a:r>
              <a:rPr lang="en-US" sz="2400" dirty="0"/>
              <a:t>the final product.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521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14697" y="1323703"/>
            <a:ext cx="95184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2800" dirty="0" smtClean="0"/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nature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sample</a:t>
            </a:r>
            <a:endParaRPr lang="tr-TR" sz="2800" dirty="0" smtClean="0"/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specific</a:t>
            </a:r>
            <a:r>
              <a:rPr lang="tr-TR" sz="2800" dirty="0" smtClean="0"/>
              <a:t> </a:t>
            </a:r>
            <a:r>
              <a:rPr lang="tr-TR" sz="2800" dirty="0" err="1" smtClean="0"/>
              <a:t>reason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analysis</a:t>
            </a:r>
            <a:endParaRPr lang="tr-TR" sz="2800" dirty="0" smtClean="0"/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err="1" smtClean="0"/>
              <a:t>Speed</a:t>
            </a:r>
            <a:endParaRPr lang="tr-TR" sz="2800" dirty="0" smtClean="0"/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smtClean="0"/>
              <a:t>Precision</a:t>
            </a:r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err="1" smtClean="0"/>
              <a:t>Accuracy</a:t>
            </a:r>
            <a:endParaRPr lang="tr-TR" sz="2800" dirty="0" smtClean="0"/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err="1" smtClean="0"/>
              <a:t>Robustness</a:t>
            </a:r>
            <a:endParaRPr lang="tr-TR" sz="2800" dirty="0" smtClean="0"/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err="1" smtClean="0"/>
              <a:t>Specificity</a:t>
            </a:r>
            <a:endParaRPr lang="tr-TR" sz="2800" dirty="0" smtClean="0"/>
          </a:p>
          <a:p>
            <a:pPr marL="285750" indent="-285750">
              <a:buFont typeface="Segoe Print" panose="02000600000000000000" pitchFamily="2" charset="0"/>
              <a:buChar char="☺"/>
            </a:pPr>
            <a:r>
              <a:rPr lang="tr-TR" sz="2800" dirty="0" err="1" smtClean="0"/>
              <a:t>Sensitivity</a:t>
            </a:r>
            <a:endParaRPr lang="tr-TR" sz="2800" dirty="0" smtClean="0"/>
          </a:p>
          <a:p>
            <a:endParaRPr lang="tr-TR" sz="2800" dirty="0"/>
          </a:p>
        </p:txBody>
      </p:sp>
      <p:sp>
        <p:nvSpPr>
          <p:cNvPr id="6" name="Başlık 12"/>
          <p:cNvSpPr>
            <a:spLocks noGrp="1"/>
          </p:cNvSpPr>
          <p:nvPr>
            <p:ph type="title"/>
          </p:nvPr>
        </p:nvSpPr>
        <p:spPr>
          <a:xfrm>
            <a:off x="1065212" y="287383"/>
            <a:ext cx="10058402" cy="1219200"/>
          </a:xfrm>
        </p:spPr>
        <p:txBody>
          <a:bodyPr rtlCol="0"/>
          <a:lstStyle/>
          <a:p>
            <a:pPr rtl="0"/>
            <a:r>
              <a:rPr lang="tr-TR" dirty="0" smtClean="0"/>
              <a:t>How do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decide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proper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?</a:t>
            </a:r>
            <a:endParaRPr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37" y="2872369"/>
            <a:ext cx="4643029" cy="30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 of a </a:t>
            </a:r>
            <a:r>
              <a:rPr lang="tr-TR" dirty="0" err="1" smtClean="0"/>
              <a:t>typical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Selecting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preparing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endParaRPr lang="tr-TR" dirty="0" smtClean="0"/>
          </a:p>
          <a:p>
            <a:r>
              <a:rPr lang="tr-TR" dirty="0" err="1" smtClean="0"/>
              <a:t>Performing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assay</a:t>
            </a:r>
            <a:endParaRPr lang="tr-TR" dirty="0" smtClean="0"/>
          </a:p>
          <a:p>
            <a:r>
              <a:rPr lang="tr-TR" dirty="0" err="1" smtClean="0"/>
              <a:t>Calculating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interpretting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0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 smtClean="0"/>
              <a:t>Thanks</a:t>
            </a:r>
            <a:r>
              <a:rPr lang="tr-TR" sz="2000" dirty="0" smtClean="0"/>
              <a:t>!!!!</a:t>
            </a:r>
          </a:p>
          <a:p>
            <a:endParaRPr lang="tr-TR" sz="2000" dirty="0"/>
          </a:p>
          <a:p>
            <a:r>
              <a:rPr lang="tr-TR" sz="2000" dirty="0" smtClean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1688</TotalTime>
  <Words>141</Words>
  <Application>Microsoft Office PowerPoint</Application>
  <PresentationFormat>Geniş ekran</PresentationFormat>
  <Paragraphs>31</Paragraphs>
  <Slides>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Segoe Print</vt:lpstr>
      <vt:lpstr>Doğa Çizimi 16x9</vt:lpstr>
      <vt:lpstr>Acrobat Document</vt:lpstr>
      <vt:lpstr>Introduction to Food Analysis</vt:lpstr>
      <vt:lpstr>PowerPoint Sunusu</vt:lpstr>
      <vt:lpstr>Why do we need food analysis?</vt:lpstr>
      <vt:lpstr>How do we decide the proper analysis method?</vt:lpstr>
      <vt:lpstr>What are the steps of a typical analysis?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28</cp:revision>
  <dcterms:created xsi:type="dcterms:W3CDTF">2020-12-24T16:23:35Z</dcterms:created>
  <dcterms:modified xsi:type="dcterms:W3CDTF">2021-02-17T11:39:17Z</dcterms:modified>
</cp:coreProperties>
</file>