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9" r:id="rId1"/>
  </p:sldMasterIdLst>
  <p:notesMasterIdLst>
    <p:notesMasterId r:id="rId58"/>
  </p:notesMasterIdLst>
  <p:handoutMasterIdLst>
    <p:handoutMasterId r:id="rId59"/>
  </p:handoutMasterIdLst>
  <p:sldIdLst>
    <p:sldId id="256" r:id="rId2"/>
    <p:sldId id="365" r:id="rId3"/>
    <p:sldId id="461" r:id="rId4"/>
    <p:sldId id="424" r:id="rId5"/>
    <p:sldId id="419" r:id="rId6"/>
    <p:sldId id="329" r:id="rId7"/>
    <p:sldId id="425" r:id="rId8"/>
    <p:sldId id="433" r:id="rId9"/>
    <p:sldId id="429" r:id="rId10"/>
    <p:sldId id="436" r:id="rId11"/>
    <p:sldId id="330" r:id="rId12"/>
    <p:sldId id="372" r:id="rId13"/>
    <p:sldId id="373" r:id="rId14"/>
    <p:sldId id="316" r:id="rId15"/>
    <p:sldId id="340" r:id="rId16"/>
    <p:sldId id="391" r:id="rId17"/>
    <p:sldId id="393" r:id="rId18"/>
    <p:sldId id="342" r:id="rId19"/>
    <p:sldId id="471" r:id="rId20"/>
    <p:sldId id="396" r:id="rId21"/>
    <p:sldId id="344" r:id="rId22"/>
    <p:sldId id="463" r:id="rId23"/>
    <p:sldId id="462" r:id="rId24"/>
    <p:sldId id="440" r:id="rId25"/>
    <p:sldId id="347" r:id="rId26"/>
    <p:sldId id="348" r:id="rId27"/>
    <p:sldId id="472" r:id="rId28"/>
    <p:sldId id="473" r:id="rId29"/>
    <p:sldId id="443" r:id="rId30"/>
    <p:sldId id="444" r:id="rId31"/>
    <p:sldId id="445" r:id="rId32"/>
    <p:sldId id="446" r:id="rId33"/>
    <p:sldId id="447" r:id="rId34"/>
    <p:sldId id="349" r:id="rId35"/>
    <p:sldId id="350" r:id="rId36"/>
    <p:sldId id="449" r:id="rId37"/>
    <p:sldId id="450" r:id="rId38"/>
    <p:sldId id="354" r:id="rId39"/>
    <p:sldId id="356" r:id="rId40"/>
    <p:sldId id="451" r:id="rId41"/>
    <p:sldId id="357" r:id="rId42"/>
    <p:sldId id="358" r:id="rId43"/>
    <p:sldId id="359" r:id="rId44"/>
    <p:sldId id="361" r:id="rId45"/>
    <p:sldId id="416" r:id="rId46"/>
    <p:sldId id="455" r:id="rId47"/>
    <p:sldId id="318" r:id="rId48"/>
    <p:sldId id="456" r:id="rId49"/>
    <p:sldId id="457" r:id="rId50"/>
    <p:sldId id="320" r:id="rId51"/>
    <p:sldId id="321" r:id="rId52"/>
    <p:sldId id="323" r:id="rId53"/>
    <p:sldId id="324" r:id="rId54"/>
    <p:sldId id="439" r:id="rId55"/>
    <p:sldId id="469" r:id="rId56"/>
    <p:sldId id="475" r:id="rId57"/>
  </p:sldIdLst>
  <p:sldSz cx="8496300" cy="5219700"/>
  <p:notesSz cx="6858000" cy="987266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4">
          <p15:clr>
            <a:srgbClr val="A4A3A4"/>
          </p15:clr>
        </p15:guide>
        <p15:guide id="2" pos="26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23" autoAdjust="0"/>
    <p:restoredTop sz="76462" autoAdjust="0"/>
  </p:normalViewPr>
  <p:slideViewPr>
    <p:cSldViewPr>
      <p:cViewPr varScale="1">
        <p:scale>
          <a:sx n="92" d="100"/>
          <a:sy n="92" d="100"/>
        </p:scale>
        <p:origin x="1788" y="78"/>
      </p:cViewPr>
      <p:guideLst>
        <p:guide orient="horz" pos="1644"/>
        <p:guide pos="26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17" tIns="48009" rIns="96017" bIns="48009" numCol="1" anchor="t" anchorCtr="0" compatLnSpc="1">
            <a:prstTxWarp prst="textNoShape">
              <a:avLst/>
            </a:prstTxWarp>
          </a:bodyPr>
          <a:lstStyle>
            <a:lvl1pPr defTabSz="960288" eaLnBrk="0" hangingPunct="0">
              <a:defRPr sz="1300"/>
            </a:lvl1pPr>
          </a:lstStyle>
          <a:p>
            <a:pPr>
              <a:defRPr/>
            </a:pPr>
            <a:endParaRPr lang="en-GB" altLang="tr-TR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17" tIns="48009" rIns="96017" bIns="48009" numCol="1" anchor="t" anchorCtr="0" compatLnSpc="1">
            <a:prstTxWarp prst="textNoShape">
              <a:avLst/>
            </a:prstTxWarp>
          </a:bodyPr>
          <a:lstStyle>
            <a:lvl1pPr algn="r" defTabSz="960288" eaLnBrk="0" hangingPunct="0">
              <a:defRPr sz="1300"/>
            </a:lvl1pPr>
          </a:lstStyle>
          <a:p>
            <a:pPr>
              <a:defRPr/>
            </a:pPr>
            <a:endParaRPr lang="en-GB" altLang="tr-TR"/>
          </a:p>
        </p:txBody>
      </p:sp>
      <p:sp>
        <p:nvSpPr>
          <p:cNvPr id="198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950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17" tIns="48009" rIns="96017" bIns="48009" numCol="1" anchor="b" anchorCtr="0" compatLnSpc="1">
            <a:prstTxWarp prst="textNoShape">
              <a:avLst/>
            </a:prstTxWarp>
          </a:bodyPr>
          <a:lstStyle>
            <a:lvl1pPr defTabSz="960288" eaLnBrk="0" hangingPunct="0">
              <a:defRPr sz="1300"/>
            </a:lvl1pPr>
          </a:lstStyle>
          <a:p>
            <a:pPr>
              <a:defRPr/>
            </a:pPr>
            <a:endParaRPr lang="en-GB" altLang="tr-TR"/>
          </a:p>
        </p:txBody>
      </p:sp>
      <p:sp>
        <p:nvSpPr>
          <p:cNvPr id="198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378950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17" tIns="48009" rIns="96017" bIns="48009" numCol="1" anchor="b" anchorCtr="0" compatLnSpc="1">
            <a:prstTxWarp prst="textNoShape">
              <a:avLst/>
            </a:prstTxWarp>
          </a:bodyPr>
          <a:lstStyle>
            <a:lvl1pPr algn="r" defTabSz="960288" eaLnBrk="0" hangingPunct="0">
              <a:defRPr sz="1300"/>
            </a:lvl1pPr>
          </a:lstStyle>
          <a:p>
            <a:pPr>
              <a:defRPr/>
            </a:pPr>
            <a:fld id="{0E0DF707-C94A-424B-B7BD-388A56D740CF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16008184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5300"/>
          </a:xfrm>
          <a:prstGeom prst="rect">
            <a:avLst/>
          </a:prstGeom>
        </p:spPr>
        <p:txBody>
          <a:bodyPr vert="horz" lIns="88642" tIns="44321" rIns="88642" bIns="44321" rtlCol="0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5300"/>
          </a:xfrm>
          <a:prstGeom prst="rect">
            <a:avLst/>
          </a:prstGeom>
        </p:spPr>
        <p:txBody>
          <a:bodyPr vert="horz" lIns="88642" tIns="44321" rIns="88642" bIns="44321" rtlCol="0"/>
          <a:lstStyle>
            <a:lvl1pPr algn="r">
              <a:defRPr sz="1200"/>
            </a:lvl1pPr>
          </a:lstStyle>
          <a:p>
            <a:pPr>
              <a:defRPr/>
            </a:pPr>
            <a:fld id="{64082219-CBD6-4D07-A718-BF7DA02BC1FF}" type="datetimeFigureOut">
              <a:rPr lang="tr-TR"/>
              <a:pPr>
                <a:defRPr/>
              </a:pPr>
              <a:t>09/02/2018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233488"/>
            <a:ext cx="5426075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642" tIns="44321" rIns="88642" bIns="44321" rtlCol="0" anchor="ctr"/>
          <a:lstStyle/>
          <a:p>
            <a:pPr lvl="0"/>
            <a:endParaRPr lang="tr-TR" noProof="0" smtClean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751388"/>
            <a:ext cx="5486400" cy="3887787"/>
          </a:xfrm>
          <a:prstGeom prst="rect">
            <a:avLst/>
          </a:prstGeom>
        </p:spPr>
        <p:txBody>
          <a:bodyPr vert="horz" lIns="88642" tIns="44321" rIns="88642" bIns="44321" rtlCol="0"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71800" cy="495300"/>
          </a:xfrm>
          <a:prstGeom prst="rect">
            <a:avLst/>
          </a:prstGeom>
        </p:spPr>
        <p:txBody>
          <a:bodyPr vert="horz" lIns="88642" tIns="44321" rIns="88642" bIns="4432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9377363"/>
            <a:ext cx="2971800" cy="495300"/>
          </a:xfrm>
          <a:prstGeom prst="rect">
            <a:avLst/>
          </a:prstGeom>
        </p:spPr>
        <p:txBody>
          <a:bodyPr vert="horz" lIns="88642" tIns="44321" rIns="88642" bIns="44321" rtlCol="0" anchor="b"/>
          <a:lstStyle>
            <a:lvl1pPr algn="r">
              <a:defRPr sz="1200"/>
            </a:lvl1pPr>
          </a:lstStyle>
          <a:p>
            <a:pPr>
              <a:defRPr/>
            </a:pPr>
            <a:fld id="{256BBFE4-3DA7-4DF7-A1F1-13FC7A3E559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93853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dirty="0" smtClean="0"/>
          </a:p>
        </p:txBody>
      </p:sp>
      <p:sp>
        <p:nvSpPr>
          <p:cNvPr id="1024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A81413E-9126-4B99-ACC7-168B3878FB64}" type="slidenum">
              <a:rPr lang="tr-TR" altLang="tr-TR" smtClean="0"/>
              <a:pPr/>
              <a:t>1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2244489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675"/>
              </a:spcBef>
              <a:buFont typeface="Wingdings 3" panose="05040102010807070707" pitchFamily="18" charset="2"/>
              <a:buNone/>
            </a:pPr>
            <a:endParaRPr lang="tr-TR" altLang="tr-TR" dirty="0" smtClean="0"/>
          </a:p>
        </p:txBody>
      </p:sp>
      <p:sp>
        <p:nvSpPr>
          <p:cNvPr id="3994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4A37539-D1B3-4B2F-8C32-79F9B78090C2}" type="slidenum">
              <a:rPr lang="tr-TR" altLang="tr-TR" smtClean="0"/>
              <a:pPr/>
              <a:t>10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245070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4198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CAD1CEA-D910-4EE9-AB61-9D3DAD919BF6}" type="slidenum">
              <a:rPr lang="tr-TR" altLang="tr-TR" smtClean="0"/>
              <a:pPr/>
              <a:t>11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669927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tr-TR" dirty="0" smtClean="0"/>
              <a:t> </a:t>
            </a:r>
            <a:endParaRPr lang="tr-TR" altLang="tr-TR" dirty="0" smtClean="0"/>
          </a:p>
        </p:txBody>
      </p:sp>
      <p:sp>
        <p:nvSpPr>
          <p:cNvPr id="4403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276C0FB-30C4-424B-B471-785C99BF09BD}" type="slidenum">
              <a:rPr lang="tr-TR" altLang="tr-TR" smtClean="0"/>
              <a:pPr/>
              <a:t>12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8746337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4608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B1286DF-DF47-4FCB-851C-7E193B463297}" type="slidenum">
              <a:rPr lang="tr-TR" altLang="tr-TR" smtClean="0"/>
              <a:pPr/>
              <a:t>13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557924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</a:pPr>
            <a:endParaRPr lang="tr-TR" altLang="tr-TR" dirty="0" smtClean="0"/>
          </a:p>
        </p:txBody>
      </p:sp>
      <p:sp>
        <p:nvSpPr>
          <p:cNvPr id="5018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8D0CA67-AECC-45E5-A915-960CCEF8BE0B}" type="slidenum">
              <a:rPr lang="tr-TR" altLang="tr-TR" smtClean="0"/>
              <a:pPr/>
              <a:t>14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4627380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5222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6621363-1C02-4C68-9416-66FDD9D4A0C3}" type="slidenum">
              <a:rPr lang="tr-TR" altLang="tr-TR" smtClean="0"/>
              <a:pPr/>
              <a:t>15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232316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EEBF8F6-05F7-4AEE-8EF5-E1E49DE7BBAF}" type="slidenum">
              <a:rPr lang="ar-SA" altLang="tr-TR" smtClean="0">
                <a:latin typeface="Times New Roman" panose="02020603050405020304" pitchFamily="18" charset="0"/>
                <a:ea typeface="宋体" panose="02010600030101010101" pitchFamily="2" charset="-122"/>
              </a:rPr>
              <a:pPr/>
              <a:t>16</a:t>
            </a:fld>
            <a:endParaRPr lang="tr-TR" altLang="tr-TR" smtClean="0"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</a:pPr>
            <a:endParaRPr lang="tr-TR" altLang="zh-CN" sz="2700" dirty="0" smtClean="0"/>
          </a:p>
        </p:txBody>
      </p:sp>
    </p:spTree>
    <p:extLst>
      <p:ext uri="{BB962C8B-B14F-4D97-AF65-F5344CB8AC3E}">
        <p14:creationId xmlns:p14="http://schemas.microsoft.com/office/powerpoint/2010/main" val="31923815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5734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E83CA32-5BCA-4482-9F7C-3B5FE768ECBC}" type="slidenum">
              <a:rPr lang="tr-TR" altLang="tr-TR" smtClean="0"/>
              <a:pPr/>
              <a:t>17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997402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6144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26CEF2-0CAA-4AF1-8E25-CCDCA76696E0}" type="slidenum">
              <a:rPr lang="tr-TR" altLang="tr-TR" smtClean="0"/>
              <a:pPr/>
              <a:t>18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3569764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6349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1F87355-C32B-47D3-B919-ED06DB0D1A91}" type="slidenum">
              <a:rPr lang="tr-TR" altLang="tr-TR" smtClean="0"/>
              <a:pPr/>
              <a:t>19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767713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 Yer Tutucusu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defRPr/>
            </a:pPr>
            <a:endParaRPr lang="tr-TR" altLang="tr-TR" dirty="0" smtClean="0"/>
          </a:p>
          <a:p>
            <a:pPr marL="277006" indent="-277006">
              <a:buFontTx/>
              <a:buChar char="-"/>
              <a:defRPr/>
            </a:pPr>
            <a:endParaRPr lang="tr-TR" altLang="tr-TR" dirty="0" smtClean="0"/>
          </a:p>
          <a:p>
            <a:pPr eaLnBrk="1" hangingPunct="1">
              <a:spcBef>
                <a:spcPct val="0"/>
              </a:spcBef>
              <a:defRPr/>
            </a:pPr>
            <a:endParaRPr lang="tr-TR" altLang="tr-TR" dirty="0" smtClean="0"/>
          </a:p>
          <a:p>
            <a:pPr eaLnBrk="1" hangingPunct="1">
              <a:spcBef>
                <a:spcPct val="0"/>
              </a:spcBef>
              <a:defRPr/>
            </a:pPr>
            <a:r>
              <a:rPr lang="tr-TR" altLang="tr-TR" dirty="0" smtClean="0"/>
              <a:t> </a:t>
            </a:r>
          </a:p>
        </p:txBody>
      </p:sp>
      <p:sp>
        <p:nvSpPr>
          <p:cNvPr id="1229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C6D66A3-48DB-4160-A2C0-85F78432284F}" type="slidenum">
              <a:rPr lang="tr-TR" altLang="tr-TR" smtClean="0"/>
              <a:pPr/>
              <a:t>2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0321753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 Yer Tutucusu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tr-TR" altLang="tr-TR" dirty="0" smtClean="0"/>
          </a:p>
        </p:txBody>
      </p:sp>
      <p:sp>
        <p:nvSpPr>
          <p:cNvPr id="6554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F8F044E-2D5F-4124-9340-D43BBA9DB3AC}" type="slidenum">
              <a:rPr lang="tr-TR" altLang="tr-TR" smtClean="0"/>
              <a:pPr/>
              <a:t>20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4472941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6758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1851312-3964-4F30-8CDE-3BD89D8532CC}" type="slidenum">
              <a:rPr lang="tr-TR" altLang="tr-TR" smtClean="0"/>
              <a:pPr/>
              <a:t>21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2839839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7270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8127E32-0FD3-4516-BACE-F716A3019FC7}" type="slidenum">
              <a:rPr lang="tr-TR" altLang="tr-TR" smtClean="0"/>
              <a:pPr/>
              <a:t>23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29394568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7475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95A99E7-6D70-4994-A0C2-D547E4CD437C}" type="slidenum">
              <a:rPr lang="tr-TR" altLang="tr-TR" smtClean="0"/>
              <a:pPr/>
              <a:t>24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9214339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7680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21CAF53-2D1C-4C8C-B222-CC389A231267}" type="slidenum">
              <a:rPr lang="tr-TR" altLang="tr-TR" smtClean="0"/>
              <a:pPr/>
              <a:t>25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80479454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b="1" dirty="0" smtClean="0"/>
          </a:p>
        </p:txBody>
      </p:sp>
      <p:sp>
        <p:nvSpPr>
          <p:cNvPr id="7885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552E67A-DE58-417F-BF09-D4363970F5E0}" type="slidenum">
              <a:rPr lang="tr-TR" altLang="tr-TR" smtClean="0"/>
              <a:pPr/>
              <a:t>26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7190321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8090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8389E51-E368-41BC-B2F9-8983346AF05A}" type="slidenum">
              <a:rPr lang="tr-TR" altLang="tr-TR" smtClean="0"/>
              <a:pPr/>
              <a:t>27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21497917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8294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69846EB-F4EB-42C7-97EC-AE2E567596F9}" type="slidenum">
              <a:rPr lang="tr-TR" altLang="tr-TR" smtClean="0"/>
              <a:pPr/>
              <a:t>28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52580829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8499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218925E-4FE7-42CA-93E9-90126F9F8938}" type="slidenum">
              <a:rPr lang="tr-TR" altLang="tr-TR" smtClean="0"/>
              <a:pPr/>
              <a:t>29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1054867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8704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99238AA-52EF-4921-BA65-5424587C7ACB}" type="slidenum">
              <a:rPr lang="tr-TR" altLang="tr-TR" smtClean="0"/>
              <a:pPr/>
              <a:t>30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2496851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1638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A4D7E2E-3DB9-4056-BE9D-E55F220AD631}" type="slidenum">
              <a:rPr lang="tr-TR" altLang="tr-TR" smtClean="0"/>
              <a:pPr/>
              <a:t>3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8637179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9114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2CD186D-6966-4A28-861E-FF26550B3FE7}" type="slidenum">
              <a:rPr lang="tr-TR" altLang="tr-TR" smtClean="0"/>
              <a:pPr/>
              <a:t>31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0561647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9318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53EA344-1C59-44B4-B6D6-EB177A9280D3}" type="slidenum">
              <a:rPr lang="tr-TR" altLang="tr-TR" smtClean="0"/>
              <a:pPr/>
              <a:t>32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19817980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9626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080CD13-0369-48B1-861D-3009FD663502}" type="slidenum">
              <a:rPr lang="tr-TR" altLang="tr-TR" smtClean="0"/>
              <a:pPr/>
              <a:t>34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5365130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9830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E579308-1A52-45D7-8324-32646554B4CC}" type="slidenum">
              <a:rPr lang="tr-TR" altLang="tr-TR" smtClean="0"/>
              <a:pPr/>
              <a:t>35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7403108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10035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3041D85-7FB7-4954-866C-2AD04DE77092}" type="slidenum">
              <a:rPr lang="tr-TR" altLang="tr-TR" smtClean="0"/>
              <a:pPr/>
              <a:t>36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72836371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  <a:p>
            <a:pPr algn="r"/>
            <a:r>
              <a:rPr lang="tr-TR" altLang="tr-TR" i="1" dirty="0" smtClean="0"/>
              <a:t>.</a:t>
            </a:r>
            <a:endParaRPr lang="tr-TR" altLang="tr-TR" dirty="0" smtClean="0"/>
          </a:p>
        </p:txBody>
      </p:sp>
      <p:sp>
        <p:nvSpPr>
          <p:cNvPr id="10342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B29E7DE-8074-4C78-A0BF-39F48CBA389F}" type="slidenum">
              <a:rPr lang="tr-TR" altLang="tr-TR" smtClean="0"/>
              <a:pPr/>
              <a:t>38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83615586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10547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438B576-976C-4413-93C4-4738A4E24736}" type="slidenum">
              <a:rPr lang="tr-TR" altLang="tr-TR" smtClean="0"/>
              <a:pPr/>
              <a:t>39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21276185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10854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43F5388-8FEF-40A6-9048-DF23F18E9412}" type="slidenum">
              <a:rPr lang="tr-TR" altLang="tr-TR" smtClean="0"/>
              <a:pPr/>
              <a:t>41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73369216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tr-TR" dirty="0" smtClean="0"/>
          </a:p>
        </p:txBody>
      </p:sp>
      <p:sp>
        <p:nvSpPr>
          <p:cNvPr id="11059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4917CE0-1393-4D34-B775-75D90874F9A5}" type="slidenum">
              <a:rPr lang="tr-TR" altLang="tr-TR" smtClean="0"/>
              <a:pPr/>
              <a:t>42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24060729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1655" indent="-231655" defTabSz="308873" eaLnBrk="1" fontAlgn="auto" hangingPunct="1">
              <a:spcBef>
                <a:spcPts val="676"/>
              </a:spcBef>
              <a:spcAft>
                <a:spcPts val="0"/>
              </a:spcAft>
              <a:buFont typeface="Wingdings 3" charset="2"/>
              <a:buChar char=""/>
              <a:defRPr/>
            </a:pPr>
            <a:endParaRPr lang="tr-TR" dirty="0"/>
          </a:p>
        </p:txBody>
      </p:sp>
      <p:sp>
        <p:nvSpPr>
          <p:cNvPr id="11264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FCDC5D-C1FF-4EB7-996D-113385BE0786}" type="slidenum">
              <a:rPr lang="tr-TR" altLang="tr-TR" smtClean="0"/>
              <a:pPr/>
              <a:t>43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517690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2150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E612396-718D-402C-AF37-CDCC790B5D9A}" type="slidenum">
              <a:rPr lang="tr-TR" altLang="tr-TR" smtClean="0"/>
              <a:pPr/>
              <a:t>4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02028625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4691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11469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CCE436E-2638-49A6-AE71-CD242B9E06D1}" type="slidenum">
              <a:rPr lang="tr-TR" altLang="tr-TR" smtClean="0"/>
              <a:pPr/>
              <a:t>44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23786282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3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tr-TR" dirty="0" smtClean="0"/>
              <a:t>	</a:t>
            </a:r>
            <a:endParaRPr lang="tr-TR" altLang="tr-TR" dirty="0" smtClean="0"/>
          </a:p>
        </p:txBody>
      </p:sp>
      <p:sp>
        <p:nvSpPr>
          <p:cNvPr id="11674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5D894FF-6B88-44F2-BBAB-401E7DC4C894}" type="slidenum">
              <a:rPr lang="tr-TR" altLang="tr-TR" smtClean="0"/>
              <a:pPr/>
              <a:t>45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20969583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4387" name="Not Yer Tutucusu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endParaRPr lang="tr-TR" altLang="tr-TR" dirty="0" smtClean="0"/>
          </a:p>
        </p:txBody>
      </p:sp>
      <p:sp>
        <p:nvSpPr>
          <p:cNvPr id="11981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BEC3811-8909-4E64-A0EC-C3A18F4A338E}" type="slidenum">
              <a:rPr lang="tr-TR" altLang="tr-TR" smtClean="0"/>
              <a:pPr/>
              <a:t>47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29371261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12288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421D047-5488-4B51-9D45-5A599A47BB69}" type="slidenum">
              <a:rPr lang="tr-TR" altLang="tr-TR" smtClean="0"/>
              <a:pPr/>
              <a:t>49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65998402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4931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12493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6DC0520-069D-4804-AFE3-C5747E07C05E}" type="slidenum">
              <a:rPr lang="tr-TR" altLang="tr-TR" smtClean="0"/>
              <a:pPr/>
              <a:t>50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67191226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0531" name="Not Yer Tutucusu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tr-TR" altLang="tr-TR" dirty="0" smtClean="0"/>
          </a:p>
        </p:txBody>
      </p:sp>
      <p:sp>
        <p:nvSpPr>
          <p:cNvPr id="12698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649673D-AF7D-4975-AC8F-363F8440BB8C}" type="slidenum">
              <a:rPr lang="tr-TR" altLang="tr-TR" smtClean="0"/>
              <a:pPr/>
              <a:t>51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7206836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0051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13005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19ABE6D-3E4A-4373-8157-1D13ACACFDEA}" type="slidenum">
              <a:rPr lang="tr-TR" altLang="tr-TR" smtClean="0"/>
              <a:pPr/>
              <a:t>52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28856204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209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13210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207A02B-FA2C-4DBE-BE27-B5EA5888D2AC}" type="slidenum">
              <a:rPr lang="tr-TR" altLang="tr-TR" smtClean="0"/>
              <a:pPr/>
              <a:t>53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97770999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13414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11B1959-592D-429D-8C2C-55A3EC57E23D}" type="slidenum">
              <a:rPr lang="tr-TR" altLang="tr-TR" smtClean="0"/>
              <a:pPr/>
              <a:t>54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72135629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619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13619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3A7116-DF9F-493B-994A-F21FC3A0C972}" type="slidenum">
              <a:rPr lang="tr-TR" altLang="tr-TR" smtClean="0"/>
              <a:pPr/>
              <a:t>55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8708663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71E901-4EB9-428D-92D6-0C15C7AAE816}" type="slidenum">
              <a:rPr lang="ar-SA" altLang="tr-TR" smtClean="0">
                <a:latin typeface="Times New Roman" panose="02020603050405020304" pitchFamily="18" charset="0"/>
                <a:ea typeface="宋体" panose="02010600030101010101" pitchFamily="2" charset="-122"/>
              </a:rPr>
              <a:pPr/>
              <a:t>5</a:t>
            </a:fld>
            <a:endParaRPr lang="tr-TR" altLang="tr-TR" smtClean="0"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0237969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</a:pPr>
            <a:endParaRPr lang="tr-TR" altLang="tr-TR" sz="2300" dirty="0" smtClean="0"/>
          </a:p>
        </p:txBody>
      </p:sp>
      <p:sp>
        <p:nvSpPr>
          <p:cNvPr id="3174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92E6794-38C2-47FF-8CEA-DEAA79CD63E0}" type="slidenum">
              <a:rPr lang="tr-TR" altLang="tr-TR" smtClean="0"/>
              <a:pPr/>
              <a:t>6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2694247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 Yer Tutucusu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tr-TR" altLang="tr-TR" dirty="0" smtClean="0"/>
          </a:p>
        </p:txBody>
      </p:sp>
      <p:sp>
        <p:nvSpPr>
          <p:cNvPr id="3379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8A91FA0-3216-4752-B742-FDA676E40E3A}" type="slidenum">
              <a:rPr lang="tr-TR" altLang="tr-TR" smtClean="0"/>
              <a:pPr/>
              <a:t>7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3525562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tr-TR" altLang="tr-TR" dirty="0" smtClean="0"/>
          </a:p>
          <a:p>
            <a:pPr>
              <a:defRPr/>
            </a:pPr>
            <a:endParaRPr lang="tr-TR" altLang="tr-TR" dirty="0" smtClean="0"/>
          </a:p>
        </p:txBody>
      </p:sp>
      <p:sp>
        <p:nvSpPr>
          <p:cNvPr id="3584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8FFA064-92C2-48C5-B722-9FF827DDE0AF}" type="slidenum">
              <a:rPr lang="tr-TR" altLang="tr-TR" smtClean="0"/>
              <a:pPr/>
              <a:t>8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6189204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 Yer Tutucusu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tr-TR" altLang="tr-TR" dirty="0" smtClean="0"/>
          </a:p>
        </p:txBody>
      </p:sp>
      <p:sp>
        <p:nvSpPr>
          <p:cNvPr id="3789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4428EBF-8DCF-46BD-917E-B5562189AF4C}" type="slidenum">
              <a:rPr lang="tr-TR" altLang="tr-TR" smtClean="0"/>
              <a:pPr/>
              <a:t>9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446727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4859" y="1101937"/>
            <a:ext cx="6150380" cy="2534181"/>
          </a:xfrm>
        </p:spPr>
        <p:txBody>
          <a:bodyPr anchor="b"/>
          <a:lstStyle>
            <a:lvl1pPr>
              <a:defRPr sz="5018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4859" y="3636117"/>
            <a:ext cx="6150380" cy="655636"/>
          </a:xfrm>
        </p:spPr>
        <p:txBody>
          <a:bodyPr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318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37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558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744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931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11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30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489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3B321-2761-401C-B447-9C0F22062A63}" type="slidenum">
              <a:rPr lang="cs-CZ" altLang="tr-TR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3556207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0" y="3653780"/>
            <a:ext cx="6150380" cy="431351"/>
          </a:xfrm>
        </p:spPr>
        <p:txBody>
          <a:bodyPr anchor="b">
            <a:normAutofit/>
          </a:bodyPr>
          <a:lstStyle>
            <a:lvl1pPr algn="l">
              <a:defRPr sz="1673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4859" y="521970"/>
            <a:ext cx="6150380" cy="277095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115"/>
            </a:lvl1pPr>
            <a:lvl2pPr marL="318623" indent="0">
              <a:buNone/>
              <a:defRPr sz="1115"/>
            </a:lvl2pPr>
            <a:lvl3pPr marL="637245" indent="0">
              <a:buNone/>
              <a:defRPr sz="1115"/>
            </a:lvl3pPr>
            <a:lvl4pPr marL="955868" indent="0">
              <a:buNone/>
              <a:defRPr sz="1115"/>
            </a:lvl4pPr>
            <a:lvl5pPr marL="1274491" indent="0">
              <a:buNone/>
              <a:defRPr sz="1115"/>
            </a:lvl5pPr>
            <a:lvl6pPr marL="1593113" indent="0">
              <a:buNone/>
              <a:defRPr sz="1115"/>
            </a:lvl6pPr>
            <a:lvl7pPr marL="1911736" indent="0">
              <a:buNone/>
              <a:defRPr sz="1115"/>
            </a:lvl7pPr>
            <a:lvl8pPr marL="2230359" indent="0">
              <a:buNone/>
              <a:defRPr sz="1115"/>
            </a:lvl8pPr>
            <a:lvl9pPr marL="2548981" indent="0">
              <a:buNone/>
              <a:defRPr sz="1115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0" y="4085131"/>
            <a:ext cx="6150379" cy="375770"/>
          </a:xfrm>
        </p:spPr>
        <p:txBody>
          <a:bodyPr/>
          <a:lstStyle>
            <a:lvl1pPr marL="0" indent="0">
              <a:buNone/>
              <a:defRPr sz="836"/>
            </a:lvl1pPr>
            <a:lvl2pPr marL="318623" indent="0">
              <a:buNone/>
              <a:defRPr sz="836"/>
            </a:lvl2pPr>
            <a:lvl3pPr marL="637245" indent="0">
              <a:buNone/>
              <a:defRPr sz="697"/>
            </a:lvl3pPr>
            <a:lvl4pPr marL="955868" indent="0">
              <a:buNone/>
              <a:defRPr sz="627"/>
            </a:lvl4pPr>
            <a:lvl5pPr marL="1274491" indent="0">
              <a:buNone/>
              <a:defRPr sz="627"/>
            </a:lvl5pPr>
            <a:lvl6pPr marL="1593113" indent="0">
              <a:buNone/>
              <a:defRPr sz="627"/>
            </a:lvl6pPr>
            <a:lvl7pPr marL="1911736" indent="0">
              <a:buNone/>
              <a:defRPr sz="627"/>
            </a:lvl7pPr>
            <a:lvl8pPr marL="2230359" indent="0">
              <a:buNone/>
              <a:defRPr sz="627"/>
            </a:lvl8pPr>
            <a:lvl9pPr marL="2548981" indent="0">
              <a:buNone/>
              <a:defRPr sz="627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C264F-3BDB-4256-AD44-F12837D67894}" type="slidenum">
              <a:rPr lang="cs-CZ" altLang="tr-TR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404019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59" y="1101937"/>
            <a:ext cx="6150381" cy="1507913"/>
          </a:xfrm>
        </p:spPr>
        <p:txBody>
          <a:bodyPr/>
          <a:lstStyle>
            <a:lvl1pPr>
              <a:defRPr sz="3345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59" y="2783840"/>
            <a:ext cx="6150381" cy="1797897"/>
          </a:xfrm>
        </p:spPr>
        <p:txBody>
          <a:bodyPr anchor="ctr"/>
          <a:lstStyle>
            <a:lvl1pPr marL="0" indent="0">
              <a:buNone/>
              <a:defRPr sz="1254"/>
            </a:lvl1pPr>
            <a:lvl2pPr marL="318623" indent="0">
              <a:buNone/>
              <a:defRPr sz="836"/>
            </a:lvl2pPr>
            <a:lvl3pPr marL="637245" indent="0">
              <a:buNone/>
              <a:defRPr sz="697"/>
            </a:lvl3pPr>
            <a:lvl4pPr marL="955868" indent="0">
              <a:buNone/>
              <a:defRPr sz="627"/>
            </a:lvl4pPr>
            <a:lvl5pPr marL="1274491" indent="0">
              <a:buNone/>
              <a:defRPr sz="627"/>
            </a:lvl5pPr>
            <a:lvl6pPr marL="1593113" indent="0">
              <a:buNone/>
              <a:defRPr sz="627"/>
            </a:lvl6pPr>
            <a:lvl7pPr marL="1911736" indent="0">
              <a:buNone/>
              <a:defRPr sz="627"/>
            </a:lvl7pPr>
            <a:lvl8pPr marL="2230359" indent="0">
              <a:buNone/>
              <a:defRPr sz="627"/>
            </a:lvl8pPr>
            <a:lvl9pPr marL="2548981" indent="0">
              <a:buNone/>
              <a:defRPr sz="627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3C634-47D6-4E15-8FB7-9966C0E9E8D1}" type="slidenum">
              <a:rPr lang="cs-CZ" altLang="tr-TR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3900915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8"/>
          <p:cNvSpPr txBox="1"/>
          <p:nvPr/>
        </p:nvSpPr>
        <p:spPr>
          <a:xfrm>
            <a:off x="625475" y="739775"/>
            <a:ext cx="558800" cy="1400175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8502" dirty="0"/>
              <a:t>“</a:t>
            </a:r>
          </a:p>
        </p:txBody>
      </p:sp>
      <p:sp>
        <p:nvSpPr>
          <p:cNvPr id="6" name="TextBox 12"/>
          <p:cNvSpPr txBox="1"/>
          <p:nvPr/>
        </p:nvSpPr>
        <p:spPr>
          <a:xfrm>
            <a:off x="6502400" y="1989138"/>
            <a:ext cx="558800" cy="1400175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8502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440" y="1101937"/>
            <a:ext cx="5574523" cy="1768346"/>
          </a:xfrm>
        </p:spPr>
        <p:txBody>
          <a:bodyPr/>
          <a:lstStyle>
            <a:lvl1pPr>
              <a:defRPr sz="3345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45248" y="2870283"/>
            <a:ext cx="5073005" cy="260432"/>
          </a:xfrm>
        </p:spPr>
        <p:txBody>
          <a:bodyPr/>
          <a:lstStyle>
            <a:lvl1pPr marL="0" indent="0">
              <a:buNone/>
              <a:defRPr lang="en-US" sz="976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318623" indent="0">
              <a:buNone/>
              <a:defRPr sz="836"/>
            </a:lvl2pPr>
            <a:lvl3pPr marL="637245" indent="0">
              <a:buNone/>
              <a:defRPr sz="697"/>
            </a:lvl3pPr>
            <a:lvl4pPr marL="955868" indent="0">
              <a:buNone/>
              <a:defRPr sz="627"/>
            </a:lvl4pPr>
            <a:lvl5pPr marL="1274491" indent="0">
              <a:buNone/>
              <a:defRPr sz="627"/>
            </a:lvl5pPr>
            <a:lvl6pPr marL="1593113" indent="0">
              <a:buNone/>
              <a:defRPr sz="627"/>
            </a:lvl6pPr>
            <a:lvl7pPr marL="1911736" indent="0">
              <a:buNone/>
              <a:defRPr sz="627"/>
            </a:lvl7pPr>
            <a:lvl8pPr marL="2230359" indent="0">
              <a:buNone/>
              <a:defRPr sz="627"/>
            </a:lvl8pPr>
            <a:lvl9pPr marL="2548981" indent="0">
              <a:buNone/>
              <a:defRPr sz="627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59" y="3311333"/>
            <a:ext cx="6150381" cy="1275927"/>
          </a:xfrm>
        </p:spPr>
        <p:txBody>
          <a:bodyPr anchor="ctr"/>
          <a:lstStyle>
            <a:lvl1pPr marL="0" indent="0">
              <a:buNone/>
              <a:defRPr sz="1254"/>
            </a:lvl1pPr>
            <a:lvl2pPr marL="318623" indent="0">
              <a:buNone/>
              <a:defRPr sz="836"/>
            </a:lvl2pPr>
            <a:lvl3pPr marL="637245" indent="0">
              <a:buNone/>
              <a:defRPr sz="697"/>
            </a:lvl3pPr>
            <a:lvl4pPr marL="955868" indent="0">
              <a:buNone/>
              <a:defRPr sz="627"/>
            </a:lvl4pPr>
            <a:lvl5pPr marL="1274491" indent="0">
              <a:buNone/>
              <a:defRPr sz="627"/>
            </a:lvl5pPr>
            <a:lvl6pPr marL="1593113" indent="0">
              <a:buNone/>
              <a:defRPr sz="627"/>
            </a:lvl6pPr>
            <a:lvl7pPr marL="1911736" indent="0">
              <a:buNone/>
              <a:defRPr sz="627"/>
            </a:lvl7pPr>
            <a:lvl8pPr marL="2230359" indent="0">
              <a:buNone/>
              <a:defRPr sz="627"/>
            </a:lvl8pPr>
            <a:lvl9pPr marL="2548981" indent="0">
              <a:buNone/>
              <a:defRPr sz="627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5B52C-A948-4F93-BB7F-C66757FB7455}" type="slidenum">
              <a:rPr lang="cs-CZ" altLang="tr-TR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35973390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58" y="2377864"/>
            <a:ext cx="6150382" cy="1258254"/>
          </a:xfrm>
        </p:spPr>
        <p:txBody>
          <a:bodyPr anchor="b"/>
          <a:lstStyle>
            <a:lvl1pPr algn="l">
              <a:defRPr sz="2788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59" y="3636118"/>
            <a:ext cx="6150381" cy="654860"/>
          </a:xfrm>
        </p:spPr>
        <p:txBody>
          <a:bodyPr/>
          <a:lstStyle>
            <a:lvl1pPr marL="0" indent="0" algn="l">
              <a:buNone/>
              <a:defRPr sz="1394" cap="none">
                <a:solidFill>
                  <a:schemeClr val="accent1"/>
                </a:solidFill>
              </a:defRPr>
            </a:lvl1pPr>
            <a:lvl2pPr marL="318623" indent="0">
              <a:buNone/>
              <a:defRPr sz="1254">
                <a:solidFill>
                  <a:schemeClr val="tx1">
                    <a:tint val="75000"/>
                  </a:schemeClr>
                </a:solidFill>
              </a:defRPr>
            </a:lvl2pPr>
            <a:lvl3pPr marL="637245" indent="0">
              <a:buNone/>
              <a:defRPr sz="1115">
                <a:solidFill>
                  <a:schemeClr val="tx1">
                    <a:tint val="75000"/>
                  </a:schemeClr>
                </a:solidFill>
              </a:defRPr>
            </a:lvl3pPr>
            <a:lvl4pPr marL="955868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4pPr>
            <a:lvl5pPr marL="1274491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5pPr>
            <a:lvl6pPr marL="1593113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6pPr>
            <a:lvl7pPr marL="1911736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7pPr>
            <a:lvl8pPr marL="2230359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8pPr>
            <a:lvl9pPr marL="2548981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DF444-CF59-4E6E-90FC-0F7EA81970B7}" type="slidenum">
              <a:rPr lang="cs-CZ" altLang="tr-TR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16729333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16"/>
          <p:cNvCxnSpPr/>
          <p:nvPr/>
        </p:nvCxnSpPr>
        <p:spPr>
          <a:xfrm>
            <a:off x="2597150" y="1624013"/>
            <a:ext cx="0" cy="301625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7"/>
          <p:cNvCxnSpPr/>
          <p:nvPr/>
        </p:nvCxnSpPr>
        <p:spPr>
          <a:xfrm>
            <a:off x="4851400" y="1624013"/>
            <a:ext cx="0" cy="3019425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927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1085" y="1507914"/>
            <a:ext cx="2053597" cy="438599"/>
          </a:xfrm>
        </p:spPr>
        <p:txBody>
          <a:bodyPr anchor="b">
            <a:noAutofit/>
          </a:bodyPr>
          <a:lstStyle>
            <a:lvl1pPr marL="0" indent="0">
              <a:buNone/>
              <a:defRPr sz="1673" b="0">
                <a:solidFill>
                  <a:schemeClr val="accent1"/>
                </a:solidFill>
              </a:defRPr>
            </a:lvl1pPr>
            <a:lvl2pPr marL="318623" indent="0">
              <a:buNone/>
              <a:defRPr sz="1394" b="1"/>
            </a:lvl2pPr>
            <a:lvl3pPr marL="637245" indent="0">
              <a:buNone/>
              <a:defRPr sz="1254" b="1"/>
            </a:lvl3pPr>
            <a:lvl4pPr marL="955868" indent="0">
              <a:buNone/>
              <a:defRPr sz="1115" b="1"/>
            </a:lvl4pPr>
            <a:lvl5pPr marL="1274491" indent="0">
              <a:buNone/>
              <a:defRPr sz="1115" b="1"/>
            </a:lvl5pPr>
            <a:lvl6pPr marL="1593113" indent="0">
              <a:buNone/>
              <a:defRPr sz="1115" b="1"/>
            </a:lvl6pPr>
            <a:lvl7pPr marL="1911736" indent="0">
              <a:buNone/>
              <a:defRPr sz="1115" b="1"/>
            </a:lvl7pPr>
            <a:lvl8pPr marL="2230359" indent="0">
              <a:buNone/>
              <a:defRPr sz="1115" b="1"/>
            </a:lvl8pPr>
            <a:lvl9pPr marL="2548981" indent="0">
              <a:buNone/>
              <a:defRPr sz="1115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54685" y="2029883"/>
            <a:ext cx="2039997" cy="2731885"/>
          </a:xfrm>
        </p:spPr>
        <p:txBody>
          <a:bodyPr/>
          <a:lstStyle>
            <a:lvl1pPr marL="0" indent="0">
              <a:buNone/>
              <a:defRPr sz="976"/>
            </a:lvl1pPr>
            <a:lvl2pPr marL="318623" indent="0">
              <a:buNone/>
              <a:defRPr sz="836"/>
            </a:lvl2pPr>
            <a:lvl3pPr marL="637245" indent="0">
              <a:buNone/>
              <a:defRPr sz="697"/>
            </a:lvl3pPr>
            <a:lvl4pPr marL="955868" indent="0">
              <a:buNone/>
              <a:defRPr sz="627"/>
            </a:lvl4pPr>
            <a:lvl5pPr marL="1274491" indent="0">
              <a:buNone/>
              <a:defRPr sz="627"/>
            </a:lvl5pPr>
            <a:lvl6pPr marL="1593113" indent="0">
              <a:buNone/>
              <a:defRPr sz="627"/>
            </a:lvl6pPr>
            <a:lvl7pPr marL="1911736" indent="0">
              <a:buNone/>
              <a:defRPr sz="627"/>
            </a:lvl7pPr>
            <a:lvl8pPr marL="2230359" indent="0">
              <a:buNone/>
              <a:defRPr sz="627"/>
            </a:lvl8pPr>
            <a:lvl9pPr marL="2548981" indent="0">
              <a:buNone/>
              <a:defRPr sz="627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06425" y="1507914"/>
            <a:ext cx="2046193" cy="438599"/>
          </a:xfrm>
        </p:spPr>
        <p:txBody>
          <a:bodyPr anchor="b">
            <a:noAutofit/>
          </a:bodyPr>
          <a:lstStyle>
            <a:lvl1pPr marL="0" indent="0">
              <a:buNone/>
              <a:defRPr sz="1673" b="0">
                <a:solidFill>
                  <a:schemeClr val="accent1"/>
                </a:solidFill>
              </a:defRPr>
            </a:lvl1pPr>
            <a:lvl2pPr marL="318623" indent="0">
              <a:buNone/>
              <a:defRPr sz="1394" b="1"/>
            </a:lvl2pPr>
            <a:lvl3pPr marL="637245" indent="0">
              <a:buNone/>
              <a:defRPr sz="1254" b="1"/>
            </a:lvl3pPr>
            <a:lvl4pPr marL="955868" indent="0">
              <a:buNone/>
              <a:defRPr sz="1115" b="1"/>
            </a:lvl4pPr>
            <a:lvl5pPr marL="1274491" indent="0">
              <a:buNone/>
              <a:defRPr sz="1115" b="1"/>
            </a:lvl5pPr>
            <a:lvl6pPr marL="1593113" indent="0">
              <a:buNone/>
              <a:defRPr sz="1115" b="1"/>
            </a:lvl6pPr>
            <a:lvl7pPr marL="1911736" indent="0">
              <a:buNone/>
              <a:defRPr sz="1115" b="1"/>
            </a:lvl7pPr>
            <a:lvl8pPr marL="2230359" indent="0">
              <a:buNone/>
              <a:defRPr sz="1115" b="1"/>
            </a:lvl8pPr>
            <a:lvl9pPr marL="2548981" indent="0">
              <a:buNone/>
              <a:defRPr sz="1115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699071" y="2029883"/>
            <a:ext cx="2053547" cy="2731885"/>
          </a:xfrm>
        </p:spPr>
        <p:txBody>
          <a:bodyPr/>
          <a:lstStyle>
            <a:lvl1pPr marL="0" indent="0">
              <a:buNone/>
              <a:defRPr sz="976"/>
            </a:lvl1pPr>
            <a:lvl2pPr marL="318623" indent="0">
              <a:buNone/>
              <a:defRPr sz="836"/>
            </a:lvl2pPr>
            <a:lvl3pPr marL="637245" indent="0">
              <a:buNone/>
              <a:defRPr sz="697"/>
            </a:lvl3pPr>
            <a:lvl4pPr marL="955868" indent="0">
              <a:buNone/>
              <a:defRPr sz="627"/>
            </a:lvl4pPr>
            <a:lvl5pPr marL="1274491" indent="0">
              <a:buNone/>
              <a:defRPr sz="627"/>
            </a:lvl5pPr>
            <a:lvl6pPr marL="1593113" indent="0">
              <a:buNone/>
              <a:defRPr sz="627"/>
            </a:lvl6pPr>
            <a:lvl7pPr marL="1911736" indent="0">
              <a:buNone/>
              <a:defRPr sz="627"/>
            </a:lvl7pPr>
            <a:lvl8pPr marL="2230359" indent="0">
              <a:buNone/>
              <a:defRPr sz="627"/>
            </a:lvl8pPr>
            <a:lvl9pPr marL="2548981" indent="0">
              <a:buNone/>
              <a:defRPr sz="627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965026" y="1507914"/>
            <a:ext cx="2043316" cy="438599"/>
          </a:xfrm>
        </p:spPr>
        <p:txBody>
          <a:bodyPr anchor="b">
            <a:noAutofit/>
          </a:bodyPr>
          <a:lstStyle>
            <a:lvl1pPr marL="0" indent="0">
              <a:buNone/>
              <a:defRPr sz="1673" b="0">
                <a:solidFill>
                  <a:schemeClr val="accent1"/>
                </a:solidFill>
              </a:defRPr>
            </a:lvl1pPr>
            <a:lvl2pPr marL="318623" indent="0">
              <a:buNone/>
              <a:defRPr sz="1394" b="1"/>
            </a:lvl2pPr>
            <a:lvl3pPr marL="637245" indent="0">
              <a:buNone/>
              <a:defRPr sz="1254" b="1"/>
            </a:lvl3pPr>
            <a:lvl4pPr marL="955868" indent="0">
              <a:buNone/>
              <a:defRPr sz="1115" b="1"/>
            </a:lvl4pPr>
            <a:lvl5pPr marL="1274491" indent="0">
              <a:buNone/>
              <a:defRPr sz="1115" b="1"/>
            </a:lvl5pPr>
            <a:lvl6pPr marL="1593113" indent="0">
              <a:buNone/>
              <a:defRPr sz="1115" b="1"/>
            </a:lvl6pPr>
            <a:lvl7pPr marL="1911736" indent="0">
              <a:buNone/>
              <a:defRPr sz="1115" b="1"/>
            </a:lvl7pPr>
            <a:lvl8pPr marL="2230359" indent="0">
              <a:buNone/>
              <a:defRPr sz="1115" b="1"/>
            </a:lvl8pPr>
            <a:lvl9pPr marL="2548981" indent="0">
              <a:buNone/>
              <a:defRPr sz="1115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4965026" y="2029883"/>
            <a:ext cx="2043316" cy="2731885"/>
          </a:xfrm>
        </p:spPr>
        <p:txBody>
          <a:bodyPr/>
          <a:lstStyle>
            <a:lvl1pPr marL="0" indent="0">
              <a:buNone/>
              <a:defRPr sz="976"/>
            </a:lvl1pPr>
            <a:lvl2pPr marL="318623" indent="0">
              <a:buNone/>
              <a:defRPr sz="836"/>
            </a:lvl2pPr>
            <a:lvl3pPr marL="637245" indent="0">
              <a:buNone/>
              <a:defRPr sz="697"/>
            </a:lvl3pPr>
            <a:lvl4pPr marL="955868" indent="0">
              <a:buNone/>
              <a:defRPr sz="627"/>
            </a:lvl4pPr>
            <a:lvl5pPr marL="1274491" indent="0">
              <a:buNone/>
              <a:defRPr sz="627"/>
            </a:lvl5pPr>
            <a:lvl6pPr marL="1593113" indent="0">
              <a:buNone/>
              <a:defRPr sz="627"/>
            </a:lvl6pPr>
            <a:lvl7pPr marL="1911736" indent="0">
              <a:buNone/>
              <a:defRPr sz="627"/>
            </a:lvl7pPr>
            <a:lvl8pPr marL="2230359" indent="0">
              <a:buNone/>
              <a:defRPr sz="627"/>
            </a:lvl8pPr>
            <a:lvl9pPr marL="2548981" indent="0">
              <a:buNone/>
              <a:defRPr sz="627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DE93B-FA79-495B-96B8-4C4972895A3C}" type="slidenum">
              <a:rPr lang="cs-CZ" altLang="tr-TR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15669129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6"/>
          <p:cNvCxnSpPr/>
          <p:nvPr/>
        </p:nvCxnSpPr>
        <p:spPr>
          <a:xfrm>
            <a:off x="2597150" y="1624013"/>
            <a:ext cx="0" cy="301625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7"/>
          <p:cNvCxnSpPr/>
          <p:nvPr/>
        </p:nvCxnSpPr>
        <p:spPr>
          <a:xfrm>
            <a:off x="4851400" y="1624013"/>
            <a:ext cx="0" cy="3019425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927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4685" y="3235445"/>
            <a:ext cx="2048847" cy="438599"/>
          </a:xfrm>
        </p:spPr>
        <p:txBody>
          <a:bodyPr anchor="b">
            <a:noAutofit/>
          </a:bodyPr>
          <a:lstStyle>
            <a:lvl1pPr marL="0" indent="0">
              <a:buNone/>
              <a:defRPr sz="1673" b="0">
                <a:solidFill>
                  <a:schemeClr val="accent1"/>
                </a:solidFill>
              </a:defRPr>
            </a:lvl1pPr>
            <a:lvl2pPr marL="318623" indent="0">
              <a:buNone/>
              <a:defRPr sz="1394" b="1"/>
            </a:lvl2pPr>
            <a:lvl3pPr marL="637245" indent="0">
              <a:buNone/>
              <a:defRPr sz="1254" b="1"/>
            </a:lvl3pPr>
            <a:lvl4pPr marL="955868" indent="0">
              <a:buNone/>
              <a:defRPr sz="1115" b="1"/>
            </a:lvl4pPr>
            <a:lvl5pPr marL="1274491" indent="0">
              <a:buNone/>
              <a:defRPr sz="1115" b="1"/>
            </a:lvl5pPr>
            <a:lvl6pPr marL="1593113" indent="0">
              <a:buNone/>
              <a:defRPr sz="1115" b="1"/>
            </a:lvl6pPr>
            <a:lvl7pPr marL="1911736" indent="0">
              <a:buNone/>
              <a:defRPr sz="1115" b="1"/>
            </a:lvl7pPr>
            <a:lvl8pPr marL="2230359" indent="0">
              <a:buNone/>
              <a:defRPr sz="1115" b="1"/>
            </a:lvl8pPr>
            <a:lvl9pPr marL="2548981" indent="0">
              <a:buNone/>
              <a:defRPr sz="1115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54685" y="1681904"/>
            <a:ext cx="2048847" cy="11599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115"/>
            </a:lvl1pPr>
            <a:lvl2pPr marL="318623" indent="0">
              <a:buNone/>
              <a:defRPr sz="1115"/>
            </a:lvl2pPr>
            <a:lvl3pPr marL="637245" indent="0">
              <a:buNone/>
              <a:defRPr sz="1115"/>
            </a:lvl3pPr>
            <a:lvl4pPr marL="955868" indent="0">
              <a:buNone/>
              <a:defRPr sz="1115"/>
            </a:lvl4pPr>
            <a:lvl5pPr marL="1274491" indent="0">
              <a:buNone/>
              <a:defRPr sz="1115"/>
            </a:lvl5pPr>
            <a:lvl6pPr marL="1593113" indent="0">
              <a:buNone/>
              <a:defRPr sz="1115"/>
            </a:lvl6pPr>
            <a:lvl7pPr marL="1911736" indent="0">
              <a:buNone/>
              <a:defRPr sz="1115"/>
            </a:lvl7pPr>
            <a:lvl8pPr marL="2230359" indent="0">
              <a:buNone/>
              <a:defRPr sz="1115"/>
            </a:lvl8pPr>
            <a:lvl9pPr marL="2548981" indent="0">
              <a:buNone/>
              <a:defRPr sz="1115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54685" y="3674044"/>
            <a:ext cx="2048847" cy="501716"/>
          </a:xfrm>
        </p:spPr>
        <p:txBody>
          <a:bodyPr/>
          <a:lstStyle>
            <a:lvl1pPr marL="0" indent="0">
              <a:buNone/>
              <a:defRPr sz="976"/>
            </a:lvl1pPr>
            <a:lvl2pPr marL="318623" indent="0">
              <a:buNone/>
              <a:defRPr sz="836"/>
            </a:lvl2pPr>
            <a:lvl3pPr marL="637245" indent="0">
              <a:buNone/>
              <a:defRPr sz="697"/>
            </a:lvl3pPr>
            <a:lvl4pPr marL="955868" indent="0">
              <a:buNone/>
              <a:defRPr sz="627"/>
            </a:lvl4pPr>
            <a:lvl5pPr marL="1274491" indent="0">
              <a:buNone/>
              <a:defRPr sz="627"/>
            </a:lvl5pPr>
            <a:lvl6pPr marL="1593113" indent="0">
              <a:buNone/>
              <a:defRPr sz="627"/>
            </a:lvl6pPr>
            <a:lvl7pPr marL="1911736" indent="0">
              <a:buNone/>
              <a:defRPr sz="627"/>
            </a:lvl7pPr>
            <a:lvl8pPr marL="2230359" indent="0">
              <a:buNone/>
              <a:defRPr sz="627"/>
            </a:lvl8pPr>
            <a:lvl9pPr marL="2548981" indent="0">
              <a:buNone/>
              <a:defRPr sz="627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10408" y="3235445"/>
            <a:ext cx="2042210" cy="438599"/>
          </a:xfrm>
        </p:spPr>
        <p:txBody>
          <a:bodyPr anchor="b">
            <a:noAutofit/>
          </a:bodyPr>
          <a:lstStyle>
            <a:lvl1pPr marL="0" indent="0">
              <a:buNone/>
              <a:defRPr sz="1673" b="0">
                <a:solidFill>
                  <a:schemeClr val="accent1"/>
                </a:solidFill>
              </a:defRPr>
            </a:lvl1pPr>
            <a:lvl2pPr marL="318623" indent="0">
              <a:buNone/>
              <a:defRPr sz="1394" b="1"/>
            </a:lvl2pPr>
            <a:lvl3pPr marL="637245" indent="0">
              <a:buNone/>
              <a:defRPr sz="1254" b="1"/>
            </a:lvl3pPr>
            <a:lvl4pPr marL="955868" indent="0">
              <a:buNone/>
              <a:defRPr sz="1115" b="1"/>
            </a:lvl4pPr>
            <a:lvl5pPr marL="1274491" indent="0">
              <a:buNone/>
              <a:defRPr sz="1115" b="1"/>
            </a:lvl5pPr>
            <a:lvl6pPr marL="1593113" indent="0">
              <a:buNone/>
              <a:defRPr sz="1115" b="1"/>
            </a:lvl6pPr>
            <a:lvl7pPr marL="1911736" indent="0">
              <a:buNone/>
              <a:defRPr sz="1115" b="1"/>
            </a:lvl7pPr>
            <a:lvl8pPr marL="2230359" indent="0">
              <a:buNone/>
              <a:defRPr sz="1115" b="1"/>
            </a:lvl8pPr>
            <a:lvl9pPr marL="2548981" indent="0">
              <a:buNone/>
              <a:defRPr sz="1115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710408" y="1681904"/>
            <a:ext cx="2042210" cy="11599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115"/>
            </a:lvl1pPr>
            <a:lvl2pPr marL="318623" indent="0">
              <a:buNone/>
              <a:defRPr sz="1115"/>
            </a:lvl2pPr>
            <a:lvl3pPr marL="637245" indent="0">
              <a:buNone/>
              <a:defRPr sz="1115"/>
            </a:lvl3pPr>
            <a:lvl4pPr marL="955868" indent="0">
              <a:buNone/>
              <a:defRPr sz="1115"/>
            </a:lvl4pPr>
            <a:lvl5pPr marL="1274491" indent="0">
              <a:buNone/>
              <a:defRPr sz="1115"/>
            </a:lvl5pPr>
            <a:lvl6pPr marL="1593113" indent="0">
              <a:buNone/>
              <a:defRPr sz="1115"/>
            </a:lvl6pPr>
            <a:lvl7pPr marL="1911736" indent="0">
              <a:buNone/>
              <a:defRPr sz="1115"/>
            </a:lvl7pPr>
            <a:lvl8pPr marL="2230359" indent="0">
              <a:buNone/>
              <a:defRPr sz="1115"/>
            </a:lvl8pPr>
            <a:lvl9pPr marL="2548981" indent="0">
              <a:buNone/>
              <a:defRPr sz="1115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709465" y="3674044"/>
            <a:ext cx="2044914" cy="501716"/>
          </a:xfrm>
        </p:spPr>
        <p:txBody>
          <a:bodyPr/>
          <a:lstStyle>
            <a:lvl1pPr marL="0" indent="0">
              <a:buNone/>
              <a:defRPr sz="976"/>
            </a:lvl1pPr>
            <a:lvl2pPr marL="318623" indent="0">
              <a:buNone/>
              <a:defRPr sz="836"/>
            </a:lvl2pPr>
            <a:lvl3pPr marL="637245" indent="0">
              <a:buNone/>
              <a:defRPr sz="697"/>
            </a:lvl3pPr>
            <a:lvl4pPr marL="955868" indent="0">
              <a:buNone/>
              <a:defRPr sz="627"/>
            </a:lvl4pPr>
            <a:lvl5pPr marL="1274491" indent="0">
              <a:buNone/>
              <a:defRPr sz="627"/>
            </a:lvl5pPr>
            <a:lvl6pPr marL="1593113" indent="0">
              <a:buNone/>
              <a:defRPr sz="627"/>
            </a:lvl6pPr>
            <a:lvl7pPr marL="1911736" indent="0">
              <a:buNone/>
              <a:defRPr sz="627"/>
            </a:lvl7pPr>
            <a:lvl8pPr marL="2230359" indent="0">
              <a:buNone/>
              <a:defRPr sz="627"/>
            </a:lvl8pPr>
            <a:lvl9pPr marL="2548981" indent="0">
              <a:buNone/>
              <a:defRPr sz="627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965026" y="3235445"/>
            <a:ext cx="2043316" cy="438599"/>
          </a:xfrm>
        </p:spPr>
        <p:txBody>
          <a:bodyPr anchor="b">
            <a:noAutofit/>
          </a:bodyPr>
          <a:lstStyle>
            <a:lvl1pPr marL="0" indent="0">
              <a:buNone/>
              <a:defRPr sz="1673" b="0">
                <a:solidFill>
                  <a:schemeClr val="accent1"/>
                </a:solidFill>
              </a:defRPr>
            </a:lvl1pPr>
            <a:lvl2pPr marL="318623" indent="0">
              <a:buNone/>
              <a:defRPr sz="1394" b="1"/>
            </a:lvl2pPr>
            <a:lvl3pPr marL="637245" indent="0">
              <a:buNone/>
              <a:defRPr sz="1254" b="1"/>
            </a:lvl3pPr>
            <a:lvl4pPr marL="955868" indent="0">
              <a:buNone/>
              <a:defRPr sz="1115" b="1"/>
            </a:lvl4pPr>
            <a:lvl5pPr marL="1274491" indent="0">
              <a:buNone/>
              <a:defRPr sz="1115" b="1"/>
            </a:lvl5pPr>
            <a:lvl6pPr marL="1593113" indent="0">
              <a:buNone/>
              <a:defRPr sz="1115" b="1"/>
            </a:lvl6pPr>
            <a:lvl7pPr marL="1911736" indent="0">
              <a:buNone/>
              <a:defRPr sz="1115" b="1"/>
            </a:lvl7pPr>
            <a:lvl8pPr marL="2230359" indent="0">
              <a:buNone/>
              <a:defRPr sz="1115" b="1"/>
            </a:lvl8pPr>
            <a:lvl9pPr marL="2548981" indent="0">
              <a:buNone/>
              <a:defRPr sz="1115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4965025" y="1681904"/>
            <a:ext cx="2043316" cy="11599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115"/>
            </a:lvl1pPr>
            <a:lvl2pPr marL="318623" indent="0">
              <a:buNone/>
              <a:defRPr sz="1115"/>
            </a:lvl2pPr>
            <a:lvl3pPr marL="637245" indent="0">
              <a:buNone/>
              <a:defRPr sz="1115"/>
            </a:lvl3pPr>
            <a:lvl4pPr marL="955868" indent="0">
              <a:buNone/>
              <a:defRPr sz="1115"/>
            </a:lvl4pPr>
            <a:lvl5pPr marL="1274491" indent="0">
              <a:buNone/>
              <a:defRPr sz="1115"/>
            </a:lvl5pPr>
            <a:lvl6pPr marL="1593113" indent="0">
              <a:buNone/>
              <a:defRPr sz="1115"/>
            </a:lvl6pPr>
            <a:lvl7pPr marL="1911736" indent="0">
              <a:buNone/>
              <a:defRPr sz="1115"/>
            </a:lvl7pPr>
            <a:lvl8pPr marL="2230359" indent="0">
              <a:buNone/>
              <a:defRPr sz="1115"/>
            </a:lvl8pPr>
            <a:lvl9pPr marL="2548981" indent="0">
              <a:buNone/>
              <a:defRPr sz="1115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4964939" y="3674042"/>
            <a:ext cx="2046023" cy="501716"/>
          </a:xfrm>
        </p:spPr>
        <p:txBody>
          <a:bodyPr/>
          <a:lstStyle>
            <a:lvl1pPr marL="0" indent="0">
              <a:buNone/>
              <a:defRPr sz="976"/>
            </a:lvl1pPr>
            <a:lvl2pPr marL="318623" indent="0">
              <a:buNone/>
              <a:defRPr sz="836"/>
            </a:lvl2pPr>
            <a:lvl3pPr marL="637245" indent="0">
              <a:buNone/>
              <a:defRPr sz="697"/>
            </a:lvl3pPr>
            <a:lvl4pPr marL="955868" indent="0">
              <a:buNone/>
              <a:defRPr sz="627"/>
            </a:lvl4pPr>
            <a:lvl5pPr marL="1274491" indent="0">
              <a:buNone/>
              <a:defRPr sz="627"/>
            </a:lvl5pPr>
            <a:lvl6pPr marL="1593113" indent="0">
              <a:buNone/>
              <a:defRPr sz="627"/>
            </a:lvl6pPr>
            <a:lvl7pPr marL="1911736" indent="0">
              <a:buNone/>
              <a:defRPr sz="627"/>
            </a:lvl7pPr>
            <a:lvl8pPr marL="2230359" indent="0">
              <a:buNone/>
              <a:defRPr sz="627"/>
            </a:lvl8pPr>
            <a:lvl9pPr marL="2548981" indent="0">
              <a:buNone/>
              <a:defRPr sz="627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2B8A7-AB0D-427C-9CD4-0BE03C8B56E7}" type="slidenum">
              <a:rPr lang="cs-CZ" altLang="tr-TR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686182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55967-625B-469F-B4BE-7289A507E95A}" type="slidenum">
              <a:rPr lang="cs-CZ" altLang="tr-TR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34490454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786998" y="327441"/>
            <a:ext cx="1221344" cy="4434328"/>
          </a:xfrm>
        </p:spPr>
        <p:txBody>
          <a:bodyPr vert="eaVert" anchor="b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4685" y="675421"/>
            <a:ext cx="5173007" cy="408634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B00CE-F9AB-490A-B805-A3B00B218F51}" type="slidenum">
              <a:rPr lang="cs-CZ" altLang="tr-TR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34453434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24815" y="209030"/>
            <a:ext cx="7646670" cy="8699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24815" y="1217930"/>
            <a:ext cx="7646670" cy="3444761"/>
          </a:xfrm>
        </p:spPr>
        <p:txBody>
          <a:bodyPr rtlCol="0"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3D51C-B4C9-4D60-B5C5-53132D39C5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56391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24815" y="120826"/>
            <a:ext cx="7646670" cy="95815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24815" y="1217930"/>
            <a:ext cx="3752533" cy="344838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318952" y="1217930"/>
            <a:ext cx="3752533" cy="344838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D0760-A54E-4D21-B3F0-339DD0087C47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490832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73D20-6B12-499D-8055-9969EE0E73A9}" type="slidenum">
              <a:rPr lang="cs-CZ" altLang="tr-TR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532220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0" y="2178097"/>
            <a:ext cx="6150380" cy="1458020"/>
          </a:xfrm>
        </p:spPr>
        <p:txBody>
          <a:bodyPr anchor="b"/>
          <a:lstStyle>
            <a:lvl1pPr algn="l">
              <a:defRPr sz="2788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59" y="3636118"/>
            <a:ext cx="6150380" cy="654860"/>
          </a:xfrm>
        </p:spPr>
        <p:txBody>
          <a:bodyPr/>
          <a:lstStyle>
            <a:lvl1pPr marL="0" indent="0" algn="l">
              <a:buNone/>
              <a:defRPr sz="1394" cap="all">
                <a:solidFill>
                  <a:schemeClr val="accent1"/>
                </a:solidFill>
              </a:defRPr>
            </a:lvl1pPr>
            <a:lvl2pPr marL="318623" indent="0">
              <a:buNone/>
              <a:defRPr sz="1254">
                <a:solidFill>
                  <a:schemeClr val="tx1">
                    <a:tint val="75000"/>
                  </a:schemeClr>
                </a:solidFill>
              </a:defRPr>
            </a:lvl2pPr>
            <a:lvl3pPr marL="637245" indent="0">
              <a:buNone/>
              <a:defRPr sz="1115">
                <a:solidFill>
                  <a:schemeClr val="tx1">
                    <a:tint val="75000"/>
                  </a:schemeClr>
                </a:solidFill>
              </a:defRPr>
            </a:lvl3pPr>
            <a:lvl4pPr marL="955868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4pPr>
            <a:lvl5pPr marL="1274491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5pPr>
            <a:lvl6pPr marL="1593113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6pPr>
            <a:lvl7pPr marL="1911736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7pPr>
            <a:lvl8pPr marL="2230359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8pPr>
            <a:lvl9pPr marL="2548981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68D3A-E947-4F2B-94A1-DA34E5038808}" type="slidenum">
              <a:rPr lang="cs-CZ" altLang="tr-TR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1190252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871" y="1568327"/>
            <a:ext cx="3063699" cy="3193442"/>
          </a:xfrm>
        </p:spPr>
        <p:txBody>
          <a:bodyPr/>
          <a:lstStyle>
            <a:lvl1pPr>
              <a:defRPr sz="1254"/>
            </a:lvl1pPr>
            <a:lvl2pPr>
              <a:defRPr sz="1115"/>
            </a:lvl2pPr>
            <a:lvl3pPr>
              <a:defRPr sz="976"/>
            </a:lvl3pPr>
            <a:lvl4pPr>
              <a:defRPr sz="836"/>
            </a:lvl4pPr>
            <a:lvl5pPr>
              <a:defRPr sz="836"/>
            </a:lvl5pPr>
            <a:lvl6pPr>
              <a:defRPr sz="836"/>
            </a:lvl6pPr>
            <a:lvl7pPr>
              <a:defRPr sz="836"/>
            </a:lvl7pPr>
            <a:lvl8pPr>
              <a:defRPr sz="836"/>
            </a:lvl8pPr>
            <a:lvl9pPr>
              <a:defRPr sz="836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40475" y="1564915"/>
            <a:ext cx="3063700" cy="3196853"/>
          </a:xfrm>
        </p:spPr>
        <p:txBody>
          <a:bodyPr/>
          <a:lstStyle>
            <a:lvl1pPr>
              <a:defRPr sz="1254"/>
            </a:lvl1pPr>
            <a:lvl2pPr>
              <a:defRPr sz="1115"/>
            </a:lvl2pPr>
            <a:lvl3pPr>
              <a:defRPr sz="976"/>
            </a:lvl3pPr>
            <a:lvl4pPr>
              <a:defRPr sz="836"/>
            </a:lvl4pPr>
            <a:lvl5pPr>
              <a:defRPr sz="836"/>
            </a:lvl5pPr>
            <a:lvl6pPr>
              <a:defRPr sz="836"/>
            </a:lvl6pPr>
            <a:lvl7pPr>
              <a:defRPr sz="836"/>
            </a:lvl7pPr>
            <a:lvl8pPr>
              <a:defRPr sz="836"/>
            </a:lvl8pPr>
            <a:lvl9pPr>
              <a:defRPr sz="836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9688B-2360-4203-ABDB-2301C425F3E8}" type="slidenum">
              <a:rPr lang="cs-CZ" altLang="tr-TR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3699031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871" y="1449917"/>
            <a:ext cx="3063698" cy="438599"/>
          </a:xfrm>
        </p:spPr>
        <p:txBody>
          <a:bodyPr anchor="b">
            <a:noAutofit/>
          </a:bodyPr>
          <a:lstStyle>
            <a:lvl1pPr marL="0" indent="0">
              <a:buNone/>
              <a:defRPr sz="1673" b="0">
                <a:solidFill>
                  <a:schemeClr val="accent1"/>
                </a:solidFill>
              </a:defRPr>
            </a:lvl1pPr>
            <a:lvl2pPr marL="318623" indent="0">
              <a:buNone/>
              <a:defRPr sz="1394" b="1"/>
            </a:lvl2pPr>
            <a:lvl3pPr marL="637245" indent="0">
              <a:buNone/>
              <a:defRPr sz="1254" b="1"/>
            </a:lvl3pPr>
            <a:lvl4pPr marL="955868" indent="0">
              <a:buNone/>
              <a:defRPr sz="1115" b="1"/>
            </a:lvl4pPr>
            <a:lvl5pPr marL="1274491" indent="0">
              <a:buNone/>
              <a:defRPr sz="1115" b="1"/>
            </a:lvl5pPr>
            <a:lvl6pPr marL="1593113" indent="0">
              <a:buNone/>
              <a:defRPr sz="1115" b="1"/>
            </a:lvl6pPr>
            <a:lvl7pPr marL="1911736" indent="0">
              <a:buNone/>
              <a:defRPr sz="1115" b="1"/>
            </a:lvl7pPr>
            <a:lvl8pPr marL="2230359" indent="0">
              <a:buNone/>
              <a:defRPr sz="1115" b="1"/>
            </a:lvl8pPr>
            <a:lvl9pPr marL="2548981" indent="0">
              <a:buNone/>
              <a:defRPr sz="1115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871" y="1913890"/>
            <a:ext cx="3063699" cy="2847878"/>
          </a:xfrm>
        </p:spPr>
        <p:txBody>
          <a:bodyPr/>
          <a:lstStyle>
            <a:lvl1pPr>
              <a:defRPr sz="1254"/>
            </a:lvl1pPr>
            <a:lvl2pPr>
              <a:defRPr sz="1115"/>
            </a:lvl2pPr>
            <a:lvl3pPr>
              <a:defRPr sz="976"/>
            </a:lvl3pPr>
            <a:lvl4pPr>
              <a:defRPr sz="836"/>
            </a:lvl4pPr>
            <a:lvl5pPr>
              <a:defRPr sz="836"/>
            </a:lvl5pPr>
            <a:lvl6pPr>
              <a:defRPr sz="836"/>
            </a:lvl6pPr>
            <a:lvl7pPr>
              <a:defRPr sz="836"/>
            </a:lvl7pPr>
            <a:lvl8pPr>
              <a:defRPr sz="836"/>
            </a:lvl8pPr>
            <a:lvl9pPr>
              <a:defRPr sz="836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0476" y="1449917"/>
            <a:ext cx="3063699" cy="438599"/>
          </a:xfrm>
        </p:spPr>
        <p:txBody>
          <a:bodyPr anchor="b">
            <a:noAutofit/>
          </a:bodyPr>
          <a:lstStyle>
            <a:lvl1pPr marL="0" indent="0">
              <a:buNone/>
              <a:defRPr sz="1673" b="0">
                <a:solidFill>
                  <a:schemeClr val="accent1"/>
                </a:solidFill>
              </a:defRPr>
            </a:lvl1pPr>
            <a:lvl2pPr marL="318623" indent="0">
              <a:buNone/>
              <a:defRPr sz="1394" b="1"/>
            </a:lvl2pPr>
            <a:lvl3pPr marL="637245" indent="0">
              <a:buNone/>
              <a:defRPr sz="1254" b="1"/>
            </a:lvl3pPr>
            <a:lvl4pPr marL="955868" indent="0">
              <a:buNone/>
              <a:defRPr sz="1115" b="1"/>
            </a:lvl4pPr>
            <a:lvl5pPr marL="1274491" indent="0">
              <a:buNone/>
              <a:defRPr sz="1115" b="1"/>
            </a:lvl5pPr>
            <a:lvl6pPr marL="1593113" indent="0">
              <a:buNone/>
              <a:defRPr sz="1115" b="1"/>
            </a:lvl6pPr>
            <a:lvl7pPr marL="1911736" indent="0">
              <a:buNone/>
              <a:defRPr sz="1115" b="1"/>
            </a:lvl7pPr>
            <a:lvl8pPr marL="2230359" indent="0">
              <a:buNone/>
              <a:defRPr sz="1115" b="1"/>
            </a:lvl8pPr>
            <a:lvl9pPr marL="2548981" indent="0">
              <a:buNone/>
              <a:defRPr sz="1115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0476" y="1913890"/>
            <a:ext cx="3063699" cy="2847878"/>
          </a:xfrm>
        </p:spPr>
        <p:txBody>
          <a:bodyPr/>
          <a:lstStyle>
            <a:lvl1pPr>
              <a:defRPr sz="1254"/>
            </a:lvl1pPr>
            <a:lvl2pPr>
              <a:defRPr sz="1115"/>
            </a:lvl2pPr>
            <a:lvl3pPr>
              <a:defRPr sz="976"/>
            </a:lvl3pPr>
            <a:lvl4pPr>
              <a:defRPr sz="836"/>
            </a:lvl4pPr>
            <a:lvl5pPr>
              <a:defRPr sz="836"/>
            </a:lvl5pPr>
            <a:lvl6pPr>
              <a:defRPr sz="836"/>
            </a:lvl6pPr>
            <a:lvl7pPr>
              <a:defRPr sz="836"/>
            </a:lvl7pPr>
            <a:lvl8pPr>
              <a:defRPr sz="836"/>
            </a:lvl8pPr>
            <a:lvl9pPr>
              <a:defRPr sz="836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9544E-BA23-4431-8384-0829D8BDC134}" type="slidenum">
              <a:rPr lang="cs-CZ" altLang="tr-TR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2235880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0AA35-B6D3-4275-BFC7-0DB0B0B5F33E}" type="slidenum">
              <a:rPr lang="cs-CZ" altLang="tr-TR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2224031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20F13-59DE-4363-83B8-7D90E2E09639}" type="slidenum">
              <a:rPr lang="cs-CZ" altLang="tr-TR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3929285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59" y="1101937"/>
            <a:ext cx="2370116" cy="1101937"/>
          </a:xfrm>
        </p:spPr>
        <p:txBody>
          <a:bodyPr anchor="b"/>
          <a:lstStyle>
            <a:lvl1pPr algn="l">
              <a:defRPr sz="1673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4280" y="1101937"/>
            <a:ext cx="3620960" cy="3479800"/>
          </a:xfrm>
        </p:spPr>
        <p:txBody>
          <a:bodyPr anchor="ctr"/>
          <a:lstStyle>
            <a:lvl1pPr>
              <a:defRPr sz="1394"/>
            </a:lvl1pPr>
            <a:lvl2pPr>
              <a:defRPr sz="1254"/>
            </a:lvl2pPr>
            <a:lvl3pPr>
              <a:defRPr sz="1115"/>
            </a:lvl3pPr>
            <a:lvl4pPr>
              <a:defRPr sz="976"/>
            </a:lvl4pPr>
            <a:lvl5pPr>
              <a:defRPr sz="976"/>
            </a:lvl5pPr>
            <a:lvl6pPr>
              <a:defRPr sz="976"/>
            </a:lvl6pPr>
            <a:lvl7pPr>
              <a:defRPr sz="976"/>
            </a:lvl7pPr>
            <a:lvl8pPr>
              <a:defRPr sz="976"/>
            </a:lvl8pPr>
            <a:lvl9pPr>
              <a:defRPr sz="976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59" y="2381730"/>
            <a:ext cx="2370116" cy="2203873"/>
          </a:xfrm>
        </p:spPr>
        <p:txBody>
          <a:bodyPr/>
          <a:lstStyle>
            <a:lvl1pPr marL="0" indent="0">
              <a:buNone/>
              <a:defRPr sz="976"/>
            </a:lvl1pPr>
            <a:lvl2pPr marL="318623" indent="0">
              <a:buNone/>
              <a:defRPr sz="836"/>
            </a:lvl2pPr>
            <a:lvl3pPr marL="637245" indent="0">
              <a:buNone/>
              <a:defRPr sz="697"/>
            </a:lvl3pPr>
            <a:lvl4pPr marL="955868" indent="0">
              <a:buNone/>
              <a:defRPr sz="627"/>
            </a:lvl4pPr>
            <a:lvl5pPr marL="1274491" indent="0">
              <a:buNone/>
              <a:defRPr sz="627"/>
            </a:lvl5pPr>
            <a:lvl6pPr marL="1593113" indent="0">
              <a:buNone/>
              <a:defRPr sz="627"/>
            </a:lvl6pPr>
            <a:lvl7pPr marL="1911736" indent="0">
              <a:buNone/>
              <a:defRPr sz="627"/>
            </a:lvl7pPr>
            <a:lvl8pPr marL="2230359" indent="0">
              <a:buNone/>
              <a:defRPr sz="627"/>
            </a:lvl8pPr>
            <a:lvl9pPr marL="2548981" indent="0">
              <a:buNone/>
              <a:defRPr sz="627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8BCD7-EF7F-48E9-98DF-64C2FA7EFA8F}" type="slidenum">
              <a:rPr lang="cs-CZ" altLang="tr-TR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323498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129" y="1411246"/>
            <a:ext cx="3549119" cy="1198604"/>
          </a:xfrm>
        </p:spPr>
        <p:txBody>
          <a:bodyPr anchor="b">
            <a:normAutofit/>
          </a:bodyPr>
          <a:lstStyle>
            <a:lvl1pPr algn="l">
              <a:defRPr sz="2509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42965" y="869950"/>
            <a:ext cx="2230279" cy="34798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115"/>
            </a:lvl1pPr>
            <a:lvl2pPr marL="318623" indent="0">
              <a:buNone/>
              <a:defRPr sz="1115"/>
            </a:lvl2pPr>
            <a:lvl3pPr marL="637245" indent="0">
              <a:buNone/>
              <a:defRPr sz="1115"/>
            </a:lvl3pPr>
            <a:lvl4pPr marL="955868" indent="0">
              <a:buNone/>
              <a:defRPr sz="1115"/>
            </a:lvl4pPr>
            <a:lvl5pPr marL="1274491" indent="0">
              <a:buNone/>
              <a:defRPr sz="1115"/>
            </a:lvl5pPr>
            <a:lvl6pPr marL="1593113" indent="0">
              <a:buNone/>
              <a:defRPr sz="1115"/>
            </a:lvl6pPr>
            <a:lvl7pPr marL="1911736" indent="0">
              <a:buNone/>
              <a:defRPr sz="1115"/>
            </a:lvl7pPr>
            <a:lvl8pPr marL="2230359" indent="0">
              <a:buNone/>
              <a:defRPr sz="1115"/>
            </a:lvl8pPr>
            <a:lvl9pPr marL="2548981" indent="0">
              <a:buNone/>
              <a:defRPr sz="1115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59" y="2783840"/>
            <a:ext cx="3543595" cy="1043940"/>
          </a:xfrm>
        </p:spPr>
        <p:txBody>
          <a:bodyPr/>
          <a:lstStyle>
            <a:lvl1pPr marL="0" indent="0">
              <a:buNone/>
              <a:defRPr sz="976"/>
            </a:lvl1pPr>
            <a:lvl2pPr marL="318623" indent="0">
              <a:buNone/>
              <a:defRPr sz="836"/>
            </a:lvl2pPr>
            <a:lvl3pPr marL="637245" indent="0">
              <a:buNone/>
              <a:defRPr sz="697"/>
            </a:lvl3pPr>
            <a:lvl4pPr marL="955868" indent="0">
              <a:buNone/>
              <a:defRPr sz="627"/>
            </a:lvl4pPr>
            <a:lvl5pPr marL="1274491" indent="0">
              <a:buNone/>
              <a:defRPr sz="627"/>
            </a:lvl5pPr>
            <a:lvl6pPr marL="1593113" indent="0">
              <a:buNone/>
              <a:defRPr sz="627"/>
            </a:lvl6pPr>
            <a:lvl7pPr marL="1911736" indent="0">
              <a:buNone/>
              <a:defRPr sz="627"/>
            </a:lvl7pPr>
            <a:lvl8pPr marL="2230359" indent="0">
              <a:buNone/>
              <a:defRPr sz="627"/>
            </a:lvl8pPr>
            <a:lvl9pPr marL="2548981" indent="0">
              <a:buNone/>
              <a:defRPr sz="627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4406C-1944-4C76-8A46-0C2650B80AE8}" type="slidenum">
              <a:rPr lang="cs-CZ" altLang="tr-TR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3031136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>
            <a:fillRect/>
          </a:stretch>
        </p:blipFill>
        <p:spPr bwMode="auto">
          <a:xfrm>
            <a:off x="0" y="2032000"/>
            <a:ext cx="2813050" cy="318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6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>
            <a:fillRect/>
          </a:stretch>
        </p:blipFill>
        <p:spPr bwMode="auto">
          <a:xfrm>
            <a:off x="0" y="2201863"/>
            <a:ext cx="106045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Oval 15"/>
          <p:cNvSpPr/>
          <p:nvPr/>
        </p:nvSpPr>
        <p:spPr>
          <a:xfrm>
            <a:off x="5999405" y="1275927"/>
            <a:ext cx="1964769" cy="2145877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031" name="Picture 8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>
            <a:fillRect/>
          </a:stretch>
        </p:blipFill>
        <p:spPr bwMode="auto">
          <a:xfrm>
            <a:off x="5575300" y="0"/>
            <a:ext cx="1116013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9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>
            <a:fillRect/>
          </a:stretch>
        </p:blipFill>
        <p:spPr bwMode="auto">
          <a:xfrm>
            <a:off x="5999163" y="4640263"/>
            <a:ext cx="6921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273925" y="0"/>
            <a:ext cx="477838" cy="8699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450850" y="344488"/>
            <a:ext cx="6553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68350" y="1562100"/>
            <a:ext cx="6235700" cy="319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045325" y="1373188"/>
            <a:ext cx="754063" cy="21113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114256" y="2464594"/>
            <a:ext cx="2938463" cy="212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7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15188" y="225425"/>
            <a:ext cx="582612" cy="584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95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879D9C9-08AC-41BD-95F0-E1B7128F641D}" type="slidenum">
              <a:rPr lang="cs-CZ" altLang="tr-TR"/>
              <a:pPr>
                <a:defRPr/>
              </a:pPr>
              <a:t>‹#›</a:t>
            </a:fld>
            <a:endParaRPr lang="cs-CZ" alt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896" r:id="rId1"/>
    <p:sldLayoutId id="2147484897" r:id="rId2"/>
    <p:sldLayoutId id="2147484898" r:id="rId3"/>
    <p:sldLayoutId id="2147484899" r:id="rId4"/>
    <p:sldLayoutId id="2147484900" r:id="rId5"/>
    <p:sldLayoutId id="2147484901" r:id="rId6"/>
    <p:sldLayoutId id="2147484902" r:id="rId7"/>
    <p:sldLayoutId id="2147484903" r:id="rId8"/>
    <p:sldLayoutId id="2147484904" r:id="rId9"/>
    <p:sldLayoutId id="2147484905" r:id="rId10"/>
    <p:sldLayoutId id="2147484906" r:id="rId11"/>
    <p:sldLayoutId id="2147484910" r:id="rId12"/>
    <p:sldLayoutId id="2147484907" r:id="rId13"/>
    <p:sldLayoutId id="2147484911" r:id="rId14"/>
    <p:sldLayoutId id="2147484912" r:id="rId15"/>
    <p:sldLayoutId id="2147484908" r:id="rId16"/>
    <p:sldLayoutId id="2147484909" r:id="rId17"/>
    <p:sldLayoutId id="2147484913" r:id="rId18"/>
    <p:sldLayoutId id="2147484914" r:id="rId19"/>
  </p:sldLayoutIdLst>
  <p:txStyles>
    <p:titleStyle>
      <a:lvl1pPr algn="l" defTabSz="317500" rtl="0" eaLnBrk="0" fontAlgn="base" hangingPunct="0">
        <a:spcBef>
          <a:spcPct val="0"/>
        </a:spcBef>
        <a:spcAft>
          <a:spcPct val="0"/>
        </a:spcAft>
        <a:defRPr sz="2900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317500" rtl="0" eaLnBrk="0" fontAlgn="base" hangingPunct="0">
        <a:spcBef>
          <a:spcPct val="0"/>
        </a:spcBef>
        <a:spcAft>
          <a:spcPct val="0"/>
        </a:spcAft>
        <a:defRPr sz="2900">
          <a:solidFill>
            <a:schemeClr val="tx2"/>
          </a:solidFill>
          <a:latin typeface="Century Gothic" panose="020B0502020202020204" pitchFamily="34" charset="0"/>
        </a:defRPr>
      </a:lvl2pPr>
      <a:lvl3pPr algn="l" defTabSz="317500" rtl="0" eaLnBrk="0" fontAlgn="base" hangingPunct="0">
        <a:spcBef>
          <a:spcPct val="0"/>
        </a:spcBef>
        <a:spcAft>
          <a:spcPct val="0"/>
        </a:spcAft>
        <a:defRPr sz="2900">
          <a:solidFill>
            <a:schemeClr val="tx2"/>
          </a:solidFill>
          <a:latin typeface="Century Gothic" panose="020B0502020202020204" pitchFamily="34" charset="0"/>
        </a:defRPr>
      </a:lvl3pPr>
      <a:lvl4pPr algn="l" defTabSz="317500" rtl="0" eaLnBrk="0" fontAlgn="base" hangingPunct="0">
        <a:spcBef>
          <a:spcPct val="0"/>
        </a:spcBef>
        <a:spcAft>
          <a:spcPct val="0"/>
        </a:spcAft>
        <a:defRPr sz="2900">
          <a:solidFill>
            <a:schemeClr val="tx2"/>
          </a:solidFill>
          <a:latin typeface="Century Gothic" panose="020B0502020202020204" pitchFamily="34" charset="0"/>
        </a:defRPr>
      </a:lvl4pPr>
      <a:lvl5pPr algn="l" defTabSz="317500" rtl="0" eaLnBrk="0" fontAlgn="base" hangingPunct="0">
        <a:spcBef>
          <a:spcPct val="0"/>
        </a:spcBef>
        <a:spcAft>
          <a:spcPct val="0"/>
        </a:spcAft>
        <a:defRPr sz="2900">
          <a:solidFill>
            <a:schemeClr val="tx2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38125" indent="-238125" algn="l" defTabSz="317500" rtl="0" eaLnBrk="0" fontAlgn="base" hangingPunct="0">
        <a:spcBef>
          <a:spcPts val="7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300" kern="1200">
          <a:solidFill>
            <a:schemeClr val="tx1"/>
          </a:solidFill>
          <a:latin typeface="+mj-lt"/>
          <a:ea typeface="+mj-ea"/>
          <a:cs typeface="+mj-cs"/>
        </a:defRPr>
      </a:lvl1pPr>
      <a:lvl2pPr marL="517525" indent="-198438" algn="l" defTabSz="317500" rtl="0" eaLnBrk="0" fontAlgn="base" hangingPunct="0">
        <a:spcBef>
          <a:spcPts val="7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chemeClr val="tx1"/>
          </a:solidFill>
          <a:latin typeface="+mj-lt"/>
          <a:ea typeface="+mj-ea"/>
          <a:cs typeface="+mj-cs"/>
        </a:defRPr>
      </a:lvl2pPr>
      <a:lvl3pPr marL="795338" indent="-158750" algn="l" defTabSz="317500" rtl="0" eaLnBrk="0" fontAlgn="base" hangingPunct="0">
        <a:spcBef>
          <a:spcPts val="7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100" kern="1200">
          <a:solidFill>
            <a:schemeClr val="tx1"/>
          </a:solidFill>
          <a:latin typeface="+mj-lt"/>
          <a:ea typeface="+mj-ea"/>
          <a:cs typeface="+mj-cs"/>
        </a:defRPr>
      </a:lvl3pPr>
      <a:lvl4pPr marL="1114425" indent="-158750" algn="l" defTabSz="317500" rtl="0" eaLnBrk="0" fontAlgn="base" hangingPunct="0">
        <a:spcBef>
          <a:spcPts val="7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900" kern="1200">
          <a:solidFill>
            <a:schemeClr val="tx1"/>
          </a:solidFill>
          <a:latin typeface="+mj-lt"/>
          <a:ea typeface="+mj-ea"/>
          <a:cs typeface="+mj-cs"/>
        </a:defRPr>
      </a:lvl4pPr>
      <a:lvl5pPr marL="1433513" indent="-158750" algn="l" defTabSz="317500" rtl="0" eaLnBrk="0" fontAlgn="base" hangingPunct="0">
        <a:spcBef>
          <a:spcPts val="7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900" kern="1200">
          <a:solidFill>
            <a:schemeClr val="tx1"/>
          </a:solidFill>
          <a:latin typeface="+mj-lt"/>
          <a:ea typeface="+mj-ea"/>
          <a:cs typeface="+mj-cs"/>
        </a:defRPr>
      </a:lvl5pPr>
      <a:lvl6pPr marL="1752425" indent="-159311" algn="l" defTabSz="318623" rtl="0" eaLnBrk="1" latinLnBrk="0" hangingPunct="1">
        <a:spcBef>
          <a:spcPts val="6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76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071047" indent="-159311" algn="l" defTabSz="318623" rtl="0" eaLnBrk="1" latinLnBrk="0" hangingPunct="1">
        <a:spcBef>
          <a:spcPts val="6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76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2389670" indent="-159311" algn="l" defTabSz="318623" rtl="0" eaLnBrk="1" latinLnBrk="0" hangingPunct="1">
        <a:spcBef>
          <a:spcPts val="6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76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2708293" indent="-159311" algn="l" defTabSz="318623" rtl="0" eaLnBrk="1" latinLnBrk="0" hangingPunct="1">
        <a:spcBef>
          <a:spcPts val="6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76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318623" rtl="0" eaLnBrk="1" latinLnBrk="0" hangingPunct="1">
        <a:defRPr sz="1254" kern="1200">
          <a:solidFill>
            <a:schemeClr val="tx1"/>
          </a:solidFill>
          <a:latin typeface="+mn-lt"/>
          <a:ea typeface="+mn-ea"/>
          <a:cs typeface="+mn-cs"/>
        </a:defRPr>
      </a:lvl1pPr>
      <a:lvl2pPr marL="318623" algn="l" defTabSz="318623" rtl="0" eaLnBrk="1" latinLnBrk="0" hangingPunct="1">
        <a:defRPr sz="1254" kern="1200">
          <a:solidFill>
            <a:schemeClr val="tx1"/>
          </a:solidFill>
          <a:latin typeface="+mn-lt"/>
          <a:ea typeface="+mn-ea"/>
          <a:cs typeface="+mn-cs"/>
        </a:defRPr>
      </a:lvl2pPr>
      <a:lvl3pPr marL="637245" algn="l" defTabSz="318623" rtl="0" eaLnBrk="1" latinLnBrk="0" hangingPunct="1">
        <a:defRPr sz="1254" kern="1200">
          <a:solidFill>
            <a:schemeClr val="tx1"/>
          </a:solidFill>
          <a:latin typeface="+mn-lt"/>
          <a:ea typeface="+mn-ea"/>
          <a:cs typeface="+mn-cs"/>
        </a:defRPr>
      </a:lvl3pPr>
      <a:lvl4pPr marL="955868" algn="l" defTabSz="318623" rtl="0" eaLnBrk="1" latinLnBrk="0" hangingPunct="1">
        <a:defRPr sz="1254" kern="1200">
          <a:solidFill>
            <a:schemeClr val="tx1"/>
          </a:solidFill>
          <a:latin typeface="+mn-lt"/>
          <a:ea typeface="+mn-ea"/>
          <a:cs typeface="+mn-cs"/>
        </a:defRPr>
      </a:lvl4pPr>
      <a:lvl5pPr marL="1274491" algn="l" defTabSz="318623" rtl="0" eaLnBrk="1" latinLnBrk="0" hangingPunct="1">
        <a:defRPr sz="1254" kern="1200">
          <a:solidFill>
            <a:schemeClr val="tx1"/>
          </a:solidFill>
          <a:latin typeface="+mn-lt"/>
          <a:ea typeface="+mn-ea"/>
          <a:cs typeface="+mn-cs"/>
        </a:defRPr>
      </a:lvl5pPr>
      <a:lvl6pPr marL="1593113" algn="l" defTabSz="318623" rtl="0" eaLnBrk="1" latinLnBrk="0" hangingPunct="1">
        <a:defRPr sz="1254" kern="1200">
          <a:solidFill>
            <a:schemeClr val="tx1"/>
          </a:solidFill>
          <a:latin typeface="+mn-lt"/>
          <a:ea typeface="+mn-ea"/>
          <a:cs typeface="+mn-cs"/>
        </a:defRPr>
      </a:lvl6pPr>
      <a:lvl7pPr marL="1911736" algn="l" defTabSz="318623" rtl="0" eaLnBrk="1" latinLnBrk="0" hangingPunct="1">
        <a:defRPr sz="1254" kern="1200">
          <a:solidFill>
            <a:schemeClr val="tx1"/>
          </a:solidFill>
          <a:latin typeface="+mn-lt"/>
          <a:ea typeface="+mn-ea"/>
          <a:cs typeface="+mn-cs"/>
        </a:defRPr>
      </a:lvl7pPr>
      <a:lvl8pPr marL="2230359" algn="l" defTabSz="318623" rtl="0" eaLnBrk="1" latinLnBrk="0" hangingPunct="1">
        <a:defRPr sz="1254" kern="1200">
          <a:solidFill>
            <a:schemeClr val="tx1"/>
          </a:solidFill>
          <a:latin typeface="+mn-lt"/>
          <a:ea typeface="+mn-ea"/>
          <a:cs typeface="+mn-cs"/>
        </a:defRPr>
      </a:lvl8pPr>
      <a:lvl9pPr marL="2548981" algn="l" defTabSz="318623" rtl="0" eaLnBrk="1" latinLnBrk="0" hangingPunct="1">
        <a:defRPr sz="12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04863" y="665163"/>
            <a:ext cx="6149975" cy="2533650"/>
          </a:xfrm>
        </p:spPr>
        <p:txBody>
          <a:bodyPr rtlCol="0" anchor="ctr">
            <a:norm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cs-CZ" altLang="tr-TR" sz="4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tr-TR" altLang="tr-TR" sz="4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İNERALLER</a:t>
            </a:r>
            <a:endParaRPr lang="en-GB" altLang="tr-TR" sz="32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Alt Başlık 1"/>
          <p:cNvSpPr>
            <a:spLocks noGrp="1"/>
          </p:cNvSpPr>
          <p:nvPr>
            <p:ph type="subTitle" idx="1"/>
          </p:nvPr>
        </p:nvSpPr>
        <p:spPr>
          <a:xfrm>
            <a:off x="804863" y="3635375"/>
            <a:ext cx="6149975" cy="655638"/>
          </a:xfrm>
        </p:spPr>
        <p:txBody>
          <a:bodyPr/>
          <a:lstStyle/>
          <a:p>
            <a:pPr>
              <a:defRPr/>
            </a:pPr>
            <a:endParaRPr lang="tr-TR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Unvan 1"/>
          <p:cNvSpPr>
            <a:spLocks noGrp="1"/>
          </p:cNvSpPr>
          <p:nvPr>
            <p:ph type="title"/>
          </p:nvPr>
        </p:nvSpPr>
        <p:spPr>
          <a:xfrm>
            <a:off x="287338" y="88900"/>
            <a:ext cx="6553200" cy="563563"/>
          </a:xfrm>
        </p:spPr>
        <p:txBody>
          <a:bodyPr/>
          <a:lstStyle/>
          <a:p>
            <a:pPr>
              <a:defRPr/>
            </a:pPr>
            <a:r>
              <a:rPr lang="tr-TR" altLang="tr-TR" sz="28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HİPERKALSEMİ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144463" y="908050"/>
          <a:ext cx="3836987" cy="3535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6987"/>
              </a:tblGrid>
              <a:tr h="396212">
                <a:tc>
                  <a:txBody>
                    <a:bodyPr/>
                    <a:lstStyle/>
                    <a:p>
                      <a:pPr marL="518367" lvl="1" indent="-238967" defTabSz="318623" eaLnBrk="1" fontAlgn="auto" hangingPunct="1">
                        <a:spcBef>
                          <a:spcPts val="697"/>
                        </a:spcBef>
                        <a:spcAft>
                          <a:spcPts val="0"/>
                        </a:spcAft>
                        <a:buFont typeface="Wingdings 3" charset="2"/>
                        <a:buChar char=""/>
                        <a:defRPr/>
                      </a:pPr>
                      <a:r>
                        <a:rPr lang="tr-TR" sz="2000" dirty="0" smtClean="0"/>
                        <a:t>NEDENLERİ</a:t>
                      </a:r>
                      <a:endParaRPr lang="tr-TR" altLang="tr-TR" sz="1900" dirty="0" smtClean="0"/>
                    </a:p>
                  </a:txBody>
                  <a:tcPr marL="91435" marR="91435" marT="45706" marB="45706"/>
                </a:tc>
              </a:tr>
              <a:tr h="448450">
                <a:tc>
                  <a:txBody>
                    <a:bodyPr/>
                    <a:lstStyle/>
                    <a:p>
                      <a:r>
                        <a:rPr lang="tr-TR" sz="1600" b="1" i="1" dirty="0" err="1" smtClean="0"/>
                        <a:t>Primer</a:t>
                      </a:r>
                      <a:r>
                        <a:rPr lang="tr-TR" sz="1600" b="1" i="1" dirty="0" smtClean="0"/>
                        <a:t> </a:t>
                      </a:r>
                      <a:r>
                        <a:rPr lang="tr-TR" sz="1600" b="1" i="1" dirty="0" err="1" smtClean="0"/>
                        <a:t>hiperparatirodizm</a:t>
                      </a:r>
                      <a:endParaRPr lang="tr-TR" sz="1600" b="1" i="1" dirty="0"/>
                    </a:p>
                  </a:txBody>
                  <a:tcPr marL="91435" marR="91435" marT="45706" marB="45706"/>
                </a:tc>
              </a:tr>
              <a:tr h="448450">
                <a:tc>
                  <a:txBody>
                    <a:bodyPr/>
                    <a:lstStyle/>
                    <a:p>
                      <a:r>
                        <a:rPr lang="tr-TR" sz="1600" b="1" i="1" dirty="0" smtClean="0"/>
                        <a:t>Akciğer hastalıkları </a:t>
                      </a:r>
                      <a:r>
                        <a:rPr lang="tr-TR" sz="1600" b="1" i="1" smtClean="0"/>
                        <a:t>ve kanserler</a:t>
                      </a:r>
                      <a:endParaRPr lang="tr-TR" sz="1600" b="1" i="1" dirty="0" smtClean="0"/>
                    </a:p>
                  </a:txBody>
                  <a:tcPr marL="91435" marR="91435" marT="45706" marB="45706"/>
                </a:tc>
              </a:tr>
              <a:tr h="448450">
                <a:tc>
                  <a:txBody>
                    <a:bodyPr/>
                    <a:lstStyle/>
                    <a:p>
                      <a:r>
                        <a:rPr lang="tr-TR" sz="1600" b="1" i="1" dirty="0" err="1" smtClean="0"/>
                        <a:t>Benign</a:t>
                      </a:r>
                      <a:r>
                        <a:rPr lang="tr-TR" sz="1600" b="1" i="1" dirty="0" smtClean="0"/>
                        <a:t> ailesel </a:t>
                      </a:r>
                      <a:r>
                        <a:rPr lang="tr-TR" sz="1600" b="1" i="1" dirty="0" err="1" smtClean="0"/>
                        <a:t>hipokalsiüri</a:t>
                      </a:r>
                      <a:endParaRPr lang="tr-TR" sz="1600" b="1" i="1" dirty="0"/>
                    </a:p>
                  </a:txBody>
                  <a:tcPr marL="91435" marR="91435" marT="45706" marB="45706"/>
                </a:tc>
              </a:tr>
              <a:tr h="448450">
                <a:tc>
                  <a:txBody>
                    <a:bodyPr/>
                    <a:lstStyle/>
                    <a:p>
                      <a:r>
                        <a:rPr lang="tr-TR" sz="1600" b="1" i="1" dirty="0" err="1" smtClean="0"/>
                        <a:t>Multiple</a:t>
                      </a:r>
                      <a:r>
                        <a:rPr lang="tr-TR" sz="1600" b="1" i="1" dirty="0" smtClean="0"/>
                        <a:t> </a:t>
                      </a:r>
                      <a:r>
                        <a:rPr lang="tr-TR" sz="1600" b="1" i="1" dirty="0" err="1" smtClean="0"/>
                        <a:t>myeloma</a:t>
                      </a:r>
                      <a:endParaRPr lang="tr-TR" sz="1600" b="1" i="1" dirty="0"/>
                    </a:p>
                  </a:txBody>
                  <a:tcPr marL="91435" marR="91435" marT="45706" marB="45706"/>
                </a:tc>
              </a:tr>
              <a:tr h="448450">
                <a:tc>
                  <a:txBody>
                    <a:bodyPr/>
                    <a:lstStyle/>
                    <a:p>
                      <a:r>
                        <a:rPr lang="tr-TR" sz="1600" b="1" i="1" dirty="0" err="1" smtClean="0"/>
                        <a:t>Vit</a:t>
                      </a:r>
                      <a:r>
                        <a:rPr lang="tr-TR" sz="1600" b="1" i="1" dirty="0" smtClean="0"/>
                        <a:t> D artışı</a:t>
                      </a:r>
                      <a:endParaRPr lang="tr-TR" sz="1600" b="1" i="1" dirty="0"/>
                    </a:p>
                  </a:txBody>
                  <a:tcPr marL="91435" marR="91435" marT="45706" marB="45706"/>
                </a:tc>
              </a:tr>
              <a:tr h="448450">
                <a:tc>
                  <a:txBody>
                    <a:bodyPr/>
                    <a:lstStyle/>
                    <a:p>
                      <a:r>
                        <a:rPr lang="tr-TR" sz="1600" b="1" i="1" dirty="0" smtClean="0"/>
                        <a:t>Diyet destekleri</a:t>
                      </a:r>
                      <a:endParaRPr lang="tr-TR" sz="1600" b="1" i="1" dirty="0"/>
                    </a:p>
                  </a:txBody>
                  <a:tcPr marL="91435" marR="91435" marT="45706" marB="45706"/>
                </a:tc>
              </a:tr>
              <a:tr h="448450">
                <a:tc>
                  <a:txBody>
                    <a:bodyPr/>
                    <a:lstStyle/>
                    <a:p>
                      <a:r>
                        <a:rPr lang="tr-TR" sz="16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İlaç yan etkileri</a:t>
                      </a:r>
                      <a:endParaRPr lang="tr-TR" sz="1600" b="1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5706" marB="45706"/>
                </a:tc>
              </a:tr>
            </a:tbl>
          </a:graphicData>
        </a:graphic>
      </p:graphicFrame>
      <p:sp>
        <p:nvSpPr>
          <p:cNvPr id="38935" name="Metin kutusu 2"/>
          <p:cNvSpPr txBox="1">
            <a:spLocks noChangeArrowheads="1"/>
          </p:cNvSpPr>
          <p:nvPr/>
        </p:nvSpPr>
        <p:spPr bwMode="auto">
          <a:xfrm>
            <a:off x="4464050" y="219075"/>
            <a:ext cx="20272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/>
              <a:t>(Ca+2 &gt; 11 mg/dl)</a:t>
            </a:r>
          </a:p>
          <a:p>
            <a:endParaRPr lang="tr-TR" altLang="tr-TR"/>
          </a:p>
        </p:txBody>
      </p:sp>
      <p:graphicFrame>
        <p:nvGraphicFramePr>
          <p:cNvPr id="5" name="Tablo 4"/>
          <p:cNvGraphicFramePr>
            <a:graphicFrameLocks noGrp="1"/>
          </p:cNvGraphicFramePr>
          <p:nvPr/>
        </p:nvGraphicFramePr>
        <p:xfrm>
          <a:off x="4392613" y="1314450"/>
          <a:ext cx="3887787" cy="949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7787"/>
              </a:tblGrid>
              <a:tr h="370332">
                <a:tc>
                  <a:txBody>
                    <a:bodyPr/>
                    <a:lstStyle/>
                    <a:p>
                      <a:endParaRPr lang="tr-TR" sz="1600" dirty="0"/>
                    </a:p>
                  </a:txBody>
                  <a:tcPr marL="91425" marR="91425" marT="45657" marB="45657"/>
                </a:tc>
              </a:tr>
              <a:tr h="578993">
                <a:tc>
                  <a:txBody>
                    <a:bodyPr/>
                    <a:lstStyle/>
                    <a:p>
                      <a:pPr marL="0" marR="0" lvl="0" indent="0" algn="l" defTabSz="3186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Kardiyak hasar,</a:t>
                      </a:r>
                      <a:r>
                        <a:rPr lang="tr-T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600" b="1" dirty="0" smtClean="0"/>
                        <a:t>nörolojik,</a:t>
                      </a:r>
                      <a:r>
                        <a:rPr lang="tr-TR" sz="1600" b="1" baseline="0" dirty="0" smtClean="0"/>
                        <a:t> </a:t>
                      </a:r>
                      <a:r>
                        <a:rPr lang="tr-TR" sz="1600" b="1" baseline="0" dirty="0" err="1" smtClean="0"/>
                        <a:t>gastroisntestinal</a:t>
                      </a:r>
                      <a:r>
                        <a:rPr lang="tr-TR" sz="1600" b="1" baseline="0" dirty="0" smtClean="0"/>
                        <a:t> ve </a:t>
                      </a:r>
                      <a:r>
                        <a:rPr lang="tr-TR" sz="1600" b="1" baseline="0" dirty="0" err="1" smtClean="0"/>
                        <a:t>renal</a:t>
                      </a:r>
                      <a:r>
                        <a:rPr lang="tr-TR" sz="1600" b="1" baseline="0" dirty="0" smtClean="0"/>
                        <a:t> semptomlar</a:t>
                      </a:r>
                      <a:endParaRPr lang="tr-TR" sz="1600" b="1" dirty="0" smtClean="0"/>
                    </a:p>
                  </a:txBody>
                  <a:tcPr marL="91425" marR="91425" marT="45657" marB="45657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Unvan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altLang="tr-TR" sz="24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Günlük miktarı</a:t>
            </a:r>
          </a:p>
        </p:txBody>
      </p:sp>
      <p:sp>
        <p:nvSpPr>
          <p:cNvPr id="40963" name="İçerik Yer Tutucusu 2"/>
          <p:cNvSpPr>
            <a:spLocks noGrp="1"/>
          </p:cNvSpPr>
          <p:nvPr>
            <p:ph sz="half" idx="1"/>
          </p:nvPr>
        </p:nvSpPr>
        <p:spPr>
          <a:xfrm>
            <a:off x="434929" y="1097682"/>
            <a:ext cx="5976143" cy="4307210"/>
          </a:xfrm>
        </p:spPr>
        <p:txBody>
          <a:bodyPr/>
          <a:lstStyle/>
          <a:p>
            <a:pPr eaLnBrk="1" hangingPunct="1"/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Gençler:1300 mg/gün</a:t>
            </a:r>
          </a:p>
          <a:p>
            <a:pPr eaLnBrk="1" hangingPunct="1"/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50 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yaş üstü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: 1200mg/gün</a:t>
            </a:r>
          </a:p>
          <a:p>
            <a:pPr eaLnBrk="1" hangingPunct="1"/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Gebelik: 1100mg/gün</a:t>
            </a:r>
          </a:p>
          <a:p>
            <a:pPr eaLnBrk="1" hangingPunct="1"/>
            <a:r>
              <a:rPr lang="tr-TR" alt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Postmenopoz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: 1000 -1500 mg/gün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ChangeArrowheads="1"/>
          </p:cNvSpPr>
          <p:nvPr/>
        </p:nvSpPr>
        <p:spPr bwMode="auto">
          <a:xfrm>
            <a:off x="879475" y="522288"/>
            <a:ext cx="6673850" cy="2588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61938" indent="-261938"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20000"/>
              </a:spcBef>
              <a:buSzPct val="85000"/>
              <a:defRPr/>
            </a:pPr>
            <a:r>
              <a:rPr lang="tr-TR" altLang="zh-CN" sz="2000" dirty="0" smtClean="0">
                <a:solidFill>
                  <a:srgbClr val="33CC33"/>
                </a:solidFill>
                <a:cs typeface="Arial" panose="020B0604020202020204" pitchFamily="34" charset="0"/>
              </a:rPr>
              <a:t>Kalsiyum </a:t>
            </a:r>
            <a:r>
              <a:rPr lang="tr-TR" altLang="zh-CN" sz="2000" dirty="0" err="1" smtClean="0">
                <a:solidFill>
                  <a:srgbClr val="33CC33"/>
                </a:solidFill>
                <a:cs typeface="Arial" panose="020B0604020202020204" pitchFamily="34" charset="0"/>
              </a:rPr>
              <a:t>absorbsiyonunu</a:t>
            </a:r>
            <a:r>
              <a:rPr lang="tr-TR" altLang="zh-CN" sz="2000" dirty="0" smtClean="0">
                <a:solidFill>
                  <a:srgbClr val="33CC33"/>
                </a:solidFill>
                <a:cs typeface="Arial" panose="020B0604020202020204" pitchFamily="34" charset="0"/>
              </a:rPr>
              <a:t> etkileyen faktörler</a:t>
            </a:r>
            <a:endParaRPr lang="en-GB" altLang="zh-CN" sz="2000" dirty="0" smtClean="0">
              <a:solidFill>
                <a:schemeClr val="accent1">
                  <a:lumMod val="40000"/>
                  <a:lumOff val="60000"/>
                </a:schemeClr>
              </a:solidFill>
              <a:cs typeface="Arial" panose="020B0604020202020204" pitchFamily="34" charset="0"/>
            </a:endParaRPr>
          </a:p>
          <a:p>
            <a:pPr marL="457200" indent="-457200" eaLnBrk="1" hangingPunct="1">
              <a:lnSpc>
                <a:spcPct val="120000"/>
              </a:lnSpc>
              <a:spcBef>
                <a:spcPct val="20000"/>
              </a:spcBef>
              <a:buClr>
                <a:srgbClr val="FF33CC"/>
              </a:buClr>
              <a:buSzPct val="85000"/>
              <a:buFont typeface="Wingdings" panose="05000000000000000000" pitchFamily="2" charset="2"/>
              <a:buAutoNum type="arabicPeriod"/>
              <a:defRPr/>
            </a:pPr>
            <a:r>
              <a:rPr lang="en-US" altLang="zh-CN" sz="2000" u="sng" dirty="0" err="1" smtClean="0">
                <a:cs typeface="Arial" panose="020B0604020202020204" pitchFamily="34" charset="0"/>
              </a:rPr>
              <a:t>Vit.D</a:t>
            </a:r>
            <a:r>
              <a:rPr lang="en-US" altLang="zh-CN" sz="2000" dirty="0" smtClean="0">
                <a:cs typeface="Arial" panose="020B0604020202020204" pitchFamily="34" charset="0"/>
              </a:rPr>
              <a:t> </a:t>
            </a:r>
            <a:endParaRPr lang="tr-TR" altLang="zh-CN" sz="2000" dirty="0" smtClean="0">
              <a:cs typeface="Arial" panose="020B0604020202020204" pitchFamily="34" charset="0"/>
            </a:endParaRPr>
          </a:p>
          <a:p>
            <a:pPr marL="457200" indent="-457200" eaLnBrk="1" hangingPunct="1">
              <a:lnSpc>
                <a:spcPct val="120000"/>
              </a:lnSpc>
              <a:spcBef>
                <a:spcPct val="20000"/>
              </a:spcBef>
              <a:buClr>
                <a:srgbClr val="FF33CC"/>
              </a:buClr>
              <a:buSzPct val="85000"/>
              <a:buFont typeface="Wingdings" panose="05000000000000000000" pitchFamily="2" charset="2"/>
              <a:buAutoNum type="arabicPeriod"/>
              <a:defRPr/>
            </a:pPr>
            <a:r>
              <a:rPr lang="tr-TR" altLang="zh-CN" sz="2000" u="sng" dirty="0" err="1" smtClean="0">
                <a:cs typeface="Arial" panose="020B0604020202020204" pitchFamily="34" charset="0"/>
              </a:rPr>
              <a:t>Paratirioid</a:t>
            </a:r>
            <a:r>
              <a:rPr lang="tr-TR" altLang="zh-CN" sz="2000" u="sng" dirty="0" smtClean="0">
                <a:cs typeface="Arial" panose="020B0604020202020204" pitchFamily="34" charset="0"/>
              </a:rPr>
              <a:t> hormon </a:t>
            </a:r>
            <a:r>
              <a:rPr lang="en-US" altLang="zh-CN" sz="2000" u="sng" dirty="0" smtClean="0">
                <a:cs typeface="Arial" panose="020B0604020202020204" pitchFamily="34" charset="0"/>
              </a:rPr>
              <a:t>(PTH)</a:t>
            </a:r>
            <a:r>
              <a:rPr lang="en-US" altLang="zh-CN" sz="2000" dirty="0" smtClean="0">
                <a:cs typeface="Arial" panose="020B0604020202020204" pitchFamily="34" charset="0"/>
              </a:rPr>
              <a:t> </a:t>
            </a:r>
            <a:endParaRPr lang="tr-TR" altLang="zh-CN" sz="2000" dirty="0">
              <a:cs typeface="Arial" panose="020B0604020202020204" pitchFamily="34" charset="0"/>
            </a:endParaRPr>
          </a:p>
          <a:p>
            <a:pPr marL="457200" indent="-457200" eaLnBrk="1" hangingPunct="1">
              <a:lnSpc>
                <a:spcPct val="120000"/>
              </a:lnSpc>
              <a:spcBef>
                <a:spcPct val="20000"/>
              </a:spcBef>
              <a:buClr>
                <a:srgbClr val="FF33CC"/>
              </a:buClr>
              <a:buSzPct val="85000"/>
              <a:buFont typeface="Wingdings" panose="05000000000000000000" pitchFamily="2" charset="2"/>
              <a:buAutoNum type="arabicPeriod"/>
              <a:defRPr/>
            </a:pPr>
            <a:r>
              <a:rPr lang="en-US" altLang="zh-CN" sz="2000" u="sng" dirty="0" smtClean="0">
                <a:cs typeface="Arial" panose="020B0604020202020204" pitchFamily="34" charset="0"/>
              </a:rPr>
              <a:t>A</a:t>
            </a:r>
            <a:r>
              <a:rPr lang="tr-TR" altLang="zh-CN" sz="2000" u="sng" dirty="0" err="1" smtClean="0">
                <a:cs typeface="Arial" panose="020B0604020202020204" pitchFamily="34" charset="0"/>
              </a:rPr>
              <a:t>sidite</a:t>
            </a:r>
            <a:r>
              <a:rPr lang="en-US" altLang="zh-CN" sz="2000" u="sng" dirty="0" smtClean="0">
                <a:cs typeface="Arial" panose="020B0604020202020204" pitchFamily="34" charset="0"/>
              </a:rPr>
              <a:t> (pH</a:t>
            </a:r>
            <a:r>
              <a:rPr lang="tr-TR" altLang="zh-CN" sz="2000" u="sng" dirty="0" smtClean="0">
                <a:cs typeface="Arial" panose="020B0604020202020204" pitchFamily="34" charset="0"/>
              </a:rPr>
              <a:t> düşüklüğü</a:t>
            </a:r>
            <a:r>
              <a:rPr lang="en-US" altLang="zh-CN" sz="2000" u="sng" dirty="0" smtClean="0">
                <a:cs typeface="Arial" panose="020B0604020202020204" pitchFamily="34" charset="0"/>
              </a:rPr>
              <a:t>)</a:t>
            </a:r>
            <a:endParaRPr lang="en-US" altLang="zh-CN" sz="2000" dirty="0" smtClean="0">
              <a:cs typeface="Arial" panose="020B0604020202020204" pitchFamily="34" charset="0"/>
            </a:endParaRPr>
          </a:p>
          <a:p>
            <a:pPr marL="457200" indent="-457200" eaLnBrk="1" hangingPunct="1">
              <a:lnSpc>
                <a:spcPct val="120000"/>
              </a:lnSpc>
              <a:spcBef>
                <a:spcPct val="20000"/>
              </a:spcBef>
              <a:buClr>
                <a:srgbClr val="FF33CC"/>
              </a:buClr>
              <a:buSzPct val="85000"/>
              <a:buFont typeface="Wingdings" panose="05000000000000000000" pitchFamily="2" charset="2"/>
              <a:buAutoNum type="arabicPeriod" startAt="4"/>
              <a:defRPr/>
            </a:pPr>
            <a:r>
              <a:rPr lang="en-US" altLang="zh-CN" sz="2000" u="sng" dirty="0" smtClean="0">
                <a:cs typeface="Arial" panose="020B0604020202020204" pitchFamily="34" charset="0"/>
              </a:rPr>
              <a:t>La</a:t>
            </a:r>
            <a:r>
              <a:rPr lang="tr-TR" altLang="zh-CN" sz="2000" u="sng" dirty="0" err="1" smtClean="0">
                <a:cs typeface="Arial" panose="020B0604020202020204" pitchFamily="34" charset="0"/>
              </a:rPr>
              <a:t>ktoz</a:t>
            </a:r>
            <a:endParaRPr lang="tr-TR" altLang="zh-CN" sz="2000" dirty="0" smtClean="0">
              <a:cs typeface="Arial" panose="020B0604020202020204" pitchFamily="34" charset="0"/>
            </a:endParaRPr>
          </a:p>
          <a:p>
            <a:pPr marL="457200" indent="-457200" eaLnBrk="1" hangingPunct="1">
              <a:lnSpc>
                <a:spcPct val="120000"/>
              </a:lnSpc>
              <a:spcBef>
                <a:spcPct val="20000"/>
              </a:spcBef>
              <a:buClr>
                <a:srgbClr val="FF33CC"/>
              </a:buClr>
              <a:buSzPct val="85000"/>
              <a:buFont typeface="Wingdings" panose="05000000000000000000" pitchFamily="2" charset="2"/>
              <a:buAutoNum type="arabicPeriod" startAt="4"/>
              <a:defRPr/>
            </a:pPr>
            <a:r>
              <a:rPr lang="en-US" altLang="zh-CN" sz="2000" u="sng" dirty="0" smtClean="0">
                <a:cs typeface="Arial" panose="020B0604020202020204" pitchFamily="34" charset="0"/>
              </a:rPr>
              <a:t>L</a:t>
            </a:r>
            <a:r>
              <a:rPr lang="tr-TR" altLang="zh-CN" sz="2000" u="sng" dirty="0" smtClean="0">
                <a:cs typeface="Arial" panose="020B0604020202020204" pitchFamily="34" charset="0"/>
              </a:rPr>
              <a:t>izin ve </a:t>
            </a:r>
            <a:r>
              <a:rPr lang="tr-TR" altLang="zh-CN" sz="2000" u="sng" dirty="0" err="1" smtClean="0">
                <a:cs typeface="Arial" panose="020B0604020202020204" pitchFamily="34" charset="0"/>
              </a:rPr>
              <a:t>arjinin</a:t>
            </a:r>
            <a:endParaRPr lang="en-US" altLang="zh-CN" sz="2000" dirty="0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7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47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47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474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474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474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7490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ChangeArrowheads="1"/>
          </p:cNvSpPr>
          <p:nvPr/>
        </p:nvSpPr>
        <p:spPr bwMode="auto">
          <a:xfrm>
            <a:off x="1000125" y="331788"/>
            <a:ext cx="6577013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20000"/>
              </a:spcBef>
              <a:buSzPct val="85000"/>
              <a:defRPr/>
            </a:pPr>
            <a:r>
              <a:rPr lang="tr-TR" altLang="zh-CN" sz="2400" dirty="0" smtClean="0">
                <a:solidFill>
                  <a:srgbClr val="92D050"/>
                </a:solidFill>
                <a:cs typeface="Arial" panose="020B0604020202020204" pitchFamily="34" charset="0"/>
              </a:rPr>
              <a:t>Kalsiyum </a:t>
            </a:r>
            <a:r>
              <a:rPr lang="tr-TR" altLang="zh-CN" sz="2400" dirty="0" err="1" smtClean="0">
                <a:solidFill>
                  <a:srgbClr val="92D050"/>
                </a:solidFill>
                <a:cs typeface="Arial" panose="020B0604020202020204" pitchFamily="34" charset="0"/>
              </a:rPr>
              <a:t>absorbsiyonunu</a:t>
            </a:r>
            <a:r>
              <a:rPr lang="tr-TR" altLang="zh-CN" sz="2400" dirty="0" smtClean="0">
                <a:solidFill>
                  <a:srgbClr val="92D050"/>
                </a:solidFill>
                <a:cs typeface="Arial" panose="020B0604020202020204" pitchFamily="34" charset="0"/>
              </a:rPr>
              <a:t> </a:t>
            </a:r>
            <a:r>
              <a:rPr lang="tr-TR" altLang="zh-CN" sz="2400" dirty="0" err="1" smtClean="0">
                <a:solidFill>
                  <a:srgbClr val="92D050"/>
                </a:solidFill>
                <a:cs typeface="Arial" panose="020B0604020202020204" pitchFamily="34" charset="0"/>
              </a:rPr>
              <a:t>inhibe</a:t>
            </a:r>
            <a:r>
              <a:rPr lang="tr-TR" altLang="zh-CN" sz="2400" dirty="0" smtClean="0">
                <a:solidFill>
                  <a:srgbClr val="92D050"/>
                </a:solidFill>
                <a:cs typeface="Arial" panose="020B0604020202020204" pitchFamily="34" charset="0"/>
              </a:rPr>
              <a:t> eden faktörler</a:t>
            </a:r>
          </a:p>
          <a:p>
            <a:pPr eaLnBrk="1" hangingPunct="1">
              <a:spcBef>
                <a:spcPct val="20000"/>
              </a:spcBef>
              <a:buSzPct val="85000"/>
              <a:defRPr/>
            </a:pPr>
            <a:endParaRPr lang="en-GB" altLang="zh-CN" sz="2000" dirty="0" smtClean="0">
              <a:solidFill>
                <a:schemeClr val="bg2">
                  <a:lumMod val="20000"/>
                  <a:lumOff val="80000"/>
                </a:schemeClr>
              </a:solidFill>
              <a:cs typeface="Arial" panose="020B0604020202020204" pitchFamily="34" charset="0"/>
            </a:endParaRPr>
          </a:p>
          <a:p>
            <a:pPr marL="457200" indent="-457200" eaLnBrk="1" hangingPunct="1">
              <a:spcBef>
                <a:spcPct val="20000"/>
              </a:spcBef>
              <a:buClr>
                <a:srgbClr val="FF33CC"/>
              </a:buClr>
              <a:buSzPct val="85000"/>
              <a:buFont typeface="Wingdings" panose="05000000000000000000" pitchFamily="2" charset="2"/>
              <a:buAutoNum type="arabicPeriod"/>
              <a:defRPr/>
            </a:pPr>
            <a:r>
              <a:rPr lang="tr-TR" altLang="zh-CN" sz="2000" dirty="0" err="1" smtClean="0">
                <a:cs typeface="Arial" panose="020B0604020202020204" pitchFamily="34" charset="0"/>
              </a:rPr>
              <a:t>Fitat</a:t>
            </a:r>
            <a:r>
              <a:rPr lang="tr-TR" altLang="zh-CN" sz="2000" dirty="0" smtClean="0">
                <a:cs typeface="Arial" panose="020B0604020202020204" pitchFamily="34" charset="0"/>
              </a:rPr>
              <a:t> ve </a:t>
            </a:r>
            <a:r>
              <a:rPr lang="tr-TR" altLang="zh-CN" sz="2000" dirty="0" err="1" smtClean="0">
                <a:cs typeface="Arial" panose="020B0604020202020204" pitchFamily="34" charset="0"/>
              </a:rPr>
              <a:t>okzalat</a:t>
            </a:r>
            <a:endParaRPr lang="tr-TR" altLang="zh-CN" sz="2000" dirty="0">
              <a:cs typeface="Arial" panose="020B0604020202020204" pitchFamily="34" charset="0"/>
            </a:endParaRPr>
          </a:p>
          <a:p>
            <a:pPr marL="457200" indent="-457200" eaLnBrk="1" hangingPunct="1">
              <a:spcBef>
                <a:spcPct val="20000"/>
              </a:spcBef>
              <a:buClr>
                <a:srgbClr val="FF33CC"/>
              </a:buClr>
              <a:buSzPct val="85000"/>
              <a:buFont typeface="Wingdings" panose="05000000000000000000" pitchFamily="2" charset="2"/>
              <a:buAutoNum type="arabicPeriod"/>
              <a:defRPr/>
            </a:pPr>
            <a:r>
              <a:rPr lang="tr-TR" altLang="zh-CN" sz="2000" dirty="0" smtClean="0">
                <a:cs typeface="Arial" panose="020B0604020202020204" pitchFamily="34" charset="0"/>
              </a:rPr>
              <a:t>Diyetin fosfat içeriği</a:t>
            </a:r>
            <a:r>
              <a:rPr lang="tr-TR" altLang="zh-CN" sz="2000" dirty="0">
                <a:cs typeface="Arial" panose="020B0604020202020204" pitchFamily="34" charset="0"/>
              </a:rPr>
              <a:t> </a:t>
            </a:r>
            <a:r>
              <a:rPr lang="tr-TR" altLang="zh-CN" sz="2000" i="1" u="sng" dirty="0" smtClean="0">
                <a:cs typeface="Arial" panose="020B0604020202020204" pitchFamily="34" charset="0"/>
              </a:rPr>
              <a:t>(</a:t>
            </a:r>
            <a:r>
              <a:rPr lang="en-US" altLang="zh-CN" sz="2000" i="1" u="sng" dirty="0" smtClean="0">
                <a:cs typeface="Arial" panose="020B0604020202020204" pitchFamily="34" charset="0"/>
              </a:rPr>
              <a:t>Ca : P ---</a:t>
            </a:r>
            <a:r>
              <a:rPr lang="en-US" altLang="zh-CN" sz="2000" i="1" u="sng" dirty="0" smtClean="0">
                <a:solidFill>
                  <a:srgbClr val="CC0000"/>
                </a:solidFill>
                <a:cs typeface="Arial" panose="020B0604020202020204" pitchFamily="34" charset="0"/>
              </a:rPr>
              <a:t>1:1 </a:t>
            </a:r>
            <a:r>
              <a:rPr lang="tr-TR" altLang="zh-CN" sz="2000" i="1" u="sng" dirty="0">
                <a:solidFill>
                  <a:srgbClr val="CC0000"/>
                </a:solidFill>
                <a:cs typeface="Arial" panose="020B0604020202020204" pitchFamily="34" charset="0"/>
              </a:rPr>
              <a:t>-</a:t>
            </a:r>
            <a:r>
              <a:rPr lang="en-US" altLang="zh-CN" sz="2000" i="1" u="sng" dirty="0" smtClean="0">
                <a:solidFill>
                  <a:srgbClr val="CC0000"/>
                </a:solidFill>
                <a:cs typeface="Arial" panose="020B0604020202020204" pitchFamily="34" charset="0"/>
              </a:rPr>
              <a:t>2:1</a:t>
            </a:r>
            <a:r>
              <a:rPr lang="tr-TR" altLang="zh-CN" sz="2000" i="1" u="sng" dirty="0" smtClean="0">
                <a:solidFill>
                  <a:srgbClr val="CC0000"/>
                </a:solidFill>
                <a:cs typeface="Arial" panose="020B0604020202020204" pitchFamily="34" charset="0"/>
              </a:rPr>
              <a:t>)</a:t>
            </a:r>
            <a:r>
              <a:rPr lang="en-US" altLang="zh-CN" sz="2000" u="sng" dirty="0" smtClean="0">
                <a:cs typeface="Arial" panose="020B0604020202020204" pitchFamily="34" charset="0"/>
              </a:rPr>
              <a:t> </a:t>
            </a:r>
            <a:endParaRPr lang="tr-TR" altLang="zh-CN" sz="2000" u="sng" dirty="0" smtClean="0">
              <a:cs typeface="Arial" panose="020B0604020202020204" pitchFamily="34" charset="0"/>
            </a:endParaRPr>
          </a:p>
          <a:p>
            <a:pPr marL="457200" indent="-457200" eaLnBrk="1" hangingPunct="1">
              <a:spcBef>
                <a:spcPct val="20000"/>
              </a:spcBef>
              <a:buClr>
                <a:srgbClr val="FF33CC"/>
              </a:buClr>
              <a:buSzPct val="85000"/>
              <a:buFont typeface="Wingdings" panose="05000000000000000000" pitchFamily="2" charset="2"/>
              <a:buAutoNum type="arabicPeriod"/>
              <a:defRPr/>
            </a:pPr>
            <a:r>
              <a:rPr lang="tr-TR" altLang="zh-CN" sz="2000" dirty="0" smtClean="0">
                <a:cs typeface="Arial" panose="020B0604020202020204" pitchFamily="34" charset="0"/>
              </a:rPr>
              <a:t>Serbest yağ asitleri</a:t>
            </a:r>
          </a:p>
          <a:p>
            <a:pPr marL="457200" indent="-457200" eaLnBrk="1" hangingPunct="1">
              <a:spcBef>
                <a:spcPct val="20000"/>
              </a:spcBef>
              <a:buClr>
                <a:srgbClr val="FF33CC"/>
              </a:buClr>
              <a:buSzPct val="85000"/>
              <a:buFont typeface="Wingdings" panose="05000000000000000000" pitchFamily="2" charset="2"/>
              <a:buAutoNum type="arabicPeriod"/>
              <a:defRPr/>
            </a:pPr>
            <a:r>
              <a:rPr lang="tr-TR" altLang="zh-CN" sz="2000" dirty="0" smtClean="0">
                <a:cs typeface="Arial" panose="020B0604020202020204" pitchFamily="34" charset="0"/>
              </a:rPr>
              <a:t>Alkali koşullar</a:t>
            </a:r>
            <a:endParaRPr lang="tr-TR" altLang="zh-CN" sz="2000" dirty="0">
              <a:cs typeface="Arial" panose="020B0604020202020204" pitchFamily="34" charset="0"/>
            </a:endParaRPr>
          </a:p>
          <a:p>
            <a:pPr marL="457200" indent="-457200" eaLnBrk="1" hangingPunct="1">
              <a:spcBef>
                <a:spcPct val="20000"/>
              </a:spcBef>
              <a:buClr>
                <a:srgbClr val="FF33CC"/>
              </a:buClr>
              <a:buSzPct val="85000"/>
              <a:buFont typeface="Wingdings" panose="05000000000000000000" pitchFamily="2" charset="2"/>
              <a:buAutoNum type="arabicPeriod"/>
              <a:defRPr/>
            </a:pPr>
            <a:r>
              <a:rPr lang="tr-TR" altLang="zh-CN" sz="2000" dirty="0" smtClean="0">
                <a:cs typeface="Arial" panose="020B0604020202020204" pitchFamily="34" charset="0"/>
              </a:rPr>
              <a:t>Diyetin lif içeriği</a:t>
            </a:r>
            <a:endParaRPr lang="tr-TR" altLang="zh-CN" sz="2000" dirty="0">
              <a:cs typeface="Arial" panose="020B0604020202020204" pitchFamily="34" charset="0"/>
            </a:endParaRPr>
          </a:p>
          <a:p>
            <a:pPr marL="457200" indent="-457200" eaLnBrk="1" hangingPunct="1">
              <a:spcBef>
                <a:spcPct val="20000"/>
              </a:spcBef>
              <a:buClr>
                <a:srgbClr val="FF33CC"/>
              </a:buClr>
              <a:buSzPct val="85000"/>
              <a:buFont typeface="Wingdings" panose="05000000000000000000" pitchFamily="2" charset="2"/>
              <a:buAutoNum type="arabicPeriod"/>
              <a:defRPr/>
            </a:pPr>
            <a:r>
              <a:rPr lang="tr-TR" altLang="zh-CN" sz="2000" dirty="0" smtClean="0">
                <a:cs typeface="Arial" panose="020B0604020202020204" pitchFamily="34" charset="0"/>
              </a:rPr>
              <a:t>Düşük östrojen seviyeleri (</a:t>
            </a:r>
            <a:r>
              <a:rPr lang="tr-TR" altLang="zh-CN" sz="2000" dirty="0" err="1" smtClean="0">
                <a:cs typeface="Arial" panose="020B0604020202020204" pitchFamily="34" charset="0"/>
              </a:rPr>
              <a:t>Postmenopozal</a:t>
            </a:r>
            <a:r>
              <a:rPr lang="tr-TR" altLang="zh-CN" sz="2000" dirty="0" smtClean="0">
                <a:cs typeface="Arial" panose="020B0604020202020204" pitchFamily="34" charset="0"/>
              </a:rPr>
              <a:t> kadınlar)</a:t>
            </a:r>
            <a:endParaRPr lang="en-US" altLang="zh-CN" sz="2000" dirty="0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8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8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8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48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8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8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48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48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48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48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48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48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48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48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48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485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485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485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485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485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485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1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Unvan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altLang="tr-TR" sz="28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FOSFOR</a:t>
            </a:r>
            <a:r>
              <a:rPr lang="tr-TR" altLang="tr-TR" sz="2927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(P)</a:t>
            </a:r>
          </a:p>
        </p:txBody>
      </p:sp>
      <p:sp>
        <p:nvSpPr>
          <p:cNvPr id="48131" name="İçerik Yer Tutucusu 2"/>
          <p:cNvSpPr>
            <a:spLocks noGrp="1"/>
          </p:cNvSpPr>
          <p:nvPr>
            <p:ph idx="1"/>
          </p:nvPr>
        </p:nvSpPr>
        <p:spPr>
          <a:xfrm>
            <a:off x="450850" y="1025525"/>
            <a:ext cx="7534275" cy="31940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Fosfor plazmada iki şekilde bulunur: </a:t>
            </a: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r>
              <a:rPr lang="tr-TR" sz="2000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İnorganik fosfor: (%30)</a:t>
            </a:r>
          </a:p>
          <a:p>
            <a:pPr eaLnBrk="1" hangingPunct="1">
              <a:buFontTx/>
              <a:buChar char="-"/>
              <a:defRPr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%10‐15’i proteine bağlı</a:t>
            </a:r>
          </a:p>
          <a:p>
            <a:pPr marL="0" indent="0" eaLnBrk="1" hangingPunct="1">
              <a:buNone/>
              <a:defRPr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%85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glomerüler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ultrafiltre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edilebilen: Serbest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ortofosfat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anyonları HPO42‐ , H2PO4‐ (%55, pH7.4 te 4:1) veya kalsiyum, magnezyum veya sodyum kompleksi </a:t>
            </a: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r>
              <a:rPr lang="tr-TR" sz="2000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Organik fosfor:(%70)</a:t>
            </a: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Hücre içinde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sitozolde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veya organik fosfat esterleri ve tuzları şeklinde mitokondride, hücre zarında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fosfolipid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fosforile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metabolik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ara bileşikleri</a:t>
            </a:r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Unvan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endParaRPr lang="tr-TR" altLang="tr-TR" sz="2927" dirty="0" smtClean="0"/>
          </a:p>
        </p:txBody>
      </p:sp>
      <p:sp>
        <p:nvSpPr>
          <p:cNvPr id="52227" name="İçerik Yer Tutucusu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marL="238967" indent="-238967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Serum seviyeleri;</a:t>
            </a:r>
          </a:p>
          <a:p>
            <a:pPr marL="518367" lvl="1" indent="-238967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Yetişkin: </a:t>
            </a:r>
            <a:r>
              <a:rPr lang="en-US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3-4 mg/dl</a:t>
            </a:r>
            <a:endParaRPr lang="tr-TR" alt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8367" lvl="1" indent="-238967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Çocuklar: </a:t>
            </a:r>
            <a:r>
              <a:rPr lang="en-US" alt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5-6 mg/dl </a:t>
            </a:r>
            <a:endParaRPr lang="tr-TR" alt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8967" indent="-238967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Char char=""/>
              <a:defRPr/>
            </a:pPr>
            <a:endParaRPr lang="tr-TR" alt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8967" indent="-238967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Dağılım:</a:t>
            </a:r>
          </a:p>
          <a:p>
            <a:pPr marL="0" indent="0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%85 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iskelet </a:t>
            </a:r>
            <a:endParaRPr 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15 yumuşak doku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intraselüler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iyon</a:t>
            </a:r>
          </a:p>
          <a:p>
            <a:pPr marL="0" indent="0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%0.3 Hücre dışı sıvı</a:t>
            </a:r>
            <a:endParaRPr lang="tr-TR" alt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575742" y="547111"/>
            <a:ext cx="6677025" cy="10668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zh-CN" sz="20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FOSFOR</a:t>
            </a:r>
            <a:r>
              <a:rPr lang="tr-TR" altLang="zh-CN" sz="18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ORGANİZMA İÇİN NEDEN ÖNEMLİ?</a:t>
            </a:r>
            <a:endParaRPr lang="en-US" altLang="zh-CN" sz="1800" dirty="0" smtClean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850" y="1236663"/>
            <a:ext cx="6478588" cy="828675"/>
          </a:xfrm>
        </p:spPr>
        <p:txBody>
          <a:bodyPr/>
          <a:lstStyle/>
          <a:p>
            <a:pPr eaLnBrk="1" hangingPunct="1"/>
            <a:r>
              <a:rPr lang="tr-TR" altLang="zh-CN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Kemik ve diş </a:t>
            </a:r>
            <a:r>
              <a:rPr lang="tr-TR" altLang="zh-CN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mineralizasyonu</a:t>
            </a:r>
            <a:r>
              <a:rPr lang="tr-TR" altLang="zh-CN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ve iskelet gelişimi</a:t>
            </a:r>
          </a:p>
          <a:p>
            <a:pPr eaLnBrk="1" hangingPunct="1"/>
            <a:r>
              <a:rPr lang="en-US" altLang="zh-CN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zh-CN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Enerji Metabolizması (ATP)</a:t>
            </a:r>
          </a:p>
          <a:p>
            <a:pPr eaLnBrk="1" hangingPunct="1"/>
            <a:r>
              <a:rPr lang="tr-TR" altLang="zh-CN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Protein </a:t>
            </a:r>
            <a:r>
              <a:rPr lang="tr-TR" altLang="zh-CN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Fosforilasyonu</a:t>
            </a:r>
            <a:r>
              <a:rPr lang="tr-TR" altLang="zh-CN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hücre içi sinyal ileti sistemi</a:t>
            </a:r>
          </a:p>
          <a:p>
            <a:pPr eaLnBrk="1" hangingPunct="1"/>
            <a:r>
              <a:rPr lang="tr-TR" altLang="zh-CN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Tüm </a:t>
            </a:r>
            <a:r>
              <a:rPr lang="tr-TR" altLang="zh-CN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metabolik</a:t>
            </a:r>
            <a:r>
              <a:rPr lang="tr-TR" altLang="zh-CN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olaylarda aktive </a:t>
            </a:r>
            <a:r>
              <a:rPr lang="tr-TR" altLang="zh-CN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fosfoproteinlerin</a:t>
            </a:r>
            <a:r>
              <a:rPr lang="tr-TR" altLang="zh-CN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yapısında</a:t>
            </a:r>
          </a:p>
          <a:p>
            <a:pPr eaLnBrk="1" hangingPunct="1"/>
            <a:r>
              <a:rPr lang="tr-TR" altLang="zh-CN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Nükleotit</a:t>
            </a:r>
            <a:r>
              <a:rPr lang="tr-TR" altLang="zh-CN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altLang="zh-CN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fosfolipid</a:t>
            </a:r>
            <a:r>
              <a:rPr lang="tr-TR" altLang="zh-CN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metabolizması (Hücresel ve hücre içi zarların </a:t>
            </a:r>
            <a:r>
              <a:rPr lang="tr-TR" altLang="zh-CN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fosfolipidleri</a:t>
            </a:r>
            <a:r>
              <a:rPr lang="tr-TR" altLang="zh-CN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 RNA ve DNA)</a:t>
            </a:r>
          </a:p>
        </p:txBody>
      </p:sp>
      <p:sp>
        <p:nvSpPr>
          <p:cNvPr id="53252" name="AutoShape 7" descr="ATP structure ile ilgili görsel sonucu"/>
          <p:cNvSpPr>
            <a:spLocks noChangeAspect="1" noChangeArrowheads="1"/>
          </p:cNvSpPr>
          <p:nvPr/>
        </p:nvSpPr>
        <p:spPr bwMode="auto">
          <a:xfrm>
            <a:off x="1152525" y="1676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3253" name="AutoShape 9" descr="ATP structure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863600" y="449263"/>
            <a:ext cx="4176713" cy="441325"/>
          </a:xfrm>
        </p:spPr>
        <p:txBody>
          <a:bodyPr/>
          <a:lstStyle/>
          <a:p>
            <a:pPr eaLnBrk="1" hangingPunct="1"/>
            <a:r>
              <a:rPr lang="tr-TR" altLang="zh-CN" sz="24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EMİLİMİ</a:t>
            </a:r>
            <a:endParaRPr lang="en-US" altLang="zh-CN" sz="2400" dirty="0" smtClean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2163" y="1314450"/>
            <a:ext cx="6905625" cy="300990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spcBef>
                <a:spcPct val="15000"/>
              </a:spcBef>
              <a:buFont typeface="Wingdings" panose="05000000000000000000" pitchFamily="2" charset="2"/>
              <a:buChar char="Ø"/>
            </a:pPr>
            <a:r>
              <a:rPr lang="tr-TR" altLang="zh-CN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Jejenumda</a:t>
            </a:r>
            <a:r>
              <a:rPr lang="tr-TR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gerçekleşir.</a:t>
            </a:r>
          </a:p>
          <a:p>
            <a:pPr eaLnBrk="1" hangingPunct="1">
              <a:lnSpc>
                <a:spcPct val="105000"/>
              </a:lnSpc>
              <a:spcBef>
                <a:spcPct val="15000"/>
              </a:spcBef>
              <a:buFont typeface="Wingdings" panose="05000000000000000000" pitchFamily="2" charset="2"/>
              <a:buChar char="Ø"/>
            </a:pPr>
            <a:r>
              <a:rPr lang="tr-TR" altLang="zh-CN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Kalsitriol</a:t>
            </a:r>
            <a:r>
              <a:rPr lang="tr-TR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fosfat </a:t>
            </a:r>
            <a:r>
              <a:rPr lang="tr-TR" altLang="zh-CN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uptakeini</a:t>
            </a:r>
            <a:r>
              <a:rPr lang="tr-TR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kalsiyumla beraber hızlandırır.</a:t>
            </a:r>
          </a:p>
          <a:p>
            <a:pPr eaLnBrk="1" hangingPunct="1">
              <a:lnSpc>
                <a:spcPct val="105000"/>
              </a:lnSpc>
              <a:spcBef>
                <a:spcPct val="15000"/>
              </a:spcBef>
              <a:buFont typeface="Wingdings" panose="05000000000000000000" pitchFamily="2" charset="2"/>
              <a:buChar char="Ø"/>
            </a:pPr>
            <a:r>
              <a:rPr lang="tr-TR" altLang="zh-CN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Ca:P</a:t>
            </a:r>
            <a:r>
              <a:rPr lang="tr-TR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zh-CN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pranı</a:t>
            </a:r>
            <a:r>
              <a:rPr lang="tr-TR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1:2-2:1 olduğunda </a:t>
            </a:r>
            <a:r>
              <a:rPr lang="tr-TR" altLang="zh-CN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tr-TR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ve P </a:t>
            </a:r>
            <a:r>
              <a:rPr lang="tr-TR" altLang="zh-CN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absorbsiyonu</a:t>
            </a:r>
            <a:r>
              <a:rPr lang="tr-TR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optimumdur.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tr-TR" altLang="zh-C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5000"/>
              </a:lnSpc>
              <a:spcBef>
                <a:spcPct val="15000"/>
              </a:spcBef>
              <a:buFont typeface="Wingdings" panose="05000000000000000000" pitchFamily="2" charset="2"/>
              <a:buChar char="Ø"/>
            </a:pPr>
            <a:r>
              <a:rPr lang="tr-TR" altLang="zh-CN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Asidite</a:t>
            </a:r>
            <a:r>
              <a:rPr lang="tr-TR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zh-CN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absorbsiyonu</a:t>
            </a:r>
            <a:r>
              <a:rPr lang="tr-TR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hızlandırır.</a:t>
            </a:r>
            <a:endParaRPr lang="en-US" altLang="zh-C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50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50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50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50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50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50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63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Unvan 1"/>
          <p:cNvSpPr>
            <a:spLocks noGrp="1"/>
          </p:cNvSpPr>
          <p:nvPr>
            <p:ph type="title"/>
          </p:nvPr>
        </p:nvSpPr>
        <p:spPr>
          <a:xfrm>
            <a:off x="450850" y="344488"/>
            <a:ext cx="6553200" cy="752475"/>
          </a:xfrm>
        </p:spPr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altLang="tr-TR" sz="28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HİPOFOSFATEMİ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Fosfat &lt; 2,5 mg/dl</a:t>
            </a:r>
          </a:p>
          <a:p>
            <a:pPr>
              <a:defRPr/>
            </a:pP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İntestinal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absorbsiyonunda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azalma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İdrarla atımında artma</a:t>
            </a:r>
          </a:p>
          <a:p>
            <a:pPr>
              <a:defRPr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Fiziksel etkileri seyrek görülür.</a:t>
            </a:r>
          </a:p>
          <a:p>
            <a:pPr>
              <a:defRPr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Kontrolsüz diyabette akut olarak ortaya çıkar</a:t>
            </a:r>
          </a:p>
          <a:p>
            <a:pPr>
              <a:defRPr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Hafif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hipofosfatemi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böbrek nakli sonrası görülür 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Uzun süreli alkol kullanımı, kronik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malnutrisyonu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olanlarda vücut fosfat seviyesi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azalır.</a:t>
            </a:r>
          </a:p>
          <a:p>
            <a:pPr>
              <a:defRPr/>
            </a:pPr>
            <a:endParaRPr lang="tr-TR" sz="2000" dirty="0" smtClean="0"/>
          </a:p>
          <a:p>
            <a:pPr>
              <a:defRPr/>
            </a:pPr>
            <a:endParaRPr lang="tr-TR" sz="2000" dirty="0" smtClean="0"/>
          </a:p>
          <a:p>
            <a:pPr>
              <a:defRPr/>
            </a:pPr>
            <a:endParaRPr lang="en-US" sz="2000" dirty="0"/>
          </a:p>
          <a:p>
            <a:pPr marL="0" indent="0">
              <a:buFont typeface="Wingdings 3" panose="05040102010807070707" pitchFamily="18" charset="2"/>
              <a:buNone/>
              <a:defRPr/>
            </a:pPr>
            <a:endParaRPr lang="en-US" sz="2000" dirty="0"/>
          </a:p>
          <a:p>
            <a:pPr marL="0" indent="0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None/>
              <a:defRPr/>
            </a:pPr>
            <a:endParaRPr lang="tr-TR" sz="1394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tr-TR" smtClean="0"/>
          </a:p>
        </p:txBody>
      </p:sp>
      <p:sp>
        <p:nvSpPr>
          <p:cNvPr id="62467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Yemeklerden sonra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insulin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salınımı fosfatın hücre içine girmesinde başlıca etkendir. </a:t>
            </a:r>
          </a:p>
          <a:p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Hipofosfatemi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şiddetlenince hastalarda kas güçsüzlüğü ,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generalize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halsizlik görülebilir</a:t>
            </a:r>
          </a:p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Kronik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hipofosfatemi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genetik geçişli fosfat azlığı olan hastalarda bacaklarda eğrilik bulgu olarak görülebilir. </a:t>
            </a:r>
          </a:p>
          <a:p>
            <a:endParaRPr lang="tr-TR" altLang="tr-T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76263" y="377825"/>
            <a:ext cx="6553200" cy="1066800"/>
          </a:xfrm>
        </p:spPr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MİNERALLER</a:t>
            </a:r>
            <a:endParaRPr lang="tr-TR" sz="28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7" name="İçerik Yer Tutucusu 2"/>
          <p:cNvSpPr>
            <a:spLocks noGrp="1"/>
          </p:cNvSpPr>
          <p:nvPr>
            <p:ph idx="1"/>
          </p:nvPr>
        </p:nvSpPr>
        <p:spPr>
          <a:xfrm>
            <a:off x="768350" y="1562100"/>
            <a:ext cx="7727950" cy="31940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İnorganik bileşikler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Enerji vermezler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Pek çok biyolojik aktivitede önemli roller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Normal büyüme ve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homeostatik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denge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Metabolik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reaksiyonlara aracılık ederler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sz="28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HİPERFOSFATEMİ</a:t>
            </a:r>
          </a:p>
        </p:txBody>
      </p:sp>
      <p:sp>
        <p:nvSpPr>
          <p:cNvPr id="64515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Fosfat alımında artış yada hücresel fosfatın salınımında artışıdır</a:t>
            </a:r>
          </a:p>
          <a:p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Renal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fosfat atılımının azalmasıdır. </a:t>
            </a:r>
          </a:p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Kronik nefritte ve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hipoparatiroidizmde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görülür. </a:t>
            </a:r>
          </a:p>
          <a:p>
            <a:endParaRPr lang="tr-TR" altLang="tr-TR" dirty="0" smtClean="0"/>
          </a:p>
          <a:p>
            <a:endParaRPr lang="tr-TR" alt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sz="28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MAGNEZYUM</a:t>
            </a:r>
            <a:endParaRPr lang="tr-TR" sz="2800" dirty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515" name="İçerik Yer Tutucusu 2"/>
          <p:cNvSpPr>
            <a:spLocks noGrp="1"/>
          </p:cNvSpPr>
          <p:nvPr>
            <p:ph idx="1"/>
          </p:nvPr>
        </p:nvSpPr>
        <p:spPr>
          <a:xfrm>
            <a:off x="609600" y="1314450"/>
            <a:ext cx="6235700" cy="319405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%53...Kemik</a:t>
            </a:r>
          </a:p>
          <a:p>
            <a:pPr eaLnBrk="1" hangingPunct="1">
              <a:defRPr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%46…Kas, diğer organlar, yumuşak doku</a:t>
            </a:r>
          </a:p>
          <a:p>
            <a:pPr eaLnBrk="1" hangingPunct="1">
              <a:defRPr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%1 Serum ve eritrositler (1/3 albümine bağlı)</a:t>
            </a:r>
          </a:p>
          <a:p>
            <a:pPr eaLnBrk="1" hangingPunct="1">
              <a:defRPr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Aktif formu serbest iyondur.</a:t>
            </a:r>
          </a:p>
          <a:p>
            <a:pPr eaLnBrk="1" hangingPunct="1">
              <a:defRPr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Optimum seviyesi 300-400 mg/gün</a:t>
            </a:r>
            <a:endParaRPr lang="en-US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tr-TR" altLang="tr-TR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Kaynakları: 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Ispanak, patates, fındık, et, süt, deniz ürünleri</a:t>
            </a:r>
          </a:p>
          <a:p>
            <a:pPr eaLnBrk="1" hangingPunct="1">
              <a:defRPr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ormal</a:t>
            </a:r>
            <a:r>
              <a:rPr lang="en-US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serum  </a:t>
            </a:r>
            <a:r>
              <a:rPr lang="en-US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Magne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zyum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1.8 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2.2. mg/dl.</a:t>
            </a:r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tr-TR" smtClean="0"/>
          </a:p>
        </p:txBody>
      </p:sp>
      <p:sp>
        <p:nvSpPr>
          <p:cNvPr id="70659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Pek çok enzim sisteminin aktif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komponentidir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Magnezyum yokluğunda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oksidatif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fosforilasyon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büyük ölçüde azalır. </a:t>
            </a:r>
          </a:p>
          <a:p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Miyokinaz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kreatin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kinaz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gibi, fosfat transfer eden enzimlerin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aktivatörüdür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Pirüvik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asit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karboksilazı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pirüvik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asit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oksidazı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aktive eder.</a:t>
            </a:r>
          </a:p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Kemiklerin, dişlerin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komponentidir</a:t>
            </a:r>
            <a:endParaRPr lang="tr-TR" alt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REGÜLASYONU</a:t>
            </a:r>
            <a:endParaRPr lang="tr-TR" sz="280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68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GIS ve kemik dokusu rol oynar.</a:t>
            </a:r>
          </a:p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Temel organ: Böbrekler </a:t>
            </a:r>
          </a:p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PTH ve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kalsitonin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Mg’un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renal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absorbsiyonunu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artırır.</a:t>
            </a:r>
          </a:p>
          <a:p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Vit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D, bağırsaklardan Mg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reabsorbsiyonunu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artırır </a:t>
            </a:r>
          </a:p>
          <a:p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Aldosteron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tiroksin,böbreklerde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PTH’unun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tersi etki gösterir,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renal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atılımını artırır. </a:t>
            </a:r>
          </a:p>
          <a:p>
            <a:endParaRPr lang="tr-TR" alt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HİPOMAGNEZEMİ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</p:nvPr>
        </p:nvGraphicFramePr>
        <p:xfrm>
          <a:off x="287338" y="315913"/>
          <a:ext cx="7440612" cy="4706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0306"/>
                <a:gridCol w="3720306"/>
              </a:tblGrid>
              <a:tr h="500622"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Hipomegnezemi</a:t>
                      </a:r>
                      <a:endParaRPr lang="tr-TR" sz="2000" dirty="0"/>
                    </a:p>
                  </a:txBody>
                  <a:tcPr marL="91445" marR="91445" marT="45714" marB="45714"/>
                </a:tc>
                <a:tc>
                  <a:txBody>
                    <a:bodyPr/>
                    <a:lstStyle/>
                    <a:p>
                      <a:endParaRPr lang="tr-TR" sz="1300"/>
                    </a:p>
                  </a:txBody>
                  <a:tcPr marL="91445" marR="91445" marT="45714" marB="45714"/>
                </a:tc>
              </a:tr>
              <a:tr h="701052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Alımının azalması</a:t>
                      </a:r>
                      <a:endParaRPr lang="tr-TR" sz="1600" dirty="0"/>
                    </a:p>
                  </a:txBody>
                  <a:tcPr marL="91445" marR="91445" marT="45714" marB="45714"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Zayıf</a:t>
                      </a:r>
                      <a:r>
                        <a:rPr lang="tr-TR" sz="1600" baseline="0" dirty="0" smtClean="0"/>
                        <a:t> diyet/Açlık, kronik alkolizm</a:t>
                      </a:r>
                      <a:endParaRPr lang="tr-TR" sz="1600" dirty="0"/>
                    </a:p>
                  </a:txBody>
                  <a:tcPr marL="91445" marR="91445" marT="45714" marB="45714"/>
                </a:tc>
              </a:tr>
              <a:tr h="1005865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Absorbsiyonunun</a:t>
                      </a:r>
                      <a:r>
                        <a:rPr lang="tr-TR" sz="1600" dirty="0" smtClean="0"/>
                        <a:t> azalması</a:t>
                      </a:r>
                      <a:endParaRPr lang="tr-TR" sz="1600" dirty="0"/>
                    </a:p>
                  </a:txBody>
                  <a:tcPr marL="91445" marR="91445" marT="45714" marB="45714"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Malabsorbsiyon</a:t>
                      </a:r>
                      <a:r>
                        <a:rPr lang="tr-TR" sz="1600" baseline="0" dirty="0" smtClean="0"/>
                        <a:t> sendromu, </a:t>
                      </a:r>
                      <a:r>
                        <a:rPr lang="tr-TR" sz="1600" baseline="0" dirty="0" err="1" smtClean="0"/>
                        <a:t>pankreatit</a:t>
                      </a:r>
                      <a:r>
                        <a:rPr lang="tr-TR" sz="1600" baseline="0" dirty="0" smtClean="0"/>
                        <a:t>, kusma, ishal, ince bağırsağın cerrahi alınması</a:t>
                      </a:r>
                      <a:endParaRPr lang="tr-TR" sz="1600" dirty="0"/>
                    </a:p>
                  </a:txBody>
                  <a:tcPr marL="91445" marR="91445" marT="45714" marB="45714"/>
                </a:tc>
              </a:tr>
              <a:tr h="701052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Atılımının artması (</a:t>
                      </a:r>
                      <a:r>
                        <a:rPr lang="tr-TR" sz="1600" dirty="0" err="1" smtClean="0"/>
                        <a:t>Renal</a:t>
                      </a:r>
                      <a:r>
                        <a:rPr lang="tr-TR" sz="1600" dirty="0" smtClean="0"/>
                        <a:t>)</a:t>
                      </a:r>
                      <a:endParaRPr lang="tr-TR" sz="1600" dirty="0"/>
                    </a:p>
                  </a:txBody>
                  <a:tcPr marL="91445" marR="91445" marT="45714" marB="45714"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Glomerulonefrit</a:t>
                      </a:r>
                      <a:r>
                        <a:rPr lang="tr-TR" sz="1600" dirty="0" smtClean="0"/>
                        <a:t>, </a:t>
                      </a:r>
                      <a:r>
                        <a:rPr lang="tr-TR" sz="1600" dirty="0" err="1" smtClean="0"/>
                        <a:t>tubuler</a:t>
                      </a:r>
                      <a:r>
                        <a:rPr lang="tr-TR" sz="1600" dirty="0" smtClean="0"/>
                        <a:t> hastalıklar</a:t>
                      </a:r>
                      <a:endParaRPr lang="tr-TR" sz="1600" dirty="0"/>
                    </a:p>
                  </a:txBody>
                  <a:tcPr marL="91445" marR="91445" marT="45714" marB="45714"/>
                </a:tc>
              </a:tr>
              <a:tr h="1005865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Atılımının artması (Endokrin)</a:t>
                      </a:r>
                      <a:endParaRPr lang="tr-TR" sz="1600" dirty="0"/>
                    </a:p>
                  </a:txBody>
                  <a:tcPr marL="91445" marR="91445" marT="45714" marB="45714"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Hiperparatiroidizm</a:t>
                      </a:r>
                      <a:r>
                        <a:rPr lang="tr-TR" sz="1600" dirty="0" smtClean="0"/>
                        <a:t>, </a:t>
                      </a:r>
                      <a:r>
                        <a:rPr lang="tr-TR" sz="1600" dirty="0" err="1" smtClean="0"/>
                        <a:t>Hiperaldosteronizm</a:t>
                      </a:r>
                      <a:r>
                        <a:rPr lang="tr-TR" sz="1600" dirty="0" smtClean="0"/>
                        <a:t>,</a:t>
                      </a:r>
                      <a:r>
                        <a:rPr lang="tr-TR" sz="1600" baseline="0" dirty="0" smtClean="0"/>
                        <a:t> </a:t>
                      </a:r>
                      <a:r>
                        <a:rPr lang="tr-TR" sz="1600" baseline="0" dirty="0" err="1" smtClean="0"/>
                        <a:t>hipertiroidizm</a:t>
                      </a:r>
                      <a:r>
                        <a:rPr lang="tr-TR" sz="1600" baseline="0" dirty="0" smtClean="0"/>
                        <a:t>, </a:t>
                      </a:r>
                      <a:r>
                        <a:rPr lang="tr-TR" sz="1600" baseline="0" dirty="0" err="1" smtClean="0"/>
                        <a:t>hiperkalsemi</a:t>
                      </a:r>
                      <a:endParaRPr lang="tr-TR" sz="1600" dirty="0"/>
                    </a:p>
                  </a:txBody>
                  <a:tcPr marL="91445" marR="91445" marT="45714" marB="45714"/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Atılımının artması (İlaçlar)</a:t>
                      </a:r>
                      <a:endParaRPr lang="tr-TR" sz="1600" dirty="0"/>
                    </a:p>
                  </a:txBody>
                  <a:tcPr marL="91445" marR="91445" marT="45714" marB="45714"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Diüretikler</a:t>
                      </a:r>
                      <a:r>
                        <a:rPr lang="tr-TR" sz="1600" dirty="0" smtClean="0"/>
                        <a:t>, antibiyotikler</a:t>
                      </a:r>
                      <a:endParaRPr lang="tr-TR" sz="1600" dirty="0"/>
                    </a:p>
                  </a:txBody>
                  <a:tcPr marL="91445" marR="91445" marT="45714" marB="45714"/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Laktasyon</a:t>
                      </a:r>
                      <a:r>
                        <a:rPr lang="tr-TR" sz="1600" dirty="0" smtClean="0"/>
                        <a:t>, hamilelik</a:t>
                      </a:r>
                      <a:endParaRPr lang="tr-TR" sz="1600" dirty="0"/>
                    </a:p>
                  </a:txBody>
                  <a:tcPr marL="91445" marR="91445" marT="45714" marB="45714"/>
                </a:tc>
                <a:tc>
                  <a:txBody>
                    <a:bodyPr/>
                    <a:lstStyle/>
                    <a:p>
                      <a:endParaRPr lang="tr-TR" sz="1600" dirty="0"/>
                    </a:p>
                  </a:txBody>
                  <a:tcPr marL="91445" marR="91445" marT="45714" marB="45714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306388"/>
            <a:ext cx="6553200" cy="1066800"/>
          </a:xfrm>
        </p:spPr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HİPERMAGNEZEMİ</a:t>
            </a:r>
            <a:endParaRPr lang="tr-TR" sz="280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779" name="İçerik Yer Tutucusu 2"/>
          <p:cNvSpPr>
            <a:spLocks noGrp="1"/>
          </p:cNvSpPr>
          <p:nvPr>
            <p:ph idx="1"/>
          </p:nvPr>
        </p:nvSpPr>
        <p:spPr>
          <a:xfrm>
            <a:off x="960438" y="1373188"/>
            <a:ext cx="6235700" cy="3194050"/>
          </a:xfrm>
        </p:spPr>
        <p:txBody>
          <a:bodyPr/>
          <a:lstStyle/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Yaygın olmayan bir elektrolit bozukluğudur.</a:t>
            </a:r>
          </a:p>
          <a:p>
            <a:pPr eaLnBrk="1" hangingPunct="1"/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İnsidansı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düşüktür.</a:t>
            </a: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Santral sinir sistemi,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nöromüsküler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kardiyovasküler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sistemleri etkiler. </a:t>
            </a:r>
          </a:p>
          <a:p>
            <a:pPr eaLnBrk="1" hangingPunct="1"/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Vazodilatasyona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neden olur.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Nöromuskuler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geçişi ‘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’ ve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postsnaptik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inhibisyonuyla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bloke eder.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DEMİR (Fe)</a:t>
            </a:r>
            <a:endParaRPr lang="tr-TR" sz="2400" dirty="0"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827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Esansiyel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bir iz elementtir.</a:t>
            </a: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Biyolojik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önemi:oksijene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geri dönüşümlü olarak bağlanabilmesi ve elektron transfer reaksiyonlarında rol oynayabilmesinden kaynaklanmaktadır.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tr-TR" smtClean="0"/>
          </a:p>
        </p:txBody>
      </p:sp>
      <p:sp>
        <p:nvSpPr>
          <p:cNvPr id="79875" name="İçerik Yer Tutucusu 2"/>
          <p:cNvSpPr>
            <a:spLocks noGrp="1"/>
          </p:cNvSpPr>
          <p:nvPr>
            <p:ph idx="1"/>
          </p:nvPr>
        </p:nvSpPr>
        <p:spPr>
          <a:xfrm>
            <a:off x="768350" y="1601788"/>
            <a:ext cx="6235700" cy="3194050"/>
          </a:xfrm>
        </p:spPr>
        <p:txBody>
          <a:bodyPr/>
          <a:lstStyle/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%65.. Hemoglobin</a:t>
            </a: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%4…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Miyoglobin</a:t>
            </a:r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%1 Diğer hem içeren proteinler</a:t>
            </a: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%0,1 Plazmada transferine bağlı olarak</a:t>
            </a: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%15-30  karaciğer, dalak ve kemik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iiğinde</a:t>
            </a:r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tr-TR" smtClean="0"/>
          </a:p>
        </p:txBody>
      </p:sp>
      <p:sp>
        <p:nvSpPr>
          <p:cNvPr id="81923" name="İçerik Yer Tutucusu 2"/>
          <p:cNvSpPr>
            <a:spLocks noGrp="1"/>
          </p:cNvSpPr>
          <p:nvPr>
            <p:ph idx="1"/>
          </p:nvPr>
        </p:nvSpPr>
        <p:spPr>
          <a:xfrm>
            <a:off x="768350" y="1562100"/>
            <a:ext cx="7151688" cy="3194050"/>
          </a:xfrm>
        </p:spPr>
        <p:txBody>
          <a:bodyPr/>
          <a:lstStyle/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Normal bir erkekte ortalama 4-4,5 gr demir bulunur.</a:t>
            </a:r>
          </a:p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Vücut demirinin çok küçük bir bölümü (%0,2) dolaşımda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transferrine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bağlı olarak bulunmaktadır.</a:t>
            </a:r>
          </a:p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Az miktarda eritrosit de idrar ve gaita ile kaybedilmektedir.</a:t>
            </a:r>
          </a:p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Kadınlar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menstrüel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siklus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ile 20-40 mg arası demir kaybeder;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reprodüktif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çağda kadınlar günlük 2 mg Fe ihtiyacı duyarlar.</a:t>
            </a:r>
          </a:p>
          <a:p>
            <a:endParaRPr lang="tr-TR" alt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FONKSİYONLARI</a:t>
            </a:r>
          </a:p>
        </p:txBody>
      </p:sp>
      <p:sp>
        <p:nvSpPr>
          <p:cNvPr id="83971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Hb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yapısında, oksijen transportunda</a:t>
            </a:r>
          </a:p>
          <a:p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Sic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c1, a1 enzimlerinin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komponenti</a:t>
            </a:r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Süksinat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dehidrogenazın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bileşeni</a:t>
            </a:r>
          </a:p>
          <a:p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Nörotransmitter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sentezinde yer alan enzimlerin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kofaktörü</a:t>
            </a:r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İçerik Yer Tutucusu 2"/>
          <p:cNvSpPr>
            <a:spLocks noGrp="1"/>
          </p:cNvSpPr>
          <p:nvPr>
            <p:ph idx="1"/>
          </p:nvPr>
        </p:nvSpPr>
        <p:spPr>
          <a:xfrm>
            <a:off x="863600" y="2641600"/>
            <a:ext cx="6235700" cy="319405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Bazı minerallerin aşırı miktarlarda alımı da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homeostatik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balansı bozabilir ve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toksik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etkilere yol açabilir.</a:t>
            </a:r>
          </a:p>
          <a:p>
            <a:pPr eaLnBrk="1" hangingPunct="1">
              <a:spcBef>
                <a:spcPct val="0"/>
              </a:spcBef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Örneğin, aşırı sodyum alımı, yüksek kan basıncı ile ve aşırı demir karaciğer hasarı ile ilişkilidir. </a:t>
            </a:r>
          </a:p>
          <a:p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3" name="Metin kutusu 5"/>
          <p:cNvSpPr txBox="1">
            <a:spLocks noChangeArrowheads="1"/>
          </p:cNvSpPr>
          <p:nvPr/>
        </p:nvSpPr>
        <p:spPr bwMode="auto">
          <a:xfrm>
            <a:off x="1439863" y="1214438"/>
            <a:ext cx="26638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/>
              <a:t>Besinler</a:t>
            </a:r>
          </a:p>
        </p:txBody>
      </p:sp>
      <p:sp>
        <p:nvSpPr>
          <p:cNvPr id="7" name="Serbest Form 6"/>
          <p:cNvSpPr/>
          <p:nvPr/>
        </p:nvSpPr>
        <p:spPr>
          <a:xfrm>
            <a:off x="2163763" y="877888"/>
            <a:ext cx="2408237" cy="1131887"/>
          </a:xfrm>
          <a:custGeom>
            <a:avLst/>
            <a:gdLst>
              <a:gd name="connsiteX0" fmla="*/ 0 w 2408663"/>
              <a:gd name="connsiteY0" fmla="*/ 660625 h 1131179"/>
              <a:gd name="connsiteX1" fmla="*/ 1349297 w 2408663"/>
              <a:gd name="connsiteY1" fmla="*/ 1106674 h 1131179"/>
              <a:gd name="connsiteX2" fmla="*/ 1193180 w 2408663"/>
              <a:gd name="connsiteY2" fmla="*/ 2703 h 1131179"/>
              <a:gd name="connsiteX3" fmla="*/ 2408663 w 2408663"/>
              <a:gd name="connsiteY3" fmla="*/ 772137 h 1131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8663" h="1131179">
                <a:moveTo>
                  <a:pt x="0" y="660625"/>
                </a:moveTo>
                <a:cubicBezTo>
                  <a:pt x="575217" y="938476"/>
                  <a:pt x="1150434" y="1216328"/>
                  <a:pt x="1349297" y="1106674"/>
                </a:cubicBezTo>
                <a:cubicBezTo>
                  <a:pt x="1548160" y="997020"/>
                  <a:pt x="1016619" y="58459"/>
                  <a:pt x="1193180" y="2703"/>
                </a:cubicBezTo>
                <a:cubicBezTo>
                  <a:pt x="1369741" y="-53053"/>
                  <a:pt x="2408663" y="772137"/>
                  <a:pt x="2408663" y="77213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5365" name="Metin kutusu 7"/>
          <p:cNvSpPr txBox="1">
            <a:spLocks noChangeArrowheads="1"/>
          </p:cNvSpPr>
          <p:nvPr/>
        </p:nvSpPr>
        <p:spPr bwMode="auto">
          <a:xfrm>
            <a:off x="3084513" y="1976438"/>
            <a:ext cx="15128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/>
              <a:t>Hastalıklar</a:t>
            </a:r>
          </a:p>
        </p:txBody>
      </p:sp>
      <p:sp>
        <p:nvSpPr>
          <p:cNvPr id="15366" name="Metin kutusu 8"/>
          <p:cNvSpPr txBox="1">
            <a:spLocks noChangeArrowheads="1"/>
          </p:cNvSpPr>
          <p:nvPr/>
        </p:nvSpPr>
        <p:spPr bwMode="auto">
          <a:xfrm>
            <a:off x="4572000" y="1444625"/>
            <a:ext cx="1908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/>
              <a:t>İlaç Metabolizması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tr-TR" smtClean="0"/>
          </a:p>
        </p:txBody>
      </p:sp>
      <p:sp>
        <p:nvSpPr>
          <p:cNvPr id="7680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Kanda eritrositlerin yapısında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Hb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şeklinde, </a:t>
            </a:r>
            <a:r>
              <a:rPr lang="tr-TR" altLang="tr-TR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transferin 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yapısında plazmada bulunur.</a:t>
            </a:r>
          </a:p>
          <a:p>
            <a:pPr>
              <a:defRPr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Transferin şeklinde taşınır,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ferritin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 da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hemosiderin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şeklinde depolanır.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ABSORBSİYONU</a:t>
            </a:r>
          </a:p>
        </p:txBody>
      </p:sp>
      <p:sp>
        <p:nvSpPr>
          <p:cNvPr id="90115" name="İçerik Yer Tutucusu 2"/>
          <p:cNvSpPr>
            <a:spLocks noGrp="1"/>
          </p:cNvSpPr>
          <p:nvPr>
            <p:ph idx="1"/>
          </p:nvPr>
        </p:nvSpPr>
        <p:spPr>
          <a:xfrm>
            <a:off x="935038" y="1025525"/>
            <a:ext cx="7129462" cy="3194050"/>
          </a:xfrm>
        </p:spPr>
        <p:txBody>
          <a:bodyPr/>
          <a:lstStyle/>
          <a:p>
            <a:endParaRPr lang="tr-TR" altLang="tr-TR" sz="2000" dirty="0" smtClean="0"/>
          </a:p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Demir ile çözünür olmayan kompleksler oluşturan maddeler (fosfatlar= yumurta, peynir, süt / 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fitatlar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= sebzelerde /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tannatlar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=çayda) demir emilimini azaltır.</a:t>
            </a:r>
          </a:p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Düşük fosfat diyeti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absorbsiyonunu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artırır, </a:t>
            </a:r>
          </a:p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Yüksek fosfat diyeti, çözünmez demir fosfat bileşikleri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oluştururarak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demir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absorbsiyonunu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azaltır.</a:t>
            </a:r>
          </a:p>
          <a:p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Fitik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asit ve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oxalik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asit, 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fitat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ve demir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okzalat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oluşturarark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azaltır. </a:t>
            </a:r>
          </a:p>
          <a:p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Malabsorbsiyon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sendromu, total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gastroktemi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sonucu azalır.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sz="2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DEMİR EKSİKLİĞİ VE BİRİKİMİ</a:t>
            </a:r>
          </a:p>
        </p:txBody>
      </p:sp>
      <p:sp>
        <p:nvSpPr>
          <p:cNvPr id="92163" name="İçerik Yer Tutucusu 2"/>
          <p:cNvSpPr>
            <a:spLocks noGrp="1"/>
          </p:cNvSpPr>
          <p:nvPr>
            <p:ph idx="1"/>
          </p:nvPr>
        </p:nvSpPr>
        <p:spPr>
          <a:xfrm>
            <a:off x="768350" y="1562100"/>
            <a:ext cx="6935788" cy="3194050"/>
          </a:xfrm>
        </p:spPr>
        <p:txBody>
          <a:bodyPr/>
          <a:lstStyle/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Demir eksikliğine neden olan hastalıklar anemiyi içerir. </a:t>
            </a:r>
          </a:p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Demir eksikliği beyin gelişiminde rol oynar. </a:t>
            </a:r>
          </a:p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Demir birikimi, Alzheimer ,Parkinson gibi nörolojik hastalıklarda bildirilmiştir.</a:t>
            </a:r>
          </a:p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Plazma demir içeriği, kan kaybının miktarı, bağırsaklardan demir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absorbsiyon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hızı, kırmızı kan hücrelerinin bozulma hızı ile belirlenir. </a:t>
            </a:r>
          </a:p>
          <a:p>
            <a:endParaRPr lang="tr-TR" alt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alt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tr-TR" smtClean="0"/>
          </a:p>
        </p:txBody>
      </p:sp>
      <p:sp>
        <p:nvSpPr>
          <p:cNvPr id="94211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Total vücut demir içeriği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nin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%75İ kanda bulunur.</a:t>
            </a:r>
          </a:p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Geri kalanı, karaciğer, dalak, kemik iliği ve kaslardadır.</a:t>
            </a:r>
            <a:endParaRPr lang="en-US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Normal demir tüketimi</a:t>
            </a:r>
          </a:p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Yetişkinlerde; 20 mg/ gün</a:t>
            </a:r>
          </a:p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Çocuklarda; 20-30 mg/gün</a:t>
            </a:r>
          </a:p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Hamilelerde; 40 mg/gün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sz="2927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DEMİR KAYNAKLARI</a:t>
            </a:r>
            <a:endParaRPr lang="tr-TR" sz="2927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235" name="İçerik Yer Tutucusu 2"/>
          <p:cNvSpPr>
            <a:spLocks noGrp="1"/>
          </p:cNvSpPr>
          <p:nvPr>
            <p:ph idx="1"/>
          </p:nvPr>
        </p:nvSpPr>
        <p:spPr>
          <a:xfrm>
            <a:off x="776288" y="1241425"/>
            <a:ext cx="6235700" cy="3194050"/>
          </a:xfrm>
        </p:spPr>
        <p:txBody>
          <a:bodyPr/>
          <a:lstStyle/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Esmer topraklarda yetişen bitkilerde,</a:t>
            </a: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Etlerde (Kırmızı et zengindir)</a:t>
            </a: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Sütte yoktur. </a:t>
            </a: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KC, böbrek ve kalp kısmen zengindir.</a:t>
            </a: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Tavuk ve balık düşük düzeyde demir içerirler. Genelde tüm sebzeler demir taşırlar, ama en fazla demir içeren sebzeler lahana, maydanoz, bezelye, patates ve mısırdır. </a:t>
            </a: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Pekmezde demir oranı yüksektir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Unvan 1"/>
          <p:cNvSpPr>
            <a:spLocks noGrp="1"/>
          </p:cNvSpPr>
          <p:nvPr>
            <p:ph type="title"/>
          </p:nvPr>
        </p:nvSpPr>
        <p:spPr>
          <a:xfrm>
            <a:off x="609600" y="679450"/>
            <a:ext cx="6553200" cy="6350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Demir </a:t>
            </a:r>
            <a:r>
              <a:rPr lang="tr-TR" altLang="tr-TR" sz="24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Absorbsiyonunu</a:t>
            </a:r>
            <a:r>
              <a:rPr lang="tr-TR" altLang="tr-TR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Etkileyen Faktörler</a:t>
            </a:r>
          </a:p>
        </p:txBody>
      </p:sp>
      <p:sp>
        <p:nvSpPr>
          <p:cNvPr id="97283" name="İçerik Yer Tutucusu 2"/>
          <p:cNvSpPr>
            <a:spLocks noGrp="1"/>
          </p:cNvSpPr>
          <p:nvPr>
            <p:ph idx="1"/>
          </p:nvPr>
        </p:nvSpPr>
        <p:spPr>
          <a:xfrm>
            <a:off x="609600" y="1746250"/>
            <a:ext cx="7310438" cy="3194050"/>
          </a:xfrm>
        </p:spPr>
        <p:txBody>
          <a:bodyPr/>
          <a:lstStyle/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Sadece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redükte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ferrous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formu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absorbe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olur.</a:t>
            </a:r>
          </a:p>
          <a:p>
            <a:pPr eaLnBrk="1" hangingPunct="1"/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Ferrik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(+3) form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absorbe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olmaz.</a:t>
            </a:r>
          </a:p>
          <a:p>
            <a:pPr eaLnBrk="1" hangingPunct="1"/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Askorbik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asit (C Vitamini), demir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absorbsiyonunu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artırır.</a:t>
            </a:r>
            <a:endParaRPr lang="en-US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Fitik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asit ve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okzalik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asit demir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absorbsiyonunu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azaltır.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Metabolizma Bozuklukları</a:t>
            </a:r>
            <a:r>
              <a:rPr lang="en-US" altLang="tr-T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altLang="tr-TR" dirty="0" smtClean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331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Demir eksikliği başlıca anemi, yorgunluk, çalışma kapasitesinde düşme ve çocuklarda özellikle öğrenme yeteneğinde azalmaya yol açar.</a:t>
            </a: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Demir fazlalığında </a:t>
            </a:r>
            <a:r>
              <a:rPr lang="tr-TR" altLang="tr-TR" sz="2000" dirty="0" err="1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hemosideroz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veya </a:t>
            </a:r>
            <a:r>
              <a:rPr lang="tr-TR" altLang="tr-TR" sz="2000" dirty="0" err="1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hemokromotoz</a:t>
            </a:r>
            <a:r>
              <a:rPr lang="tr-TR" altLang="tr-TR" sz="20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meydana gelir, demir depolarında artış vardır.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Hemokromotozda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Fe emilimi çok fazladır.</a:t>
            </a:r>
            <a:endParaRPr lang="en-US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alt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4"/>
          <p:cNvSpPr>
            <a:spLocks noGrp="1" noChangeArrowheads="1"/>
          </p:cNvSpPr>
          <p:nvPr>
            <p:ph type="title"/>
          </p:nvPr>
        </p:nvSpPr>
        <p:spPr>
          <a:xfrm>
            <a:off x="1231900" y="985838"/>
            <a:ext cx="6264275" cy="86995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ATILIMI</a:t>
            </a:r>
            <a:endParaRPr lang="en-US" altLang="tr-TR" dirty="0" smtClean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37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16013" y="2205038"/>
            <a:ext cx="6264275" cy="24606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tr-TR" dirty="0" smtClean="0"/>
              <a:t>		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Yaklaşık 1mg kadarı gaita, az miktarda idrar ve safra ile atılır.</a:t>
            </a:r>
            <a:r>
              <a:rPr lang="en-US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0850" y="306388"/>
            <a:ext cx="6553200" cy="1066800"/>
          </a:xfrm>
        </p:spPr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sz="28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BAKIR (Cu)</a:t>
            </a:r>
            <a:endParaRPr lang="tr-TR" sz="2800" dirty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03" name="İçerik Yer Tutucusu 2"/>
          <p:cNvSpPr>
            <a:spLocks noGrp="1"/>
          </p:cNvSpPr>
          <p:nvPr>
            <p:ph idx="1"/>
          </p:nvPr>
        </p:nvSpPr>
        <p:spPr>
          <a:xfrm>
            <a:off x="450850" y="1755775"/>
            <a:ext cx="6235700" cy="3194050"/>
          </a:xfrm>
        </p:spPr>
        <p:txBody>
          <a:bodyPr/>
          <a:lstStyle/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İnsan vücudu, yaklaşık 100 mg bakır içerir.</a:t>
            </a: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Kaslar, karaciğer, kemik iliği, beyin, böbrek, kalp ve saçlarda bulunur.</a:t>
            </a:r>
          </a:p>
          <a:p>
            <a:pPr eaLnBrk="1" hangingPunct="1"/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Sitokrom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oksidaz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tirozinaz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lizil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oksidaz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alanin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sentaz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monoamin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oksidaz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süperoksit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dismutaz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ve fenol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oksidaz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demir içerir.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endParaRPr lang="tr-TR" sz="2927" dirty="0"/>
          </a:p>
        </p:txBody>
      </p:sp>
      <p:sp>
        <p:nvSpPr>
          <p:cNvPr id="96259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Kaynakları:</a:t>
            </a:r>
          </a:p>
          <a:p>
            <a:pPr eaLnBrk="1" hangingPunct="1">
              <a:defRPr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Nohut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vb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bakla, ceviz, fındık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vb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süt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Unvan 1"/>
          <p:cNvSpPr>
            <a:spLocks noGrp="1"/>
          </p:cNvSpPr>
          <p:nvPr>
            <p:ph type="title"/>
          </p:nvPr>
        </p:nvSpPr>
        <p:spPr>
          <a:xfrm>
            <a:off x="425450" y="209550"/>
            <a:ext cx="7645400" cy="869950"/>
          </a:xfrm>
        </p:spPr>
        <p:txBody>
          <a:bodyPr/>
          <a:lstStyle/>
          <a:p>
            <a:pPr>
              <a:defRPr/>
            </a:pPr>
            <a:r>
              <a:rPr lang="tr-TR" altLang="tr-TR" sz="28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KALSİYUM (</a:t>
            </a:r>
            <a:r>
              <a:rPr lang="tr-TR" altLang="tr-TR" sz="2800" dirty="0" err="1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tr-TR" altLang="tr-TR" sz="28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0488" name="Dikdörtgen 12"/>
          <p:cNvSpPr>
            <a:spLocks noChangeArrowheads="1"/>
          </p:cNvSpPr>
          <p:nvPr/>
        </p:nvSpPr>
        <p:spPr bwMode="auto">
          <a:xfrm>
            <a:off x="575742" y="1169690"/>
            <a:ext cx="4183062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tr-TR" altLang="tr-TR" sz="2000" dirty="0"/>
              <a:t>Kas-sinir </a:t>
            </a:r>
            <a:r>
              <a:rPr lang="tr-TR" altLang="tr-TR" sz="2000" dirty="0" err="1"/>
              <a:t>uyarılabilirliği</a:t>
            </a:r>
            <a:endParaRPr lang="tr-TR" altLang="tr-TR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2000" dirty="0"/>
              <a:t>Kan pıhtılaşması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2000" dirty="0"/>
              <a:t>Salgılama olayları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2000" dirty="0"/>
              <a:t>Zarın bütünlüğü ve plazma zarından taşınma,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2000" dirty="0"/>
              <a:t>Enzim tepkimeleri,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2000" dirty="0"/>
              <a:t>Hormon ve </a:t>
            </a:r>
            <a:r>
              <a:rPr lang="tr-TR" altLang="tr-TR" sz="2000" dirty="0" err="1"/>
              <a:t>nörotransmitter</a:t>
            </a:r>
            <a:r>
              <a:rPr lang="tr-TR" altLang="tr-TR" sz="2000" dirty="0"/>
              <a:t> salınması,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2000" dirty="0"/>
              <a:t>Kemiğin </a:t>
            </a:r>
            <a:r>
              <a:rPr lang="tr-TR" altLang="tr-TR" sz="2000" dirty="0" err="1" smtClean="0"/>
              <a:t>mineralizasyonu</a:t>
            </a:r>
            <a:endParaRPr lang="tr-TR" alt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4"/>
          <p:cNvSpPr>
            <a:spLocks noGrp="1" noChangeArrowheads="1"/>
          </p:cNvSpPr>
          <p:nvPr>
            <p:ph type="title"/>
          </p:nvPr>
        </p:nvSpPr>
        <p:spPr>
          <a:xfrm>
            <a:off x="1116013" y="869950"/>
            <a:ext cx="6264275" cy="86995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Günlük miktarı</a:t>
            </a:r>
            <a:r>
              <a:rPr lang="en-US" altLang="tr-T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649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16013" y="1739900"/>
            <a:ext cx="6264275" cy="26352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0.6-2</a:t>
            </a:r>
            <a:r>
              <a:rPr lang="tr-TR" altLang="tr-TR" sz="2000" dirty="0" smtClean="0"/>
              <a:t> mg/gün kadardır. </a:t>
            </a:r>
            <a:r>
              <a:rPr lang="en-US" altLang="tr-TR" sz="2000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z="2000" smtClean="0"/>
          </a:p>
        </p:txBody>
      </p:sp>
      <p:sp>
        <p:nvSpPr>
          <p:cNvPr id="10752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Diyetle alınan bakırın %10’u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absorbe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edilir. </a:t>
            </a: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Bakır esas olarak safra ile atılır.</a:t>
            </a: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Normal serum bakır seviyeleri 25-50 mg/dl’dir.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BAKIRIN FONKSİYONLARI</a:t>
            </a:r>
            <a:endParaRPr lang="tr-TR" sz="280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238967" indent="-238967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Hb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eritros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 yap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ı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ı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rol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oynarlar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8967" indent="-238967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Tirozin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kinaz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aktivitesi için gereklidir.</a:t>
            </a:r>
          </a:p>
          <a:p>
            <a:pPr marL="238967" indent="-238967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Tirozinaz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monoaminoksidaz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urikaz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askorbik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asit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oksidaz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gibi enzimler için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koenzim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görevi vardır. </a:t>
            </a:r>
          </a:p>
          <a:p>
            <a:pPr marL="238967" indent="-238967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Char char=""/>
              <a:defRPr/>
            </a:pPr>
            <a:endParaRPr lang="tr-TR" sz="1394" dirty="0"/>
          </a:p>
          <a:p>
            <a:pPr marL="0" indent="0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tr-TR" sz="1394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76263" y="522288"/>
            <a:ext cx="6553200" cy="1066800"/>
          </a:xfrm>
        </p:spPr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sz="24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Bakır Metabolizmasının bozulması</a:t>
            </a:r>
            <a:endParaRPr lang="tr-TR" sz="2400" dirty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619" name="İçerik Yer Tutucusu 2"/>
          <p:cNvSpPr>
            <a:spLocks noGrp="1"/>
          </p:cNvSpPr>
          <p:nvPr>
            <p:ph idx="1"/>
          </p:nvPr>
        </p:nvSpPr>
        <p:spPr>
          <a:xfrm>
            <a:off x="1152525" y="1673225"/>
            <a:ext cx="6235700" cy="3194050"/>
          </a:xfrm>
        </p:spPr>
        <p:txBody>
          <a:bodyPr/>
          <a:lstStyle/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Wilson Hastalığı (1/50.000)(Karaciğer Sirozu, </a:t>
            </a:r>
            <a:r>
              <a:rPr lang="en-US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Kayser-Kleischer</a:t>
            </a:r>
            <a:r>
              <a:rPr lang="en-US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ring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Büyümenin durması,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saçda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seyreklik, süt azalması, yürüyüş düzensizlikleri, bakır birikimi</a:t>
            </a:r>
          </a:p>
          <a:p>
            <a:pPr eaLnBrk="1" hangingPunct="1"/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Menkes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sendromu: Büyüme azlığı,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hipotermi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beyin dejenerasyonu, saç renk bozukluğu, plazma Cu ve Cu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oksidaz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düzeyinde azalma görülür. </a:t>
            </a:r>
            <a:endParaRPr lang="en-US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tr-TR" altLang="tr-TR" sz="2000" dirty="0" smtClean="0"/>
          </a:p>
          <a:p>
            <a:pPr eaLnBrk="1" hangingPunct="1"/>
            <a:endParaRPr lang="tr-TR" altLang="tr-TR" sz="2000" dirty="0" smtClean="0"/>
          </a:p>
          <a:p>
            <a:pPr eaLnBrk="1" hangingPunct="1"/>
            <a:endParaRPr lang="tr-TR" altLang="tr-TR" sz="1900" dirty="0" smtClean="0"/>
          </a:p>
          <a:p>
            <a:pPr lvl="1" eaLnBrk="1" hangingPunct="1"/>
            <a:endParaRPr lang="tr-TR" altLang="tr-TR" sz="1900" dirty="0" smtClean="0"/>
          </a:p>
          <a:p>
            <a:pPr lvl="1" eaLnBrk="1" hangingPunct="1"/>
            <a:endParaRPr lang="tr-TR" altLang="tr-TR" sz="1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87338" y="377825"/>
            <a:ext cx="6553200" cy="1066800"/>
          </a:xfrm>
        </p:spPr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sz="2927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ÇİNKO (</a:t>
            </a:r>
            <a:r>
              <a:rPr lang="tr-TR" sz="2927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Zn</a:t>
            </a:r>
            <a:r>
              <a:rPr lang="tr-TR" sz="2927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tr-TR" sz="2927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667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Günlük gereksinim, 10 mg/gündür.</a:t>
            </a:r>
          </a:p>
          <a:p>
            <a:pPr eaLnBrk="1" hangingPunct="1"/>
            <a:r>
              <a:rPr lang="de-DE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ı</a:t>
            </a:r>
            <a:r>
              <a:rPr lang="de-DE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rm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ı</a:t>
            </a:r>
            <a:r>
              <a:rPr lang="de-DE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ı</a:t>
            </a:r>
            <a:r>
              <a:rPr lang="de-DE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ette</a:t>
            </a:r>
            <a:r>
              <a:rPr lang="de-DE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beyaz</a:t>
            </a:r>
            <a:r>
              <a:rPr lang="de-DE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ete</a:t>
            </a:r>
            <a:r>
              <a:rPr lang="de-DE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oranla</a:t>
            </a:r>
            <a:r>
              <a:rPr lang="de-DE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daha</a:t>
            </a:r>
            <a:r>
              <a:rPr lang="de-DE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lang="de-DE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oktur</a:t>
            </a:r>
            <a:r>
              <a:rPr lang="de-DE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de-DE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Armut, </a:t>
            </a:r>
            <a:r>
              <a:rPr lang="de-DE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sarm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ı</a:t>
            </a:r>
            <a:r>
              <a:rPr lang="de-DE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sak</a:t>
            </a:r>
            <a:r>
              <a:rPr lang="de-DE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de-DE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ı</a:t>
            </a:r>
            <a:r>
              <a:rPr lang="de-DE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spanak</a:t>
            </a:r>
            <a:r>
              <a:rPr lang="de-DE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ile</a:t>
            </a:r>
            <a:r>
              <a:rPr lang="de-DE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ü</a:t>
            </a:r>
            <a:r>
              <a:rPr lang="de-DE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de-DE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Zn</a:t>
            </a:r>
            <a:r>
              <a:rPr lang="de-DE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ç</a:t>
            </a:r>
            <a:r>
              <a:rPr lang="de-DE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erirler</a:t>
            </a:r>
            <a:r>
              <a:rPr lang="de-DE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İnsan vücudunda 300’den fazla enzim, çinko bağımlıdır. (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Karboksipeptidaz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karbonik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anhidraz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alkalen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fosfataz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laktat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dehidrogenaz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alkol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dehidrogenaz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eaLnBrk="1" hangingPunct="1"/>
            <a:endParaRPr lang="tr-TR" altLang="tr-T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Çinko Eksikliği</a:t>
            </a:r>
          </a:p>
        </p:txBody>
      </p:sp>
      <p:sp>
        <p:nvSpPr>
          <p:cNvPr id="104451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Yara iyileşmesinde zayıflama</a:t>
            </a:r>
          </a:p>
          <a:p>
            <a:pPr>
              <a:defRPr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Deride lezyonlar</a:t>
            </a:r>
          </a:p>
          <a:p>
            <a:pPr>
              <a:defRPr/>
            </a:pP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Spermatogenezin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bozulması</a:t>
            </a:r>
          </a:p>
          <a:p>
            <a:pPr>
              <a:defRPr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Dermatit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endParaRPr lang="tr-TR" alt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Atılımı</a:t>
            </a:r>
          </a:p>
        </p:txBody>
      </p:sp>
      <p:sp>
        <p:nvSpPr>
          <p:cNvPr id="11776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Normalde gaita ile az 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olarak da 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idrar ile atılır.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Unvan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altLang="tr-TR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SODYUM</a:t>
            </a:r>
            <a:r>
              <a:rPr lang="tr-TR" altLang="tr-TR" sz="2927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altLang="tr-TR" sz="2927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tr-TR" altLang="tr-TR" sz="2927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8787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Sodyum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ekstraselüler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sıvıda en fazla bulunan katyondur. </a:t>
            </a: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Plazmanın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osmolalitesini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plazma volümünü ve  asit baz dengesini büyük ölçüde belirler</a:t>
            </a: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Vücut sıvılarının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osmotik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basıncının sağlanmasında büyük ölçüde etkidir. </a:t>
            </a: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Hücre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permeabilitesinin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sağlanmasında etkilidir.</a:t>
            </a: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Kasların uyarılmasında etkilidir.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Kaynakları</a:t>
            </a:r>
            <a:endParaRPr lang="en-US" alt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tr-TR" sz="2000" dirty="0" smtClean="0"/>
              <a:t>	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Ana kaynağı sofra tuzudur.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 iyi kaynağı ise doğal besinlerdir.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Bu nedenle sağlıklı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alımı için taze ve işlem görmemiş besinlerin tüketilmesi önerilmektedir.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Denizde ve deniz ürünlerinde bulunur.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Ekmek, tahıl, peynir, yumurta, süt, havuç, karnabahar, kereviz, ıspanak, erik, fındık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v.s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., tuzlanmış konserveler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içerirler.</a:t>
            </a:r>
            <a:endParaRPr lang="en-US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484188" y="528638"/>
            <a:ext cx="7645400" cy="958850"/>
          </a:xfrm>
        </p:spPr>
        <p:txBody>
          <a:bodyPr/>
          <a:lstStyle/>
          <a:p>
            <a:pPr eaLnBrk="1" hangingPunct="1"/>
            <a:r>
              <a:rPr lang="tr-TR" altLang="tr-TR" sz="24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Günlük miktarı</a:t>
            </a:r>
            <a:r>
              <a:rPr lang="en-US" altLang="tr-TR" sz="24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63600" y="1539875"/>
            <a:ext cx="6380163" cy="34480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131" dirty="0"/>
              <a:t>	</a:t>
            </a:r>
            <a:r>
              <a:rPr lang="en-US" sz="213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131" dirty="0">
                <a:latin typeface="Arial" panose="020B0604020202020204" pitchFamily="34" charset="0"/>
                <a:cs typeface="Arial" panose="020B0604020202020204" pitchFamily="34" charset="0"/>
              </a:rPr>
              <a:t>Günde 920 - 2300mg olarak belirtilmektedir.  4-6 g. (en az 1g) </a:t>
            </a:r>
            <a:r>
              <a:rPr lang="tr-TR" sz="2131" dirty="0" err="1">
                <a:latin typeface="Arial" panose="020B0604020202020204" pitchFamily="34" charset="0"/>
                <a:cs typeface="Arial" panose="020B0604020202020204" pitchFamily="34" charset="0"/>
              </a:rPr>
              <a:t>dır</a:t>
            </a:r>
            <a:r>
              <a:rPr lang="tr-TR" sz="213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13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792163" y="384175"/>
            <a:ext cx="6264275" cy="660400"/>
          </a:xfrm>
        </p:spPr>
        <p:txBody>
          <a:bodyPr rtlCol="0">
            <a:noAutofit/>
          </a:bodyPr>
          <a:lstStyle/>
          <a:p>
            <a:pPr eaLnBrk="1" hangingPunct="1">
              <a:defRPr/>
            </a:pPr>
            <a:r>
              <a:rPr lang="tr-TR" altLang="zh-CN" sz="28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Plazma Kalsiyum </a:t>
            </a:r>
            <a:r>
              <a:rPr lang="tr-TR" altLang="zh-CN" sz="28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tr-TR" altLang="zh-CN" sz="28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eviyelerini </a:t>
            </a:r>
            <a:r>
              <a:rPr lang="tr-TR" altLang="zh-CN" sz="28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tr-TR" altLang="zh-CN" sz="28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üzenleyen </a:t>
            </a:r>
            <a:r>
              <a:rPr lang="tr-TR" altLang="zh-CN" sz="28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tr-TR" altLang="zh-CN" sz="28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aktörler</a:t>
            </a:r>
            <a:endParaRPr lang="en-US" altLang="zh-CN" sz="2800" dirty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9888" y="1765300"/>
            <a:ext cx="4095750" cy="3738563"/>
          </a:xfrm>
        </p:spPr>
        <p:txBody>
          <a:bodyPr/>
          <a:lstStyle/>
          <a:p>
            <a:pPr eaLnBrk="1" hangingPunct="1"/>
            <a:r>
              <a:rPr lang="tr-TR" altLang="zh-CN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Paratiroid</a:t>
            </a:r>
            <a:r>
              <a:rPr lang="tr-TR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hormon 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(PTH)</a:t>
            </a:r>
            <a:endParaRPr lang="tr-TR" altLang="zh-C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tr-TR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lang="tr-TR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zh-CN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itonin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(CT</a:t>
            </a:r>
            <a:r>
              <a:rPr lang="tr-TR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eaLnBrk="1" hangingPunct="1"/>
            <a:r>
              <a:rPr lang="tr-TR" altLang="zh-CN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Vit</a:t>
            </a:r>
            <a:r>
              <a:rPr lang="tr-TR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3744094" y="1776228"/>
            <a:ext cx="4136261" cy="984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zh-CN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Vitamin D</a:t>
            </a:r>
            <a:r>
              <a:rPr lang="en-US" altLang="zh-CN" sz="2000" baseline="-25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3</a:t>
            </a:r>
            <a:r>
              <a:rPr lang="en-US" altLang="zh-CN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and PTH </a:t>
            </a:r>
            <a:r>
              <a:rPr lang="en-US" altLang="zh-CN" sz="2000" dirty="0"/>
              <a:t>:  </a:t>
            </a:r>
            <a:r>
              <a:rPr lang="tr-TR" altLang="zh-CN" sz="2000" dirty="0" smtClean="0"/>
              <a:t>Plazma </a:t>
            </a:r>
            <a:r>
              <a:rPr lang="en-US" altLang="zh-CN" sz="2000" dirty="0" smtClean="0"/>
              <a:t>Ca</a:t>
            </a:r>
            <a:r>
              <a:rPr lang="en-US" altLang="zh-CN" sz="2000" dirty="0"/>
              <a:t>↑</a:t>
            </a:r>
          </a:p>
          <a:p>
            <a:pPr eaLnBrk="1" hangingPunct="1">
              <a:defRPr/>
            </a:pPr>
            <a:r>
              <a:rPr lang="tr-TR" altLang="zh-CN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K</a:t>
            </a:r>
            <a:r>
              <a:rPr lang="en-US" altLang="zh-CN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al</a:t>
            </a:r>
            <a:r>
              <a:rPr lang="tr-TR" altLang="zh-CN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</a:t>
            </a:r>
            <a:r>
              <a:rPr lang="en-US" altLang="zh-CN" sz="2000" dirty="0" err="1">
                <a:solidFill>
                  <a:schemeClr val="accent1">
                    <a:lumMod val="40000"/>
                    <a:lumOff val="60000"/>
                  </a:schemeClr>
                </a:solidFill>
              </a:rPr>
              <a:t>itonin</a:t>
            </a:r>
            <a:r>
              <a:rPr lang="en-US" altLang="zh-CN" sz="2000" dirty="0"/>
              <a:t> : </a:t>
            </a:r>
            <a:r>
              <a:rPr lang="tr-TR" altLang="zh-CN" sz="2000" dirty="0" smtClean="0"/>
              <a:t>P</a:t>
            </a:r>
            <a:r>
              <a:rPr lang="en-US" altLang="zh-CN" sz="2000" dirty="0" err="1" smtClean="0"/>
              <a:t>lasma</a:t>
            </a:r>
            <a:r>
              <a:rPr lang="en-US" altLang="zh-CN" sz="2000" dirty="0" smtClean="0"/>
              <a:t> </a:t>
            </a:r>
            <a:r>
              <a:rPr lang="en-US" altLang="zh-CN" sz="2000" dirty="0"/>
              <a:t>Ca↓</a:t>
            </a:r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 bldLvl="2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Unvan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altLang="tr-TR" sz="2927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HİPERNATREMİ</a:t>
            </a:r>
          </a:p>
        </p:txBody>
      </p:sp>
      <p:sp>
        <p:nvSpPr>
          <p:cNvPr id="59395" name="İçerik Yer Tutucusu 2"/>
          <p:cNvSpPr>
            <a:spLocks noGrp="1"/>
          </p:cNvSpPr>
          <p:nvPr>
            <p:ph idx="1"/>
          </p:nvPr>
        </p:nvSpPr>
        <p:spPr>
          <a:xfrm>
            <a:off x="719138" y="1673225"/>
            <a:ext cx="4992687" cy="3194050"/>
          </a:xfrm>
        </p:spPr>
        <p:txBody>
          <a:bodyPr rtlCol="0">
            <a:normAutofit/>
          </a:bodyPr>
          <a:lstStyle/>
          <a:p>
            <a:pPr marL="238967" indent="-238967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Cushion’s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Hastalığı</a:t>
            </a:r>
          </a:p>
          <a:p>
            <a:pPr marL="238967" indent="-238967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ACTH uygulaması</a:t>
            </a:r>
          </a:p>
          <a:p>
            <a:pPr marL="238967" indent="-238967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Sex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hormonlarının uygulaması</a:t>
            </a:r>
          </a:p>
          <a:p>
            <a:pPr marL="238967" indent="-238967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Diabetes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İnsipidus</a:t>
            </a:r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8967" indent="-238967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Terleme</a:t>
            </a:r>
          </a:p>
          <a:p>
            <a:pPr marL="238967" indent="-238967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Char char=""/>
              <a:defRPr/>
            </a:pPr>
            <a:endParaRPr lang="tr-TR" altLang="tr-TR" sz="1394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Unvan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altLang="tr-TR" sz="2927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HİPONATREMİ</a:t>
            </a:r>
          </a:p>
        </p:txBody>
      </p:sp>
      <p:sp>
        <p:nvSpPr>
          <p:cNvPr id="125955" name="İçerik Yer Tutucusu 2"/>
          <p:cNvSpPr>
            <a:spLocks noGrp="1"/>
          </p:cNvSpPr>
          <p:nvPr>
            <p:ph idx="1"/>
          </p:nvPr>
        </p:nvSpPr>
        <p:spPr>
          <a:xfrm>
            <a:off x="474663" y="1241425"/>
            <a:ext cx="6235700" cy="3194050"/>
          </a:xfrm>
        </p:spPr>
        <p:txBody>
          <a:bodyPr/>
          <a:lstStyle/>
          <a:p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Addison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Hastalığı</a:t>
            </a:r>
          </a:p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Kusma</a:t>
            </a:r>
          </a:p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İshal</a:t>
            </a:r>
          </a:p>
          <a:p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Yanıklar</a:t>
            </a:r>
            <a:r>
              <a:rPr lang="en-US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Unvan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altLang="tr-TR" sz="2927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POTASYUM (K)</a:t>
            </a:r>
          </a:p>
        </p:txBody>
      </p:sp>
      <p:sp>
        <p:nvSpPr>
          <p:cNvPr id="129027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İntraselüler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sıvının majör katyonudur.</a:t>
            </a: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Asit- baz dengesi</a:t>
            </a:r>
          </a:p>
          <a:p>
            <a:pPr eaLnBrk="1" hangingPunct="1"/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Osmotik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dengenin korunması</a:t>
            </a: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Sinir </a:t>
            </a:r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impulslarının</a:t>
            </a:r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iletimi</a:t>
            </a:r>
          </a:p>
          <a:p>
            <a:pPr eaLnBrk="1" hangingPunct="1"/>
            <a:r>
              <a:rPr lang="tr-TR" alt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Kas kasılması</a:t>
            </a:r>
          </a:p>
          <a:p>
            <a:pPr eaLnBrk="1" hangingPunct="1"/>
            <a:r>
              <a:rPr lang="tr-TR" alt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Glikoneogenez</a:t>
            </a:r>
            <a:endParaRPr lang="tr-TR" alt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Unvan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altLang="tr-TR" sz="2927" dirty="0" err="1"/>
              <a:t>Potassium</a:t>
            </a:r>
            <a:r>
              <a:rPr lang="tr-TR" altLang="tr-TR" sz="2927" dirty="0"/>
              <a:t> (K)</a:t>
            </a:r>
            <a:endParaRPr lang="tr-TR" altLang="tr-TR" sz="2927" dirty="0" smtClean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411288"/>
            <a:ext cx="6235700" cy="3194050"/>
          </a:xfrm>
        </p:spPr>
        <p:txBody>
          <a:bodyPr rtlCol="0">
            <a:normAutofit/>
          </a:bodyPr>
          <a:lstStyle/>
          <a:p>
            <a:pPr marL="238967" indent="-238967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tr-TR" sz="200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Hyperkalemi</a:t>
            </a:r>
            <a:endParaRPr lang="tr-TR" sz="20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tr-TR" sz="2000" dirty="0" err="1" smtClean="0"/>
              <a:t>Addison</a:t>
            </a:r>
            <a:r>
              <a:rPr lang="tr-TR" sz="2000" dirty="0" smtClean="0"/>
              <a:t> hastalığında meydana gelir.</a:t>
            </a:r>
            <a:endParaRPr lang="tr-TR" sz="2000" dirty="0"/>
          </a:p>
          <a:p>
            <a:pPr marL="0" indent="0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tr-TR" altLang="tr-T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HİPOKALEMİ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450850" y="865188"/>
          <a:ext cx="7440614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0307"/>
                <a:gridCol w="3720307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91445" marR="9144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Gastrointestinal</a:t>
                      </a:r>
                      <a:r>
                        <a:rPr lang="tr-TR" sz="1800" dirty="0" smtClean="0"/>
                        <a:t> kayıp</a:t>
                      </a:r>
                      <a:endParaRPr lang="tr-TR" sz="1800" dirty="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Kusma, ishal,, </a:t>
                      </a:r>
                      <a:r>
                        <a:rPr lang="tr-TR" sz="1800" dirty="0" err="1" smtClean="0"/>
                        <a:t>intestinal</a:t>
                      </a:r>
                      <a:r>
                        <a:rPr lang="tr-TR" sz="1800" dirty="0" smtClean="0"/>
                        <a:t> tümör,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malabsorption</a:t>
                      </a:r>
                      <a:r>
                        <a:rPr lang="tr-TR" sz="1800" baseline="0" dirty="0" smtClean="0"/>
                        <a:t>, kanser tedavisi, </a:t>
                      </a:r>
                      <a:r>
                        <a:rPr lang="tr-TR" sz="1800" baseline="0" dirty="0" err="1" smtClean="0"/>
                        <a:t>kempoterapi</a:t>
                      </a:r>
                      <a:r>
                        <a:rPr lang="tr-TR" sz="1800" baseline="0" dirty="0" smtClean="0"/>
                        <a:t>, radyoterapi, yüksek doz </a:t>
                      </a:r>
                      <a:r>
                        <a:rPr lang="tr-TR" sz="1800" baseline="0" dirty="0" err="1" smtClean="0"/>
                        <a:t>laksatif</a:t>
                      </a:r>
                      <a:r>
                        <a:rPr lang="tr-TR" sz="1800" baseline="0" dirty="0" smtClean="0"/>
                        <a:t> kullanımı</a:t>
                      </a:r>
                      <a:endParaRPr lang="tr-TR" sz="1800" dirty="0"/>
                    </a:p>
                  </a:txBody>
                  <a:tcPr marL="91445" marR="9144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Renal</a:t>
                      </a:r>
                      <a:r>
                        <a:rPr lang="tr-TR" sz="1800" dirty="0" smtClean="0"/>
                        <a:t> kayıp</a:t>
                      </a:r>
                      <a:endParaRPr lang="tr-TR" sz="1800" dirty="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Diüretikler</a:t>
                      </a:r>
                      <a:r>
                        <a:rPr lang="tr-TR" sz="1800" dirty="0" smtClean="0"/>
                        <a:t>(</a:t>
                      </a:r>
                      <a:r>
                        <a:rPr lang="tr-TR" sz="1800" dirty="0" err="1" smtClean="0"/>
                        <a:t>Tiyazidler</a:t>
                      </a:r>
                      <a:r>
                        <a:rPr lang="tr-TR" sz="1800" dirty="0" smtClean="0"/>
                        <a:t>, </a:t>
                      </a:r>
                      <a:r>
                        <a:rPr lang="tr-TR" sz="1800" dirty="0" err="1" smtClean="0"/>
                        <a:t>mineralokortikodiler</a:t>
                      </a:r>
                      <a:r>
                        <a:rPr lang="tr-TR" sz="1800" dirty="0" smtClean="0"/>
                        <a:t>), nefrit, </a:t>
                      </a:r>
                      <a:r>
                        <a:rPr lang="tr-TR" sz="1800" dirty="0" err="1" smtClean="0"/>
                        <a:t>renal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tübülr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asidosis</a:t>
                      </a:r>
                      <a:r>
                        <a:rPr lang="tr-TR" sz="1800" dirty="0" smtClean="0"/>
                        <a:t>, </a:t>
                      </a:r>
                      <a:r>
                        <a:rPr lang="tr-TR" sz="1800" dirty="0" err="1" smtClean="0"/>
                        <a:t>hiperaldosteronizm</a:t>
                      </a:r>
                      <a:r>
                        <a:rPr lang="tr-TR" sz="1800" dirty="0" smtClean="0"/>
                        <a:t>,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Cushing’s</a:t>
                      </a:r>
                      <a:r>
                        <a:rPr lang="tr-TR" sz="1800" baseline="0" dirty="0" smtClean="0"/>
                        <a:t> sendrom, </a:t>
                      </a:r>
                      <a:r>
                        <a:rPr lang="tr-TR" sz="1800" baseline="0" dirty="0" err="1" smtClean="0"/>
                        <a:t>hipomagnezimi</a:t>
                      </a:r>
                      <a:r>
                        <a:rPr lang="tr-TR" sz="1800" baseline="0" dirty="0" smtClean="0"/>
                        <a:t>, akut lösemi</a:t>
                      </a:r>
                      <a:endParaRPr lang="tr-TR" sz="1800" dirty="0"/>
                    </a:p>
                  </a:txBody>
                  <a:tcPr marL="91445" marR="9144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Hücresel </a:t>
                      </a:r>
                      <a:r>
                        <a:rPr lang="tr-TR" sz="1800" dirty="0" err="1" smtClean="0"/>
                        <a:t>Schift</a:t>
                      </a:r>
                      <a:endParaRPr lang="tr-TR" sz="1800" dirty="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Alkolosis</a:t>
                      </a:r>
                      <a:r>
                        <a:rPr lang="tr-TR" sz="1800" dirty="0" smtClean="0"/>
                        <a:t>,</a:t>
                      </a:r>
                      <a:r>
                        <a:rPr lang="tr-TR" sz="1800" baseline="0" dirty="0" smtClean="0"/>
                        <a:t> insülin </a:t>
                      </a:r>
                      <a:r>
                        <a:rPr lang="tr-TR" sz="1800" baseline="0" dirty="0" err="1" smtClean="0"/>
                        <a:t>overdoz</a:t>
                      </a:r>
                      <a:endParaRPr lang="tr-TR" sz="1800" dirty="0"/>
                    </a:p>
                  </a:txBody>
                  <a:tcPr marL="91445" marR="9144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Alımının azalması</a:t>
                      </a:r>
                      <a:endParaRPr lang="tr-TR" sz="1800" dirty="0"/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tr-TR" sz="1800" dirty="0"/>
                    </a:p>
                  </a:txBody>
                  <a:tcPr marL="91445" marR="91445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</a:t>
            </a:r>
          </a:p>
        </p:txBody>
      </p:sp>
      <p:sp>
        <p:nvSpPr>
          <p:cNvPr id="135171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000" dirty="0" smtClean="0"/>
              <a:t>Doku </a:t>
            </a:r>
            <a:r>
              <a:rPr lang="tr-TR" altLang="tr-TR" sz="2000" dirty="0" err="1" smtClean="0"/>
              <a:t>mineralizasyonu</a:t>
            </a:r>
            <a:r>
              <a:rPr lang="tr-TR" altLang="tr-TR" sz="2000" dirty="0" smtClean="0"/>
              <a:t> için önemli bir element</a:t>
            </a:r>
          </a:p>
          <a:p>
            <a:r>
              <a:rPr lang="tr-TR" altLang="tr-TR" sz="2000" dirty="0" smtClean="0"/>
              <a:t>Uygun miktarda </a:t>
            </a:r>
            <a:r>
              <a:rPr lang="tr-TR" altLang="tr-TR" sz="2000" dirty="0" err="1" smtClean="0"/>
              <a:t>florre</a:t>
            </a:r>
            <a:r>
              <a:rPr lang="tr-TR" altLang="tr-TR" sz="2000" dirty="0" smtClean="0"/>
              <a:t> maruz kalma ve ya kullanımı kemik ve diş bütünlüğü için önemlidir.</a:t>
            </a:r>
          </a:p>
          <a:p>
            <a:r>
              <a:rPr lang="tr-TR" altLang="tr-TR" sz="2000" dirty="0" smtClean="0"/>
              <a:t>Diş </a:t>
            </a:r>
            <a:r>
              <a:rPr lang="tr-TR" altLang="tr-TR" sz="2000" dirty="0" err="1" smtClean="0"/>
              <a:t>mineralizasyonunu</a:t>
            </a:r>
            <a:r>
              <a:rPr lang="tr-TR" altLang="tr-TR" sz="2000" dirty="0" smtClean="0"/>
              <a:t> artırır.</a:t>
            </a:r>
          </a:p>
          <a:p>
            <a:r>
              <a:rPr lang="tr-TR" altLang="tr-TR" sz="2000" dirty="0" smtClean="0"/>
              <a:t>Diş minesinin </a:t>
            </a:r>
            <a:r>
              <a:rPr lang="tr-TR" altLang="tr-TR" sz="2000" dirty="0" err="1" smtClean="0"/>
              <a:t>deminerilazsyonunu</a:t>
            </a:r>
            <a:r>
              <a:rPr lang="tr-TR" altLang="tr-TR" sz="2000" dirty="0" smtClean="0"/>
              <a:t> azaltmaya yardımcı olur.</a:t>
            </a:r>
          </a:p>
          <a:p>
            <a:r>
              <a:rPr lang="tr-TR" altLang="tr-TR" sz="2000" dirty="0" err="1" smtClean="0"/>
              <a:t>Remineralizasyonu</a:t>
            </a:r>
            <a:r>
              <a:rPr lang="tr-TR" altLang="tr-TR" sz="2000" dirty="0" smtClean="0"/>
              <a:t> sağlar</a:t>
            </a:r>
          </a:p>
          <a:p>
            <a:r>
              <a:rPr lang="tr-TR" altLang="tr-TR" sz="2000" dirty="0" err="1" smtClean="0"/>
              <a:t>Dentin</a:t>
            </a:r>
            <a:r>
              <a:rPr lang="tr-TR" altLang="tr-TR" sz="2000" dirty="0" smtClean="0"/>
              <a:t> hassasiyetini azaltmaya yardımcı olur.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04863" y="1101725"/>
            <a:ext cx="6149975" cy="2533650"/>
          </a:xfrm>
        </p:spPr>
        <p:txBody>
          <a:bodyPr/>
          <a:lstStyle/>
          <a:p>
            <a:pPr>
              <a:defRPr/>
            </a:pPr>
            <a:r>
              <a:rPr lang="tr-TR" dirty="0" smtClean="0"/>
              <a:t>TEŞEKKÜRLER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04863" y="3635375"/>
            <a:ext cx="6149975" cy="655638"/>
          </a:xfrm>
        </p:spPr>
        <p:txBody>
          <a:bodyPr/>
          <a:lstStyle/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Unvan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altLang="tr-TR" sz="28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DAĞILIMI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576263" y="1428750"/>
            <a:ext cx="6624637" cy="1282700"/>
          </a:xfrm>
        </p:spPr>
        <p:txBody>
          <a:bodyPr rtlCol="0">
            <a:noAutofit/>
          </a:bodyPr>
          <a:lstStyle/>
          <a:p>
            <a:pPr marL="238967" indent="-238967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Total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kalsiyum: 1-1.5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kg</a:t>
            </a:r>
          </a:p>
          <a:p>
            <a:pPr marL="238967" indent="-238967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%99 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kemik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8967" indent="-238967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Char char=""/>
              <a:defRPr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%1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kanda, ECF, çok azı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sitozol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None/>
              <a:defRPr/>
            </a:pPr>
            <a:endParaRPr lang="tr-TR" sz="2000" dirty="0" smtClean="0"/>
          </a:p>
          <a:p>
            <a:pPr marL="0" indent="0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None/>
              <a:defRPr/>
            </a:pPr>
            <a:r>
              <a:rPr lang="tr-TR" altLang="zh-CN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Kaynakları</a:t>
            </a:r>
          </a:p>
          <a:p>
            <a:pPr defTabSz="318623" eaLnBrk="1" fontAlgn="auto" hangingPunct="1">
              <a:spcBef>
                <a:spcPts val="697"/>
              </a:spcBef>
              <a:spcAft>
                <a:spcPts val="0"/>
              </a:spcAft>
              <a:defRPr/>
            </a:pPr>
            <a:r>
              <a:rPr lang="en-US" altLang="zh-CN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Süt ve süt ürünleri (%75)</a:t>
            </a:r>
          </a:p>
          <a:p>
            <a:pPr defTabSz="318623" eaLnBrk="1" fontAlgn="auto" hangingPunct="1">
              <a:spcBef>
                <a:spcPts val="697"/>
              </a:spcBef>
              <a:spcAft>
                <a:spcPts val="0"/>
              </a:spcAft>
              <a:defRPr/>
            </a:pPr>
            <a:r>
              <a:rPr lang="tr-TR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Fasulye, lifli sebzeler, balık, lahana, yumurta</a:t>
            </a:r>
            <a:endParaRPr lang="zh-CN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520700" y="2970213"/>
            <a:ext cx="1871663" cy="431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6213" y="377825"/>
            <a:ext cx="7384305" cy="3748088"/>
          </a:xfrm>
        </p:spPr>
        <p:txBody>
          <a:bodyPr rtlCol="0">
            <a:no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altLang="zh-CN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</a:t>
            </a:r>
            <a:r>
              <a:rPr lang="tr-TR" altLang="zh-CN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azma kalsiyumu:</a:t>
            </a:r>
            <a:endParaRPr lang="en-US" altLang="zh-CN" sz="2000" dirty="0" smtClean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20000"/>
              </a:lnSpc>
              <a:buClr>
                <a:srgbClr val="FF33CC"/>
              </a:buClr>
              <a:buFont typeface="Wingdings" panose="05000000000000000000" pitchFamily="2" charset="2"/>
              <a:buNone/>
              <a:defRPr/>
            </a:pP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tr-TR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Normal aralık: 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000" u="sng" dirty="0">
                <a:latin typeface="Arial" panose="020B0604020202020204" pitchFamily="34" charset="0"/>
                <a:cs typeface="Arial" panose="020B0604020202020204" pitchFamily="34" charset="0"/>
              </a:rPr>
              <a:t>9-11 mg%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 (2.25-2.75 </a:t>
            </a:r>
            <a:r>
              <a:rPr lang="en-US" altLang="zh-CN" sz="2000" dirty="0" err="1">
                <a:latin typeface="Arial" panose="020B0604020202020204" pitchFamily="34" charset="0"/>
                <a:cs typeface="Arial" panose="020B0604020202020204" pitchFamily="34" charset="0"/>
              </a:rPr>
              <a:t>mmol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/L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tr-TR" altLang="zh-C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20000"/>
              </a:lnSpc>
              <a:buClr>
                <a:srgbClr val="FF33CC"/>
              </a:buClr>
              <a:buFont typeface="Wingdings" panose="05000000000000000000" pitchFamily="2" charset="2"/>
              <a:buNone/>
              <a:defRPr/>
            </a:pP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20000"/>
              </a:lnSpc>
              <a:buClr>
                <a:srgbClr val="FF33CC"/>
              </a:buClr>
              <a:buFont typeface="Wingdings" panose="05000000000000000000" pitchFamily="2" charset="2"/>
              <a:buNone/>
              <a:defRPr/>
            </a:pPr>
            <a:r>
              <a:rPr lang="en-GB" altLang="zh-CN" sz="20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① </a:t>
            </a:r>
            <a:r>
              <a:rPr lang="tr-TR" altLang="zh-CN" sz="2000" u="sng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İyonize</a:t>
            </a:r>
            <a:r>
              <a:rPr lang="en-GB" altLang="zh-CN" sz="2000" u="sng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zh-CN" sz="2000" u="sng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 (diffusible</a:t>
            </a:r>
            <a:r>
              <a:rPr lang="en-GB" altLang="zh-CN" sz="2000" u="sng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r>
              <a:rPr lang="tr-TR" altLang="zh-CN" sz="2000" u="sng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%50, en aktif formu, </a:t>
            </a:r>
          </a:p>
          <a:p>
            <a:pPr eaLnBrk="1" hangingPunct="1">
              <a:lnSpc>
                <a:spcPct val="120000"/>
              </a:lnSpc>
              <a:buClr>
                <a:srgbClr val="FF33CC"/>
              </a:buClr>
              <a:buFont typeface="Wingdings" panose="05000000000000000000" pitchFamily="2" charset="2"/>
              <a:buNone/>
              <a:defRPr/>
            </a:pPr>
            <a:r>
              <a:rPr lang="en-GB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② </a:t>
            </a:r>
            <a:r>
              <a:rPr lang="tr-TR" altLang="zh-CN" sz="2000" u="sng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Organik asitlerle kompleks halinde </a:t>
            </a:r>
            <a:r>
              <a:rPr lang="tr-TR" altLang="zh-CN" sz="2000" u="sng" dirty="0" err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en-GB" altLang="zh-CN" sz="2000" u="sng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(diffusible</a:t>
            </a:r>
            <a:r>
              <a:rPr lang="en-GB" altLang="zh-CN" sz="2000" u="sng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r>
              <a:rPr lang="en-GB" altLang="zh-CN" sz="20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10%</a:t>
            </a:r>
            <a:r>
              <a:rPr lang="tr-TR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zh-CN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sitrat</a:t>
            </a:r>
            <a:r>
              <a:rPr lang="tr-TR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 da fosfat ile bağlı</a:t>
            </a:r>
            <a:endParaRPr lang="en-GB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20000"/>
              </a:lnSpc>
              <a:buClr>
                <a:srgbClr val="FF33CC"/>
              </a:buClr>
              <a:buFont typeface="Wingdings" panose="05000000000000000000" pitchFamily="2" charset="2"/>
              <a:buNone/>
              <a:defRPr/>
            </a:pPr>
            <a:r>
              <a:rPr lang="en-GB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③ </a:t>
            </a:r>
            <a:r>
              <a:rPr lang="tr-TR" altLang="zh-CN" sz="2000" u="sng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Proteine bağlı (</a:t>
            </a:r>
            <a:r>
              <a:rPr lang="en-GB" altLang="zh-CN" sz="2000" u="sng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non-diffusible):</a:t>
            </a:r>
            <a:r>
              <a:rPr lang="tr-TR" altLang="zh-CN" sz="2000" u="sng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tr-TR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albumin </a:t>
            </a:r>
            <a:r>
              <a:rPr lang="tr-TR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en-US" altLang="zh-CN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globülin</a:t>
            </a:r>
            <a:r>
              <a:rPr lang="tr-TR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 bağlı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3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3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3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3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33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3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33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33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33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33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3154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Unvan 1"/>
          <p:cNvSpPr>
            <a:spLocks noGrp="1"/>
          </p:cNvSpPr>
          <p:nvPr>
            <p:ph type="title"/>
          </p:nvPr>
        </p:nvSpPr>
        <p:spPr>
          <a:xfrm>
            <a:off x="450850" y="344488"/>
            <a:ext cx="6553200" cy="465137"/>
          </a:xfrm>
        </p:spPr>
        <p:txBody>
          <a:bodyPr/>
          <a:lstStyle/>
          <a:p>
            <a:pPr>
              <a:defRPr/>
            </a:pPr>
            <a:r>
              <a:rPr lang="tr-TR" altLang="tr-TR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HİPOKALSEMİ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452438" y="1096963"/>
          <a:ext cx="3148012" cy="354171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148012"/>
              </a:tblGrid>
              <a:tr h="365905">
                <a:tc>
                  <a:txBody>
                    <a:bodyPr/>
                    <a:lstStyle/>
                    <a:p>
                      <a:r>
                        <a:rPr lang="tr-TR" sz="1800" i="1" dirty="0" smtClean="0"/>
                        <a:t>SEBEPLERİ</a:t>
                      </a:r>
                      <a:endParaRPr lang="tr-TR" sz="1800" i="1" dirty="0"/>
                    </a:p>
                  </a:txBody>
                  <a:tcPr marL="91464" marR="91464" marT="45736" marB="45736"/>
                </a:tc>
              </a:tr>
              <a:tr h="387739">
                <a:tc>
                  <a:txBody>
                    <a:bodyPr/>
                    <a:lstStyle/>
                    <a:p>
                      <a:r>
                        <a:rPr lang="tr-TR" sz="1600" b="1" i="1" dirty="0" err="1" smtClean="0"/>
                        <a:t>Primer</a:t>
                      </a:r>
                      <a:r>
                        <a:rPr lang="tr-TR" sz="1600" b="1" i="1" dirty="0" smtClean="0"/>
                        <a:t> </a:t>
                      </a:r>
                      <a:r>
                        <a:rPr lang="tr-TR" sz="1600" b="1" i="1" dirty="0" err="1" smtClean="0"/>
                        <a:t>hipoparatiroidizm</a:t>
                      </a:r>
                      <a:endParaRPr lang="tr-TR" sz="1600" b="1" i="1" dirty="0"/>
                    </a:p>
                  </a:txBody>
                  <a:tcPr marL="91464" marR="91464" marT="45736" marB="45736"/>
                </a:tc>
              </a:tr>
              <a:tr h="387739">
                <a:tc>
                  <a:txBody>
                    <a:bodyPr/>
                    <a:lstStyle/>
                    <a:p>
                      <a:r>
                        <a:rPr lang="tr-TR" sz="1600" b="1" i="1" dirty="0" err="1" smtClean="0"/>
                        <a:t>Hipoalbüminemi</a:t>
                      </a:r>
                      <a:endParaRPr lang="tr-TR" sz="1600" b="1" i="1" dirty="0"/>
                    </a:p>
                  </a:txBody>
                  <a:tcPr marL="91464" marR="91464" marT="45736" marB="45736"/>
                </a:tc>
              </a:tr>
              <a:tr h="387739">
                <a:tc>
                  <a:txBody>
                    <a:bodyPr/>
                    <a:lstStyle/>
                    <a:p>
                      <a:r>
                        <a:rPr lang="tr-TR" sz="1600" b="1" i="1" dirty="0" smtClean="0"/>
                        <a:t>Akut </a:t>
                      </a:r>
                      <a:r>
                        <a:rPr lang="tr-TR" sz="1600" b="1" i="1" dirty="0" err="1" smtClean="0"/>
                        <a:t>pankreatit</a:t>
                      </a:r>
                      <a:endParaRPr lang="tr-TR" sz="1600" b="1" i="1" dirty="0"/>
                    </a:p>
                  </a:txBody>
                  <a:tcPr marL="91464" marR="91464" marT="45736" marB="45736"/>
                </a:tc>
              </a:tr>
              <a:tr h="387739">
                <a:tc>
                  <a:txBody>
                    <a:bodyPr/>
                    <a:lstStyle/>
                    <a:p>
                      <a:r>
                        <a:rPr lang="tr-TR" sz="1600" b="1" i="1" dirty="0" err="1" smtClean="0"/>
                        <a:t>Kalsitonin</a:t>
                      </a:r>
                      <a:r>
                        <a:rPr lang="tr-TR" sz="1600" b="1" i="1" dirty="0" smtClean="0"/>
                        <a:t> artışı</a:t>
                      </a:r>
                      <a:endParaRPr lang="tr-TR" sz="1600" b="1" i="1" dirty="0"/>
                    </a:p>
                  </a:txBody>
                  <a:tcPr marL="91464" marR="91464" marT="45736" marB="45736"/>
                </a:tc>
              </a:tr>
              <a:tr h="387739">
                <a:tc>
                  <a:txBody>
                    <a:bodyPr/>
                    <a:lstStyle/>
                    <a:p>
                      <a:r>
                        <a:rPr lang="tr-TR" sz="1600" b="1" i="1" dirty="0" err="1" smtClean="0"/>
                        <a:t>Rhabdomiyolizis</a:t>
                      </a:r>
                      <a:endParaRPr lang="tr-TR" sz="1600" b="1" i="1" dirty="0"/>
                    </a:p>
                  </a:txBody>
                  <a:tcPr marL="91464" marR="91464" marT="45736" marB="45736"/>
                </a:tc>
              </a:tr>
              <a:tr h="387739">
                <a:tc>
                  <a:txBody>
                    <a:bodyPr/>
                    <a:lstStyle/>
                    <a:p>
                      <a:r>
                        <a:rPr lang="tr-TR" sz="1600" b="1" i="1" dirty="0" err="1" smtClean="0"/>
                        <a:t>Vit</a:t>
                      </a:r>
                      <a:r>
                        <a:rPr lang="tr-TR" sz="1600" b="1" i="1" dirty="0" smtClean="0"/>
                        <a:t> D eksikliği</a:t>
                      </a:r>
                      <a:endParaRPr lang="tr-TR" sz="1600" b="1" i="1" dirty="0"/>
                    </a:p>
                  </a:txBody>
                  <a:tcPr marL="91464" marR="91464" marT="45736" marB="45736"/>
                </a:tc>
              </a:tr>
              <a:tr h="387739">
                <a:tc>
                  <a:txBody>
                    <a:bodyPr/>
                    <a:lstStyle/>
                    <a:p>
                      <a:r>
                        <a:rPr lang="tr-TR" sz="1600" b="1" i="1" dirty="0" err="1" smtClean="0"/>
                        <a:t>Renal</a:t>
                      </a:r>
                      <a:r>
                        <a:rPr lang="tr-TR" sz="1600" b="1" i="1" dirty="0" smtClean="0"/>
                        <a:t> hastalıklar</a:t>
                      </a:r>
                      <a:endParaRPr lang="tr-TR" sz="1600" b="1" i="1" dirty="0"/>
                    </a:p>
                  </a:txBody>
                  <a:tcPr marL="91464" marR="91464" marT="45736" marB="45736"/>
                </a:tc>
              </a:tr>
              <a:tr h="461636">
                <a:tc>
                  <a:txBody>
                    <a:bodyPr/>
                    <a:lstStyle/>
                    <a:p>
                      <a:r>
                        <a:rPr lang="tr-TR" sz="1600" b="1" i="1" dirty="0" err="1" smtClean="0"/>
                        <a:t>Ca</a:t>
                      </a:r>
                      <a:r>
                        <a:rPr lang="tr-TR" sz="1600" b="1" i="1" baseline="0" dirty="0" smtClean="0"/>
                        <a:t> alınımının azalması</a:t>
                      </a:r>
                      <a:endParaRPr lang="tr-TR" sz="1600" b="1" i="1" dirty="0"/>
                    </a:p>
                  </a:txBody>
                  <a:tcPr marL="91464" marR="91464" marT="45736" marB="45736"/>
                </a:tc>
              </a:tr>
            </a:tbl>
          </a:graphicData>
        </a:graphic>
      </p:graphicFrame>
      <p:sp>
        <p:nvSpPr>
          <p:cNvPr id="34841" name="Metin kutusu 1"/>
          <p:cNvSpPr txBox="1">
            <a:spLocks noChangeArrowheads="1"/>
          </p:cNvSpPr>
          <p:nvPr/>
        </p:nvSpPr>
        <p:spPr bwMode="auto">
          <a:xfrm>
            <a:off x="4608513" y="363538"/>
            <a:ext cx="2952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 dirty="0"/>
              <a:t>Plazma </a:t>
            </a:r>
            <a:r>
              <a:rPr lang="tr-TR" altLang="tr-TR" dirty="0" err="1"/>
              <a:t>Ca</a:t>
            </a:r>
            <a:r>
              <a:rPr lang="tr-TR" altLang="tr-TR" dirty="0"/>
              <a:t> &lt; 8 mg/dl</a:t>
            </a:r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400200"/>
              </p:ext>
            </p:extLst>
          </p:nvPr>
        </p:nvGraphicFramePr>
        <p:xfrm>
          <a:off x="4464050" y="881658"/>
          <a:ext cx="3097213" cy="12995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7213"/>
              </a:tblGrid>
              <a:tr h="349607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TETANİ</a:t>
                      </a:r>
                      <a:endParaRPr lang="tr-TR" sz="1600" dirty="0"/>
                    </a:p>
                  </a:txBody>
                  <a:tcPr marL="91466" marR="9146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Düzensiz  istenmeyen</a:t>
                      </a:r>
                      <a:r>
                        <a:rPr lang="tr-TR" sz="1600" b="1" baseline="0" dirty="0" smtClean="0"/>
                        <a:t> </a:t>
                      </a:r>
                      <a:r>
                        <a:rPr lang="tr-TR" sz="1600" b="1" dirty="0" smtClean="0"/>
                        <a:t>kas spazmları </a:t>
                      </a:r>
                      <a:endParaRPr lang="tr-TR" sz="1600" b="1" dirty="0"/>
                    </a:p>
                  </a:txBody>
                  <a:tcPr marL="91466" marR="9146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Nöromusküler</a:t>
                      </a:r>
                      <a:r>
                        <a:rPr lang="tr-TR" sz="1600" b="1" baseline="0" dirty="0" smtClean="0"/>
                        <a:t> </a:t>
                      </a:r>
                      <a:r>
                        <a:rPr lang="tr-TR" sz="1600" b="1" baseline="0" dirty="0" err="1" smtClean="0"/>
                        <a:t>irratabilite</a:t>
                      </a:r>
                      <a:endParaRPr lang="tr-TR" sz="1600" b="1" dirty="0"/>
                    </a:p>
                  </a:txBody>
                  <a:tcPr marL="91466" marR="91466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719138" y="449263"/>
            <a:ext cx="6380162" cy="488950"/>
          </a:xfrm>
        </p:spPr>
        <p:txBody>
          <a:bodyPr rtlCol="0">
            <a:noAutofit/>
          </a:bodyPr>
          <a:lstStyle/>
          <a:p>
            <a:pPr eaLnBrk="1" hangingPunct="1">
              <a:defRPr/>
            </a:pPr>
            <a:r>
              <a:rPr lang="en-US" altLang="zh-CN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Osteoporosis</a:t>
            </a:r>
            <a:endParaRPr lang="en-US" altLang="zh-CN" sz="28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431726" y="1385714"/>
            <a:ext cx="56166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tr-TR" altLang="tr-TR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Değiştirilmez osteoporoz riskleri: </a:t>
            </a:r>
          </a:p>
          <a:p>
            <a:pPr>
              <a:defRPr/>
            </a:pPr>
            <a:r>
              <a:rPr lang="tr-TR" altLang="tr-TR" dirty="0"/>
              <a:t>-Kadın olmak</a:t>
            </a:r>
          </a:p>
          <a:p>
            <a:pPr>
              <a:defRPr/>
            </a:pPr>
            <a:r>
              <a:rPr lang="tr-TR" altLang="tr-TR" dirty="0"/>
              <a:t>-</a:t>
            </a:r>
            <a:r>
              <a:rPr lang="tr-TR" altLang="tr-TR" dirty="0" err="1"/>
              <a:t>Postmenopozal</a:t>
            </a:r>
            <a:r>
              <a:rPr lang="tr-TR" altLang="tr-TR" dirty="0"/>
              <a:t> dönem</a:t>
            </a:r>
          </a:p>
          <a:p>
            <a:pPr>
              <a:defRPr/>
            </a:pPr>
            <a:r>
              <a:rPr lang="tr-TR" altLang="tr-TR" dirty="0"/>
              <a:t>-İleri yaş, aile hikayesinde kemik kırıkları, </a:t>
            </a:r>
          </a:p>
        </p:txBody>
      </p:sp>
      <p:sp>
        <p:nvSpPr>
          <p:cNvPr id="3" name="Dikdörtgen 2"/>
          <p:cNvSpPr/>
          <p:nvPr/>
        </p:nvSpPr>
        <p:spPr>
          <a:xfrm>
            <a:off x="431970" y="3311177"/>
            <a:ext cx="5544371" cy="923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tr-TR" altLang="tr-TR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Değiştirilebilir osteoporoz riskleri, </a:t>
            </a:r>
          </a:p>
          <a:p>
            <a:pPr marL="285750" indent="-285750">
              <a:buFontTx/>
              <a:buChar char="-"/>
              <a:defRPr/>
            </a:pPr>
            <a:r>
              <a:rPr lang="tr-TR" altLang="tr-TR" dirty="0"/>
              <a:t>Besinlerin yetersiz yada aşırı alımı, </a:t>
            </a:r>
          </a:p>
          <a:p>
            <a:pPr marL="285750" indent="-285750">
              <a:buFontTx/>
              <a:buChar char="-"/>
              <a:defRPr/>
            </a:pPr>
            <a:r>
              <a:rPr lang="tr-TR" altLang="tr-TR" dirty="0"/>
              <a:t>Hareketsiz yaşam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6747</TotalTime>
  <Words>1709</Words>
  <Application>Microsoft Office PowerPoint</Application>
  <PresentationFormat>Özel</PresentationFormat>
  <Paragraphs>371</Paragraphs>
  <Slides>56</Slides>
  <Notes>49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56</vt:i4>
      </vt:variant>
    </vt:vector>
  </HeadingPairs>
  <TitlesOfParts>
    <vt:vector size="64" baseType="lpstr">
      <vt:lpstr>宋体</vt:lpstr>
      <vt:lpstr>Arial</vt:lpstr>
      <vt:lpstr>Calibri</vt:lpstr>
      <vt:lpstr>Century Gothic</vt:lpstr>
      <vt:lpstr>Times New Roman</vt:lpstr>
      <vt:lpstr>Wingdings</vt:lpstr>
      <vt:lpstr>Wingdings 3</vt:lpstr>
      <vt:lpstr>İyon</vt:lpstr>
      <vt:lpstr>MİNERALLER</vt:lpstr>
      <vt:lpstr>MİNERALLER</vt:lpstr>
      <vt:lpstr>PowerPoint Sunusu</vt:lpstr>
      <vt:lpstr>KALSİYUM (Ca)</vt:lpstr>
      <vt:lpstr>Plazma Kalsiyum Seviyelerini Düzenleyen Faktörler</vt:lpstr>
      <vt:lpstr>DAĞILIMI</vt:lpstr>
      <vt:lpstr>PowerPoint Sunusu</vt:lpstr>
      <vt:lpstr>HİPOKALSEMİ</vt:lpstr>
      <vt:lpstr>Osteoporosis</vt:lpstr>
      <vt:lpstr>HİPERKALSEMİ</vt:lpstr>
      <vt:lpstr>Günlük miktarı</vt:lpstr>
      <vt:lpstr>PowerPoint Sunusu</vt:lpstr>
      <vt:lpstr>PowerPoint Sunusu</vt:lpstr>
      <vt:lpstr>FOSFOR (P)</vt:lpstr>
      <vt:lpstr>PowerPoint Sunusu</vt:lpstr>
      <vt:lpstr>FOSFOR ORGANİZMA İÇİN NEDEN ÖNEMLİ?</vt:lpstr>
      <vt:lpstr>EMİLİMİ</vt:lpstr>
      <vt:lpstr>HİPOFOSFATEMİ</vt:lpstr>
      <vt:lpstr>PowerPoint Sunusu</vt:lpstr>
      <vt:lpstr>HİPERFOSFATEMİ</vt:lpstr>
      <vt:lpstr>MAGNEZYUM</vt:lpstr>
      <vt:lpstr>PowerPoint Sunusu</vt:lpstr>
      <vt:lpstr>REGÜLASYONU</vt:lpstr>
      <vt:lpstr>HİPOMAGNEZEMİ</vt:lpstr>
      <vt:lpstr>HİPERMAGNEZEMİ</vt:lpstr>
      <vt:lpstr>DEMİR (Fe)</vt:lpstr>
      <vt:lpstr>PowerPoint Sunusu</vt:lpstr>
      <vt:lpstr>PowerPoint Sunusu</vt:lpstr>
      <vt:lpstr>FONKSİYONLARI</vt:lpstr>
      <vt:lpstr>PowerPoint Sunusu</vt:lpstr>
      <vt:lpstr>ABSORBSİYONU</vt:lpstr>
      <vt:lpstr>DEMİR EKSİKLİĞİ VE BİRİKİMİ</vt:lpstr>
      <vt:lpstr>PowerPoint Sunusu</vt:lpstr>
      <vt:lpstr>DEMİR KAYNAKLARI</vt:lpstr>
      <vt:lpstr>Demir Absorbsiyonunu Etkileyen Faktörler</vt:lpstr>
      <vt:lpstr>Metabolizma Bozuklukları </vt:lpstr>
      <vt:lpstr>ATILIMI</vt:lpstr>
      <vt:lpstr>BAKIR (Cu)</vt:lpstr>
      <vt:lpstr>PowerPoint Sunusu</vt:lpstr>
      <vt:lpstr>Günlük miktarı </vt:lpstr>
      <vt:lpstr>PowerPoint Sunusu</vt:lpstr>
      <vt:lpstr>BAKIRIN FONKSİYONLARI</vt:lpstr>
      <vt:lpstr>Bakır Metabolizmasının bozulması</vt:lpstr>
      <vt:lpstr>ÇİNKO (Zn)</vt:lpstr>
      <vt:lpstr>Çinko Eksikliği</vt:lpstr>
      <vt:lpstr>Atılımı</vt:lpstr>
      <vt:lpstr>SODYUM (Na)</vt:lpstr>
      <vt:lpstr>Kaynakları</vt:lpstr>
      <vt:lpstr>Günlük miktarı </vt:lpstr>
      <vt:lpstr>HİPERNATREMİ</vt:lpstr>
      <vt:lpstr>HİPONATREMİ</vt:lpstr>
      <vt:lpstr>POTASYUM (K)</vt:lpstr>
      <vt:lpstr>Potassium (K)</vt:lpstr>
      <vt:lpstr>HİPOKALEMİ</vt:lpstr>
      <vt:lpstr>FLOR</vt:lpstr>
      <vt:lpstr>TEŞEKKÜRLER</vt:lpstr>
    </vt:vector>
  </TitlesOfParts>
  <Company>2.LF UK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MINERALS AND TRACE ELEMENTS</dc:title>
  <dc:creator>Jana</dc:creator>
  <cp:lastModifiedBy>Asli Koc</cp:lastModifiedBy>
  <cp:revision>581</cp:revision>
  <cp:lastPrinted>2017-05-12T21:10:45Z</cp:lastPrinted>
  <dcterms:created xsi:type="dcterms:W3CDTF">2007-03-21T17:23:28Z</dcterms:created>
  <dcterms:modified xsi:type="dcterms:W3CDTF">2018-02-09T10:22:23Z</dcterms:modified>
</cp:coreProperties>
</file>