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6"/>
  </p:notesMasterIdLst>
  <p:sldIdLst>
    <p:sldId id="256" r:id="rId2"/>
    <p:sldId id="280" r:id="rId3"/>
    <p:sldId id="257" r:id="rId4"/>
    <p:sldId id="323" r:id="rId5"/>
    <p:sldId id="324" r:id="rId6"/>
    <p:sldId id="327" r:id="rId7"/>
    <p:sldId id="325" r:id="rId8"/>
    <p:sldId id="328" r:id="rId9"/>
    <p:sldId id="329" r:id="rId10"/>
    <p:sldId id="330" r:id="rId11"/>
    <p:sldId id="331" r:id="rId12"/>
    <p:sldId id="332" r:id="rId13"/>
    <p:sldId id="333" r:id="rId14"/>
    <p:sldId id="338" r:id="rId15"/>
    <p:sldId id="334" r:id="rId16"/>
    <p:sldId id="339" r:id="rId17"/>
    <p:sldId id="319" r:id="rId18"/>
    <p:sldId id="320" r:id="rId19"/>
    <p:sldId id="321" r:id="rId20"/>
    <p:sldId id="335" r:id="rId21"/>
    <p:sldId id="336" r:id="rId22"/>
    <p:sldId id="337" r:id="rId23"/>
    <p:sldId id="318" r:id="rId24"/>
    <p:sldId id="28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A353B7-FE56-47BE-9DC2-32B55209F304}"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tr-TR"/>
        </a:p>
      </dgm:t>
    </dgm:pt>
    <dgm:pt modelId="{3D467CEC-3FF5-4751-A59C-30D26A7AEF44}">
      <dgm:prSet phldrT="[Metin]"/>
      <dgm:spPr/>
      <dgm:t>
        <a:bodyPr/>
        <a:lstStyle/>
        <a:p>
          <a:r>
            <a:rPr lang="tr-TR" dirty="0" smtClean="0"/>
            <a:t>Kararsızım</a:t>
          </a:r>
          <a:endParaRPr lang="tr-TR" dirty="0"/>
        </a:p>
      </dgm:t>
    </dgm:pt>
    <dgm:pt modelId="{2F66F8E1-69B1-4B7F-A94B-9AB13FA472A3}" type="parTrans" cxnId="{BD0EB0D2-BC13-44D9-8FCE-8F55AE41A927}">
      <dgm:prSet/>
      <dgm:spPr/>
      <dgm:t>
        <a:bodyPr/>
        <a:lstStyle/>
        <a:p>
          <a:endParaRPr lang="tr-TR"/>
        </a:p>
      </dgm:t>
    </dgm:pt>
    <dgm:pt modelId="{AD16A7CE-60F1-40D2-907C-98A791C216B7}" type="sibTrans" cxnId="{BD0EB0D2-BC13-44D9-8FCE-8F55AE41A927}">
      <dgm:prSet/>
      <dgm:spPr/>
      <dgm:t>
        <a:bodyPr/>
        <a:lstStyle/>
        <a:p>
          <a:endParaRPr lang="tr-TR"/>
        </a:p>
      </dgm:t>
    </dgm:pt>
    <dgm:pt modelId="{2953770B-B1B6-4458-866F-8179E4B19748}">
      <dgm:prSet phldrT="[Metin]"/>
      <dgm:spPr/>
      <dgm:t>
        <a:bodyPr/>
        <a:lstStyle/>
        <a:p>
          <a:r>
            <a:rPr lang="tr-TR" dirty="0" smtClean="0"/>
            <a:t>Kesinlikle Katılıyorum</a:t>
          </a:r>
          <a:endParaRPr lang="tr-TR" dirty="0"/>
        </a:p>
      </dgm:t>
    </dgm:pt>
    <dgm:pt modelId="{CF06D067-8248-4ED0-BF95-22058973D926}" type="parTrans" cxnId="{D72D300A-8357-40DA-A73D-9C7A9023AF6A}">
      <dgm:prSet/>
      <dgm:spPr/>
      <dgm:t>
        <a:bodyPr/>
        <a:lstStyle/>
        <a:p>
          <a:endParaRPr lang="tr-TR"/>
        </a:p>
      </dgm:t>
    </dgm:pt>
    <dgm:pt modelId="{D03AD2FF-1C50-4876-8390-23DAEF013761}" type="sibTrans" cxnId="{D72D300A-8357-40DA-A73D-9C7A9023AF6A}">
      <dgm:prSet/>
      <dgm:spPr/>
      <dgm:t>
        <a:bodyPr/>
        <a:lstStyle/>
        <a:p>
          <a:endParaRPr lang="tr-TR"/>
        </a:p>
      </dgm:t>
    </dgm:pt>
    <dgm:pt modelId="{D5A734BF-174C-4B0B-A6F0-731D93FC6E5A}">
      <dgm:prSet phldrT="[Metin]"/>
      <dgm:spPr/>
      <dgm:t>
        <a:bodyPr/>
        <a:lstStyle/>
        <a:p>
          <a:r>
            <a:rPr lang="tr-TR" dirty="0" smtClean="0"/>
            <a:t>Katılmıyorum</a:t>
          </a:r>
          <a:endParaRPr lang="tr-TR" dirty="0"/>
        </a:p>
      </dgm:t>
    </dgm:pt>
    <dgm:pt modelId="{932F8903-B1F3-4C0A-BE2A-820206234EFD}" type="parTrans" cxnId="{ED6A3FA9-A241-4EAF-AA46-2F6B53B11B2E}">
      <dgm:prSet/>
      <dgm:spPr/>
      <dgm:t>
        <a:bodyPr/>
        <a:lstStyle/>
        <a:p>
          <a:endParaRPr lang="tr-TR"/>
        </a:p>
      </dgm:t>
    </dgm:pt>
    <dgm:pt modelId="{86274728-2615-40F4-8A02-54F131DA528B}" type="sibTrans" cxnId="{ED6A3FA9-A241-4EAF-AA46-2F6B53B11B2E}">
      <dgm:prSet/>
      <dgm:spPr/>
      <dgm:t>
        <a:bodyPr/>
        <a:lstStyle/>
        <a:p>
          <a:endParaRPr lang="tr-TR"/>
        </a:p>
      </dgm:t>
    </dgm:pt>
    <dgm:pt modelId="{B6ACA3B8-1765-4E34-9FF8-694B9ADD178E}">
      <dgm:prSet phldrT="[Metin]"/>
      <dgm:spPr/>
      <dgm:t>
        <a:bodyPr/>
        <a:lstStyle/>
        <a:p>
          <a:r>
            <a:rPr lang="tr-TR" dirty="0" smtClean="0"/>
            <a:t>Kesinlikle Katılmıyorum</a:t>
          </a:r>
          <a:endParaRPr lang="tr-TR" dirty="0"/>
        </a:p>
      </dgm:t>
    </dgm:pt>
    <dgm:pt modelId="{E00AABF5-FD13-4942-AB3D-1AB8D61364DF}" type="parTrans" cxnId="{C6B29E5E-32A0-411F-A09D-85105934872A}">
      <dgm:prSet/>
      <dgm:spPr/>
      <dgm:t>
        <a:bodyPr/>
        <a:lstStyle/>
        <a:p>
          <a:endParaRPr lang="tr-TR"/>
        </a:p>
      </dgm:t>
    </dgm:pt>
    <dgm:pt modelId="{FE54EDD1-084E-4F95-8B63-02B23C6DA963}" type="sibTrans" cxnId="{C6B29E5E-32A0-411F-A09D-85105934872A}">
      <dgm:prSet/>
      <dgm:spPr/>
      <dgm:t>
        <a:bodyPr/>
        <a:lstStyle/>
        <a:p>
          <a:endParaRPr lang="tr-TR"/>
        </a:p>
      </dgm:t>
    </dgm:pt>
    <dgm:pt modelId="{49F6B1AA-17C4-4A48-93D3-921E4DA6569C}">
      <dgm:prSet phldrT="[Metin]"/>
      <dgm:spPr/>
      <dgm:t>
        <a:bodyPr/>
        <a:lstStyle/>
        <a:p>
          <a:r>
            <a:rPr lang="tr-TR" dirty="0" smtClean="0"/>
            <a:t>Katılıyorum</a:t>
          </a:r>
          <a:endParaRPr lang="tr-TR" dirty="0"/>
        </a:p>
      </dgm:t>
    </dgm:pt>
    <dgm:pt modelId="{C718FF1A-DB24-49C3-A869-70F938795248}" type="parTrans" cxnId="{690C6CBC-804A-4967-98D1-6D9DB19A5E17}">
      <dgm:prSet/>
      <dgm:spPr/>
      <dgm:t>
        <a:bodyPr/>
        <a:lstStyle/>
        <a:p>
          <a:endParaRPr lang="tr-TR"/>
        </a:p>
      </dgm:t>
    </dgm:pt>
    <dgm:pt modelId="{19DC3CB9-263C-46B2-9639-E4C0B286B057}" type="sibTrans" cxnId="{690C6CBC-804A-4967-98D1-6D9DB19A5E17}">
      <dgm:prSet/>
      <dgm:spPr/>
      <dgm:t>
        <a:bodyPr/>
        <a:lstStyle/>
        <a:p>
          <a:endParaRPr lang="tr-TR"/>
        </a:p>
      </dgm:t>
    </dgm:pt>
    <dgm:pt modelId="{830BF4A5-2BBF-4DA4-A33C-CB6586E155FB}" type="pres">
      <dgm:prSet presAssocID="{A1A353B7-FE56-47BE-9DC2-32B55209F304}" presName="Name0" presStyleCnt="0">
        <dgm:presLayoutVars>
          <dgm:dir/>
          <dgm:resizeHandles val="exact"/>
        </dgm:presLayoutVars>
      </dgm:prSet>
      <dgm:spPr/>
    </dgm:pt>
    <dgm:pt modelId="{2AA47F21-A499-4630-8A0C-F87ED9C46DA3}" type="pres">
      <dgm:prSet presAssocID="{3D467CEC-3FF5-4751-A59C-30D26A7AEF44}" presName="node" presStyleLbl="node1" presStyleIdx="0" presStyleCnt="5">
        <dgm:presLayoutVars>
          <dgm:bulletEnabled val="1"/>
        </dgm:presLayoutVars>
      </dgm:prSet>
      <dgm:spPr/>
    </dgm:pt>
    <dgm:pt modelId="{F96E25A6-785B-49FB-AC4B-75763739AAA4}" type="pres">
      <dgm:prSet presAssocID="{AD16A7CE-60F1-40D2-907C-98A791C216B7}" presName="sibTrans" presStyleLbl="sibTrans2D1" presStyleIdx="0" presStyleCnt="5"/>
      <dgm:spPr/>
    </dgm:pt>
    <dgm:pt modelId="{9A338255-E93A-49DD-BFBA-212D39310C14}" type="pres">
      <dgm:prSet presAssocID="{AD16A7CE-60F1-40D2-907C-98A791C216B7}" presName="connectorText" presStyleLbl="sibTrans2D1" presStyleIdx="0" presStyleCnt="5"/>
      <dgm:spPr/>
    </dgm:pt>
    <dgm:pt modelId="{441C683F-1BA9-43B5-9357-C880A7E9DD41}" type="pres">
      <dgm:prSet presAssocID="{2953770B-B1B6-4458-866F-8179E4B19748}" presName="node" presStyleLbl="node1" presStyleIdx="1" presStyleCnt="5">
        <dgm:presLayoutVars>
          <dgm:bulletEnabled val="1"/>
        </dgm:presLayoutVars>
      </dgm:prSet>
      <dgm:spPr/>
      <dgm:t>
        <a:bodyPr/>
        <a:lstStyle/>
        <a:p>
          <a:endParaRPr lang="tr-TR"/>
        </a:p>
      </dgm:t>
    </dgm:pt>
    <dgm:pt modelId="{8203E77F-060B-40ED-9559-ADCEA7F50255}" type="pres">
      <dgm:prSet presAssocID="{D03AD2FF-1C50-4876-8390-23DAEF013761}" presName="sibTrans" presStyleLbl="sibTrans2D1" presStyleIdx="1" presStyleCnt="5"/>
      <dgm:spPr/>
    </dgm:pt>
    <dgm:pt modelId="{2E4E7FB5-3F1B-4EE5-A494-7925383A92B3}" type="pres">
      <dgm:prSet presAssocID="{D03AD2FF-1C50-4876-8390-23DAEF013761}" presName="connectorText" presStyleLbl="sibTrans2D1" presStyleIdx="1" presStyleCnt="5"/>
      <dgm:spPr/>
    </dgm:pt>
    <dgm:pt modelId="{9392C300-74A1-4AFB-A97D-9AB4B05FCC59}" type="pres">
      <dgm:prSet presAssocID="{49F6B1AA-17C4-4A48-93D3-921E4DA6569C}" presName="node" presStyleLbl="node1" presStyleIdx="2" presStyleCnt="5">
        <dgm:presLayoutVars>
          <dgm:bulletEnabled val="1"/>
        </dgm:presLayoutVars>
      </dgm:prSet>
      <dgm:spPr/>
      <dgm:t>
        <a:bodyPr/>
        <a:lstStyle/>
        <a:p>
          <a:endParaRPr lang="tr-TR"/>
        </a:p>
      </dgm:t>
    </dgm:pt>
    <dgm:pt modelId="{DFDAD1C6-CDAF-4B95-8362-34E4126848B9}" type="pres">
      <dgm:prSet presAssocID="{19DC3CB9-263C-46B2-9639-E4C0B286B057}" presName="sibTrans" presStyleLbl="sibTrans2D1" presStyleIdx="2" presStyleCnt="5"/>
      <dgm:spPr/>
    </dgm:pt>
    <dgm:pt modelId="{87F7DD62-8C22-4175-B0C0-03A2BF236E7E}" type="pres">
      <dgm:prSet presAssocID="{19DC3CB9-263C-46B2-9639-E4C0B286B057}" presName="connectorText" presStyleLbl="sibTrans2D1" presStyleIdx="2" presStyleCnt="5"/>
      <dgm:spPr/>
    </dgm:pt>
    <dgm:pt modelId="{0D41FB1A-288D-4661-92EA-BDAFFC246361}" type="pres">
      <dgm:prSet presAssocID="{D5A734BF-174C-4B0B-A6F0-731D93FC6E5A}" presName="node" presStyleLbl="node1" presStyleIdx="3" presStyleCnt="5">
        <dgm:presLayoutVars>
          <dgm:bulletEnabled val="1"/>
        </dgm:presLayoutVars>
      </dgm:prSet>
      <dgm:spPr/>
      <dgm:t>
        <a:bodyPr/>
        <a:lstStyle/>
        <a:p>
          <a:endParaRPr lang="tr-TR"/>
        </a:p>
      </dgm:t>
    </dgm:pt>
    <dgm:pt modelId="{B68E3839-FA89-4DAB-9F91-B20321C8CEDD}" type="pres">
      <dgm:prSet presAssocID="{86274728-2615-40F4-8A02-54F131DA528B}" presName="sibTrans" presStyleLbl="sibTrans2D1" presStyleIdx="3" presStyleCnt="5"/>
      <dgm:spPr/>
    </dgm:pt>
    <dgm:pt modelId="{132FEC1E-A93A-43A4-903B-6059A2D3C8D8}" type="pres">
      <dgm:prSet presAssocID="{86274728-2615-40F4-8A02-54F131DA528B}" presName="connectorText" presStyleLbl="sibTrans2D1" presStyleIdx="3" presStyleCnt="5"/>
      <dgm:spPr/>
    </dgm:pt>
    <dgm:pt modelId="{42A265D9-908E-43AA-B3E2-B920242E0779}" type="pres">
      <dgm:prSet presAssocID="{B6ACA3B8-1765-4E34-9FF8-694B9ADD178E}" presName="node" presStyleLbl="node1" presStyleIdx="4" presStyleCnt="5">
        <dgm:presLayoutVars>
          <dgm:bulletEnabled val="1"/>
        </dgm:presLayoutVars>
      </dgm:prSet>
      <dgm:spPr/>
    </dgm:pt>
    <dgm:pt modelId="{608E375A-89B7-4A1E-9287-B3D995F2DFF7}" type="pres">
      <dgm:prSet presAssocID="{FE54EDD1-084E-4F95-8B63-02B23C6DA963}" presName="sibTrans" presStyleLbl="sibTrans2D1" presStyleIdx="4" presStyleCnt="5"/>
      <dgm:spPr/>
    </dgm:pt>
    <dgm:pt modelId="{D9ECB682-84A0-4886-B851-5A6EFBE6C503}" type="pres">
      <dgm:prSet presAssocID="{FE54EDD1-084E-4F95-8B63-02B23C6DA963}" presName="connectorText" presStyleLbl="sibTrans2D1" presStyleIdx="4" presStyleCnt="5"/>
      <dgm:spPr/>
    </dgm:pt>
  </dgm:ptLst>
  <dgm:cxnLst>
    <dgm:cxn modelId="{EA911F48-44DF-40A2-A379-0A258DADA082}" type="presOf" srcId="{86274728-2615-40F4-8A02-54F131DA528B}" destId="{132FEC1E-A93A-43A4-903B-6059A2D3C8D8}" srcOrd="1" destOrd="0" presId="urn:microsoft.com/office/officeart/2005/8/layout/cycle7"/>
    <dgm:cxn modelId="{B2BDFCDA-79A2-4D05-841B-8F53BFEF8DDA}" type="presOf" srcId="{2953770B-B1B6-4458-866F-8179E4B19748}" destId="{441C683F-1BA9-43B5-9357-C880A7E9DD41}" srcOrd="0" destOrd="0" presId="urn:microsoft.com/office/officeart/2005/8/layout/cycle7"/>
    <dgm:cxn modelId="{549FD3DE-27AF-4985-BF9B-9105FDA9B8C5}" type="presOf" srcId="{3D467CEC-3FF5-4751-A59C-30D26A7AEF44}" destId="{2AA47F21-A499-4630-8A0C-F87ED9C46DA3}" srcOrd="0" destOrd="0" presId="urn:microsoft.com/office/officeart/2005/8/layout/cycle7"/>
    <dgm:cxn modelId="{C48F5BD4-F2B1-461B-8D3E-0D728F837270}" type="presOf" srcId="{86274728-2615-40F4-8A02-54F131DA528B}" destId="{B68E3839-FA89-4DAB-9F91-B20321C8CEDD}" srcOrd="0" destOrd="0" presId="urn:microsoft.com/office/officeart/2005/8/layout/cycle7"/>
    <dgm:cxn modelId="{8ECFCA55-6B49-4650-A35F-112FD6AF6F2C}" type="presOf" srcId="{D5A734BF-174C-4B0B-A6F0-731D93FC6E5A}" destId="{0D41FB1A-288D-4661-92EA-BDAFFC246361}" srcOrd="0" destOrd="0" presId="urn:microsoft.com/office/officeart/2005/8/layout/cycle7"/>
    <dgm:cxn modelId="{C6B29E5E-32A0-411F-A09D-85105934872A}" srcId="{A1A353B7-FE56-47BE-9DC2-32B55209F304}" destId="{B6ACA3B8-1765-4E34-9FF8-694B9ADD178E}" srcOrd="4" destOrd="0" parTransId="{E00AABF5-FD13-4942-AB3D-1AB8D61364DF}" sibTransId="{FE54EDD1-084E-4F95-8B63-02B23C6DA963}"/>
    <dgm:cxn modelId="{55BC1FE0-6DD0-4F71-8B51-D6099BD21019}" type="presOf" srcId="{A1A353B7-FE56-47BE-9DC2-32B55209F304}" destId="{830BF4A5-2BBF-4DA4-A33C-CB6586E155FB}" srcOrd="0" destOrd="0" presId="urn:microsoft.com/office/officeart/2005/8/layout/cycle7"/>
    <dgm:cxn modelId="{690C6CBC-804A-4967-98D1-6D9DB19A5E17}" srcId="{A1A353B7-FE56-47BE-9DC2-32B55209F304}" destId="{49F6B1AA-17C4-4A48-93D3-921E4DA6569C}" srcOrd="2" destOrd="0" parTransId="{C718FF1A-DB24-49C3-A869-70F938795248}" sibTransId="{19DC3CB9-263C-46B2-9639-E4C0B286B057}"/>
    <dgm:cxn modelId="{88714729-76CC-4557-9DA2-84240EFFED93}" type="presOf" srcId="{D03AD2FF-1C50-4876-8390-23DAEF013761}" destId="{8203E77F-060B-40ED-9559-ADCEA7F50255}" srcOrd="0" destOrd="0" presId="urn:microsoft.com/office/officeart/2005/8/layout/cycle7"/>
    <dgm:cxn modelId="{F2D195C0-C9DE-4E05-BA81-B163F7624556}" type="presOf" srcId="{FE54EDD1-084E-4F95-8B63-02B23C6DA963}" destId="{608E375A-89B7-4A1E-9287-B3D995F2DFF7}" srcOrd="0" destOrd="0" presId="urn:microsoft.com/office/officeart/2005/8/layout/cycle7"/>
    <dgm:cxn modelId="{BD0EB0D2-BC13-44D9-8FCE-8F55AE41A927}" srcId="{A1A353B7-FE56-47BE-9DC2-32B55209F304}" destId="{3D467CEC-3FF5-4751-A59C-30D26A7AEF44}" srcOrd="0" destOrd="0" parTransId="{2F66F8E1-69B1-4B7F-A94B-9AB13FA472A3}" sibTransId="{AD16A7CE-60F1-40D2-907C-98A791C216B7}"/>
    <dgm:cxn modelId="{328BF876-9E9B-4087-B703-531DA711651B}" type="presOf" srcId="{AD16A7CE-60F1-40D2-907C-98A791C216B7}" destId="{9A338255-E93A-49DD-BFBA-212D39310C14}" srcOrd="1" destOrd="0" presId="urn:microsoft.com/office/officeart/2005/8/layout/cycle7"/>
    <dgm:cxn modelId="{196E8D4F-7486-4FB1-8811-8295510A0A2B}" type="presOf" srcId="{B6ACA3B8-1765-4E34-9FF8-694B9ADD178E}" destId="{42A265D9-908E-43AA-B3E2-B920242E0779}" srcOrd="0" destOrd="0" presId="urn:microsoft.com/office/officeart/2005/8/layout/cycle7"/>
    <dgm:cxn modelId="{ED6A3FA9-A241-4EAF-AA46-2F6B53B11B2E}" srcId="{A1A353B7-FE56-47BE-9DC2-32B55209F304}" destId="{D5A734BF-174C-4B0B-A6F0-731D93FC6E5A}" srcOrd="3" destOrd="0" parTransId="{932F8903-B1F3-4C0A-BE2A-820206234EFD}" sibTransId="{86274728-2615-40F4-8A02-54F131DA528B}"/>
    <dgm:cxn modelId="{E90B0580-C555-415C-B3A0-25760256816B}" type="presOf" srcId="{19DC3CB9-263C-46B2-9639-E4C0B286B057}" destId="{87F7DD62-8C22-4175-B0C0-03A2BF236E7E}" srcOrd="1" destOrd="0" presId="urn:microsoft.com/office/officeart/2005/8/layout/cycle7"/>
    <dgm:cxn modelId="{17AB788E-0C67-48CB-8BD5-9D1A698CD97E}" type="presOf" srcId="{49F6B1AA-17C4-4A48-93D3-921E4DA6569C}" destId="{9392C300-74A1-4AFB-A97D-9AB4B05FCC59}" srcOrd="0" destOrd="0" presId="urn:microsoft.com/office/officeart/2005/8/layout/cycle7"/>
    <dgm:cxn modelId="{F17C55DE-B23C-45CB-9FA8-B8A9FB47CF1E}" type="presOf" srcId="{19DC3CB9-263C-46B2-9639-E4C0B286B057}" destId="{DFDAD1C6-CDAF-4B95-8362-34E4126848B9}" srcOrd="0" destOrd="0" presId="urn:microsoft.com/office/officeart/2005/8/layout/cycle7"/>
    <dgm:cxn modelId="{D72D300A-8357-40DA-A73D-9C7A9023AF6A}" srcId="{A1A353B7-FE56-47BE-9DC2-32B55209F304}" destId="{2953770B-B1B6-4458-866F-8179E4B19748}" srcOrd="1" destOrd="0" parTransId="{CF06D067-8248-4ED0-BF95-22058973D926}" sibTransId="{D03AD2FF-1C50-4876-8390-23DAEF013761}"/>
    <dgm:cxn modelId="{AC96B707-A74B-425C-854D-026C29C01CF4}" type="presOf" srcId="{D03AD2FF-1C50-4876-8390-23DAEF013761}" destId="{2E4E7FB5-3F1B-4EE5-A494-7925383A92B3}" srcOrd="1" destOrd="0" presId="urn:microsoft.com/office/officeart/2005/8/layout/cycle7"/>
    <dgm:cxn modelId="{2977AC9F-817F-42D3-9EAB-2B7644EEECAE}" type="presOf" srcId="{AD16A7CE-60F1-40D2-907C-98A791C216B7}" destId="{F96E25A6-785B-49FB-AC4B-75763739AAA4}" srcOrd="0" destOrd="0" presId="urn:microsoft.com/office/officeart/2005/8/layout/cycle7"/>
    <dgm:cxn modelId="{6BB5945B-3115-46B5-A497-1D9EE92BBE56}" type="presOf" srcId="{FE54EDD1-084E-4F95-8B63-02B23C6DA963}" destId="{D9ECB682-84A0-4886-B851-5A6EFBE6C503}" srcOrd="1" destOrd="0" presId="urn:microsoft.com/office/officeart/2005/8/layout/cycle7"/>
    <dgm:cxn modelId="{E572AB5A-F7BB-4D58-866D-BAC785534914}" type="presParOf" srcId="{830BF4A5-2BBF-4DA4-A33C-CB6586E155FB}" destId="{2AA47F21-A499-4630-8A0C-F87ED9C46DA3}" srcOrd="0" destOrd="0" presId="urn:microsoft.com/office/officeart/2005/8/layout/cycle7"/>
    <dgm:cxn modelId="{97DAB00E-0705-4970-A821-F5A5809D4B50}" type="presParOf" srcId="{830BF4A5-2BBF-4DA4-A33C-CB6586E155FB}" destId="{F96E25A6-785B-49FB-AC4B-75763739AAA4}" srcOrd="1" destOrd="0" presId="urn:microsoft.com/office/officeart/2005/8/layout/cycle7"/>
    <dgm:cxn modelId="{D63EEA74-2E79-447A-AC2E-230CB625A5FA}" type="presParOf" srcId="{F96E25A6-785B-49FB-AC4B-75763739AAA4}" destId="{9A338255-E93A-49DD-BFBA-212D39310C14}" srcOrd="0" destOrd="0" presId="urn:microsoft.com/office/officeart/2005/8/layout/cycle7"/>
    <dgm:cxn modelId="{BFE94025-C876-4F94-86DE-C02375FFFE11}" type="presParOf" srcId="{830BF4A5-2BBF-4DA4-A33C-CB6586E155FB}" destId="{441C683F-1BA9-43B5-9357-C880A7E9DD41}" srcOrd="2" destOrd="0" presId="urn:microsoft.com/office/officeart/2005/8/layout/cycle7"/>
    <dgm:cxn modelId="{8B7BA1BF-EC5C-48F3-951B-BAD1022F088D}" type="presParOf" srcId="{830BF4A5-2BBF-4DA4-A33C-CB6586E155FB}" destId="{8203E77F-060B-40ED-9559-ADCEA7F50255}" srcOrd="3" destOrd="0" presId="urn:microsoft.com/office/officeart/2005/8/layout/cycle7"/>
    <dgm:cxn modelId="{167B01F4-68E6-404F-9343-2A5F05BD1385}" type="presParOf" srcId="{8203E77F-060B-40ED-9559-ADCEA7F50255}" destId="{2E4E7FB5-3F1B-4EE5-A494-7925383A92B3}" srcOrd="0" destOrd="0" presId="urn:microsoft.com/office/officeart/2005/8/layout/cycle7"/>
    <dgm:cxn modelId="{3041524F-5B59-4385-9240-A4EDE32EF6C1}" type="presParOf" srcId="{830BF4A5-2BBF-4DA4-A33C-CB6586E155FB}" destId="{9392C300-74A1-4AFB-A97D-9AB4B05FCC59}" srcOrd="4" destOrd="0" presId="urn:microsoft.com/office/officeart/2005/8/layout/cycle7"/>
    <dgm:cxn modelId="{BE127AC2-655C-4AC6-ADDB-8560243EEBD0}" type="presParOf" srcId="{830BF4A5-2BBF-4DA4-A33C-CB6586E155FB}" destId="{DFDAD1C6-CDAF-4B95-8362-34E4126848B9}" srcOrd="5" destOrd="0" presId="urn:microsoft.com/office/officeart/2005/8/layout/cycle7"/>
    <dgm:cxn modelId="{19B7E28C-6E7B-4B6B-ACB5-DB35CB8F0262}" type="presParOf" srcId="{DFDAD1C6-CDAF-4B95-8362-34E4126848B9}" destId="{87F7DD62-8C22-4175-B0C0-03A2BF236E7E}" srcOrd="0" destOrd="0" presId="urn:microsoft.com/office/officeart/2005/8/layout/cycle7"/>
    <dgm:cxn modelId="{0161DCD0-6A7C-4AD6-836A-7BAD534C9762}" type="presParOf" srcId="{830BF4A5-2BBF-4DA4-A33C-CB6586E155FB}" destId="{0D41FB1A-288D-4661-92EA-BDAFFC246361}" srcOrd="6" destOrd="0" presId="urn:microsoft.com/office/officeart/2005/8/layout/cycle7"/>
    <dgm:cxn modelId="{B974A80C-1C60-4BB6-959B-61DAF33D0BE6}" type="presParOf" srcId="{830BF4A5-2BBF-4DA4-A33C-CB6586E155FB}" destId="{B68E3839-FA89-4DAB-9F91-B20321C8CEDD}" srcOrd="7" destOrd="0" presId="urn:microsoft.com/office/officeart/2005/8/layout/cycle7"/>
    <dgm:cxn modelId="{81AF8701-EAEC-4FBB-A8A2-06162345FE69}" type="presParOf" srcId="{B68E3839-FA89-4DAB-9F91-B20321C8CEDD}" destId="{132FEC1E-A93A-43A4-903B-6059A2D3C8D8}" srcOrd="0" destOrd="0" presId="urn:microsoft.com/office/officeart/2005/8/layout/cycle7"/>
    <dgm:cxn modelId="{40F285F7-532C-4E19-B9C6-D8F4459783F6}" type="presParOf" srcId="{830BF4A5-2BBF-4DA4-A33C-CB6586E155FB}" destId="{42A265D9-908E-43AA-B3E2-B920242E0779}" srcOrd="8" destOrd="0" presId="urn:microsoft.com/office/officeart/2005/8/layout/cycle7"/>
    <dgm:cxn modelId="{A618DEF3-DDEE-4AA9-AED8-12B2957731B0}" type="presParOf" srcId="{830BF4A5-2BBF-4DA4-A33C-CB6586E155FB}" destId="{608E375A-89B7-4A1E-9287-B3D995F2DFF7}" srcOrd="9" destOrd="0" presId="urn:microsoft.com/office/officeart/2005/8/layout/cycle7"/>
    <dgm:cxn modelId="{F53FAECE-F196-405B-B785-EA67DFF6CA24}" type="presParOf" srcId="{608E375A-89B7-4A1E-9287-B3D995F2DFF7}" destId="{D9ECB682-84A0-4886-B851-5A6EFBE6C503}"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47F21-A499-4630-8A0C-F87ED9C46DA3}">
      <dsp:nvSpPr>
        <dsp:cNvPr id="0" name=""/>
        <dsp:cNvSpPr/>
      </dsp:nvSpPr>
      <dsp:spPr>
        <a:xfrm>
          <a:off x="3086358" y="1911"/>
          <a:ext cx="2036194" cy="101809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Kararsızım</a:t>
          </a:r>
          <a:endParaRPr lang="tr-TR" sz="2100" kern="1200" dirty="0"/>
        </a:p>
      </dsp:txBody>
      <dsp:txXfrm>
        <a:off x="3116177" y="31730"/>
        <a:ext cx="1976556" cy="958459"/>
      </dsp:txXfrm>
    </dsp:sp>
    <dsp:sp modelId="{F96E25A6-785B-49FB-AC4B-75763739AAA4}">
      <dsp:nvSpPr>
        <dsp:cNvPr id="0" name=""/>
        <dsp:cNvSpPr/>
      </dsp:nvSpPr>
      <dsp:spPr>
        <a:xfrm rot="2160000">
          <a:off x="4934083" y="1320321"/>
          <a:ext cx="1059178" cy="356334"/>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a:off x="5040983" y="1391588"/>
        <a:ext cx="845378" cy="213800"/>
      </dsp:txXfrm>
    </dsp:sp>
    <dsp:sp modelId="{441C683F-1BA9-43B5-9357-C880A7E9DD41}">
      <dsp:nvSpPr>
        <dsp:cNvPr id="0" name=""/>
        <dsp:cNvSpPr/>
      </dsp:nvSpPr>
      <dsp:spPr>
        <a:xfrm>
          <a:off x="5804791" y="1976968"/>
          <a:ext cx="2036194" cy="101809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Kesinlikle Katılıyorum</a:t>
          </a:r>
          <a:endParaRPr lang="tr-TR" sz="2100" kern="1200" dirty="0"/>
        </a:p>
      </dsp:txBody>
      <dsp:txXfrm>
        <a:off x="5834610" y="2006787"/>
        <a:ext cx="1976556" cy="958459"/>
      </dsp:txXfrm>
    </dsp:sp>
    <dsp:sp modelId="{8203E77F-060B-40ED-9559-ADCEA7F50255}">
      <dsp:nvSpPr>
        <dsp:cNvPr id="0" name=""/>
        <dsp:cNvSpPr/>
      </dsp:nvSpPr>
      <dsp:spPr>
        <a:xfrm rot="6480000">
          <a:off x="5774125" y="3905705"/>
          <a:ext cx="1059178" cy="356334"/>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0800000">
        <a:off x="5881025" y="3976972"/>
        <a:ext cx="845378" cy="213800"/>
      </dsp:txXfrm>
    </dsp:sp>
    <dsp:sp modelId="{9392C300-74A1-4AFB-A97D-9AB4B05FCC59}">
      <dsp:nvSpPr>
        <dsp:cNvPr id="0" name=""/>
        <dsp:cNvSpPr/>
      </dsp:nvSpPr>
      <dsp:spPr>
        <a:xfrm>
          <a:off x="4766442" y="5172679"/>
          <a:ext cx="2036194" cy="101809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Katılıyorum</a:t>
          </a:r>
          <a:endParaRPr lang="tr-TR" sz="2100" kern="1200" dirty="0"/>
        </a:p>
      </dsp:txBody>
      <dsp:txXfrm>
        <a:off x="4796261" y="5202498"/>
        <a:ext cx="1976556" cy="958459"/>
      </dsp:txXfrm>
    </dsp:sp>
    <dsp:sp modelId="{DFDAD1C6-CDAF-4B95-8362-34E4126848B9}">
      <dsp:nvSpPr>
        <dsp:cNvPr id="0" name=""/>
        <dsp:cNvSpPr/>
      </dsp:nvSpPr>
      <dsp:spPr>
        <a:xfrm rot="10800000">
          <a:off x="3574866" y="5503560"/>
          <a:ext cx="1059178" cy="356334"/>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0800000">
        <a:off x="3681766" y="5574827"/>
        <a:ext cx="845378" cy="213800"/>
      </dsp:txXfrm>
    </dsp:sp>
    <dsp:sp modelId="{0D41FB1A-288D-4661-92EA-BDAFFC246361}">
      <dsp:nvSpPr>
        <dsp:cNvPr id="0" name=""/>
        <dsp:cNvSpPr/>
      </dsp:nvSpPr>
      <dsp:spPr>
        <a:xfrm>
          <a:off x="1406274" y="5172679"/>
          <a:ext cx="2036194" cy="101809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Katılmıyorum</a:t>
          </a:r>
          <a:endParaRPr lang="tr-TR" sz="2100" kern="1200" dirty="0"/>
        </a:p>
      </dsp:txBody>
      <dsp:txXfrm>
        <a:off x="1436093" y="5202498"/>
        <a:ext cx="1976556" cy="958459"/>
      </dsp:txXfrm>
    </dsp:sp>
    <dsp:sp modelId="{B68E3839-FA89-4DAB-9F91-B20321C8CEDD}">
      <dsp:nvSpPr>
        <dsp:cNvPr id="0" name=""/>
        <dsp:cNvSpPr/>
      </dsp:nvSpPr>
      <dsp:spPr>
        <a:xfrm rot="15120000">
          <a:off x="1375607" y="3905705"/>
          <a:ext cx="1059178" cy="356334"/>
        </a:xfrm>
        <a:prstGeom prst="lef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0800000">
        <a:off x="1482507" y="3976972"/>
        <a:ext cx="845378" cy="213800"/>
      </dsp:txXfrm>
    </dsp:sp>
    <dsp:sp modelId="{42A265D9-908E-43AA-B3E2-B920242E0779}">
      <dsp:nvSpPr>
        <dsp:cNvPr id="0" name=""/>
        <dsp:cNvSpPr/>
      </dsp:nvSpPr>
      <dsp:spPr>
        <a:xfrm>
          <a:off x="367925" y="1976968"/>
          <a:ext cx="2036194" cy="1018097"/>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tr-TR" sz="2100" kern="1200" dirty="0" smtClean="0"/>
            <a:t>Kesinlikle Katılmıyorum</a:t>
          </a:r>
          <a:endParaRPr lang="tr-TR" sz="2100" kern="1200" dirty="0"/>
        </a:p>
      </dsp:txBody>
      <dsp:txXfrm>
        <a:off x="397744" y="2006787"/>
        <a:ext cx="1976556" cy="958459"/>
      </dsp:txXfrm>
    </dsp:sp>
    <dsp:sp modelId="{608E375A-89B7-4A1E-9287-B3D995F2DFF7}">
      <dsp:nvSpPr>
        <dsp:cNvPr id="0" name=""/>
        <dsp:cNvSpPr/>
      </dsp:nvSpPr>
      <dsp:spPr>
        <a:xfrm rot="19440000">
          <a:off x="2215649" y="1320321"/>
          <a:ext cx="1059178" cy="356334"/>
        </a:xfrm>
        <a:prstGeom prst="lef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a:off x="2322549" y="1391588"/>
        <a:ext cx="845378" cy="21380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3B76C-BEC7-43B2-B58D-BD848F316519}" type="datetimeFigureOut">
              <a:rPr lang="tr-TR" smtClean="0"/>
              <a:t>17.10.2015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D8A316-189E-4A52-BBFF-2D1A7630913E}" type="slidenum">
              <a:rPr lang="tr-TR" smtClean="0"/>
              <a:t>‹#›</a:t>
            </a:fld>
            <a:endParaRPr lang="tr-TR"/>
          </a:p>
        </p:txBody>
      </p:sp>
    </p:spTree>
    <p:extLst>
      <p:ext uri="{BB962C8B-B14F-4D97-AF65-F5344CB8AC3E}">
        <p14:creationId xmlns:p14="http://schemas.microsoft.com/office/powerpoint/2010/main" val="72990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8D8A316-189E-4A52-BBFF-2D1A7630913E}" type="slidenum">
              <a:rPr lang="tr-TR" smtClean="0"/>
              <a:t>1</a:t>
            </a:fld>
            <a:endParaRPr lang="tr-TR"/>
          </a:p>
        </p:txBody>
      </p:sp>
    </p:spTree>
    <p:extLst>
      <p:ext uri="{BB962C8B-B14F-4D97-AF65-F5344CB8AC3E}">
        <p14:creationId xmlns:p14="http://schemas.microsoft.com/office/powerpoint/2010/main" val="2098362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3D7829C-0227-4D95-B8C4-3623B6B7FF1F}" type="slidenum">
              <a:rPr lang="tr-TR" smtClean="0"/>
              <a:t>5</a:t>
            </a:fld>
            <a:endParaRPr lang="tr-TR"/>
          </a:p>
        </p:txBody>
      </p:sp>
    </p:spTree>
    <p:extLst>
      <p:ext uri="{BB962C8B-B14F-4D97-AF65-F5344CB8AC3E}">
        <p14:creationId xmlns:p14="http://schemas.microsoft.com/office/powerpoint/2010/main" val="779824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3D7829C-0227-4D95-B8C4-3623B6B7FF1F}" type="slidenum">
              <a:rPr lang="tr-TR" smtClean="0"/>
              <a:t>11</a:t>
            </a:fld>
            <a:endParaRPr lang="tr-TR"/>
          </a:p>
        </p:txBody>
      </p:sp>
    </p:spTree>
    <p:extLst>
      <p:ext uri="{BB962C8B-B14F-4D97-AF65-F5344CB8AC3E}">
        <p14:creationId xmlns:p14="http://schemas.microsoft.com/office/powerpoint/2010/main" val="3589429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3D7829C-0227-4D95-B8C4-3623B6B7FF1F}" type="slidenum">
              <a:rPr lang="tr-TR" smtClean="0"/>
              <a:t>12</a:t>
            </a:fld>
            <a:endParaRPr lang="tr-TR"/>
          </a:p>
        </p:txBody>
      </p:sp>
    </p:spTree>
    <p:extLst>
      <p:ext uri="{BB962C8B-B14F-4D97-AF65-F5344CB8AC3E}">
        <p14:creationId xmlns:p14="http://schemas.microsoft.com/office/powerpoint/2010/main" val="1280990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8D8A316-189E-4A52-BBFF-2D1A7630913E}" type="slidenum">
              <a:rPr lang="tr-TR" smtClean="0"/>
              <a:t>21</a:t>
            </a:fld>
            <a:endParaRPr lang="tr-TR"/>
          </a:p>
        </p:txBody>
      </p:sp>
    </p:spTree>
    <p:extLst>
      <p:ext uri="{BB962C8B-B14F-4D97-AF65-F5344CB8AC3E}">
        <p14:creationId xmlns:p14="http://schemas.microsoft.com/office/powerpoint/2010/main" val="1260257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35DEB34D-B765-42BF-86BF-52655A61DC95}" type="datetime1">
              <a:rPr lang="tr-TR" smtClean="0"/>
              <a:t>17.10.2015</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r>
              <a:rPr lang="tr-TR" smtClean="0"/>
              <a:t>Prof. Dr. İsmail GÜVEN</a:t>
            </a:r>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B557A971-AD5D-4323-A304-85B0B67239A9}" type="datetime1">
              <a:rPr lang="tr-TR" smtClean="0"/>
              <a:t>17.10.2015</a:t>
            </a:fld>
            <a:endParaRPr lang="tr-TR"/>
          </a:p>
        </p:txBody>
      </p:sp>
      <p:sp>
        <p:nvSpPr>
          <p:cNvPr id="5" name="Altbilgi Yer Tutucusu 4"/>
          <p:cNvSpPr>
            <a:spLocks noGrp="1"/>
          </p:cNvSpPr>
          <p:nvPr>
            <p:ph type="ftr" sz="quarter" idx="11"/>
          </p:nvPr>
        </p:nvSpPr>
        <p:spPr/>
        <p:txBody>
          <a:bodyPr/>
          <a:lstStyle/>
          <a:p>
            <a:r>
              <a:rPr lang="tr-TR" smtClean="0"/>
              <a:t>Prof. Dr. İsmail GÜVEN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F89B45FB-29A7-4DAA-9679-FB54F68F9562}" type="datetime1">
              <a:rPr lang="tr-TR" smtClean="0"/>
              <a:t>17.10.2015</a:t>
            </a:fld>
            <a:endParaRPr lang="tr-TR"/>
          </a:p>
        </p:txBody>
      </p:sp>
      <p:sp>
        <p:nvSpPr>
          <p:cNvPr id="5" name="Altbilgi Yer Tutucusu 4"/>
          <p:cNvSpPr>
            <a:spLocks noGrp="1"/>
          </p:cNvSpPr>
          <p:nvPr>
            <p:ph type="ftr" sz="quarter" idx="11"/>
          </p:nvPr>
        </p:nvSpPr>
        <p:spPr/>
        <p:txBody>
          <a:bodyPr/>
          <a:lstStyle/>
          <a:p>
            <a:r>
              <a:rPr lang="tr-TR" smtClean="0"/>
              <a:t>Prof. Dr. İsmail GÜVEN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4B4BE2F9-552F-45A6-9CD3-D915C5114576}" type="datetime1">
              <a:rPr lang="tr-TR" smtClean="0"/>
              <a:t>17.10.2015</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r>
              <a:rPr lang="tr-TR" smtClean="0"/>
              <a:t>Prof. Dr. İsmail GÜVEN</a:t>
            </a: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81784D13-6573-4A03-BA9A-6FBBD5B41BD4}" type="datetime1">
              <a:rPr lang="tr-TR" smtClean="0"/>
              <a:t>17.10.2015</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r>
              <a:rPr lang="tr-TR" smtClean="0"/>
              <a:t>Prof. Dr. İsmail GÜVEN</a:t>
            </a:r>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C0E5C275-7CC4-4429-A39B-DB3B89331928}" type="datetime1">
              <a:rPr lang="tr-TR" smtClean="0"/>
              <a:t>17.10.2015</a:t>
            </a:fld>
            <a:endParaRPr lang="tr-TR"/>
          </a:p>
        </p:txBody>
      </p:sp>
      <p:sp>
        <p:nvSpPr>
          <p:cNvPr id="6" name="Altbilgi Yer Tutucusu 5"/>
          <p:cNvSpPr>
            <a:spLocks noGrp="1"/>
          </p:cNvSpPr>
          <p:nvPr>
            <p:ph type="ftr" sz="quarter" idx="11"/>
          </p:nvPr>
        </p:nvSpPr>
        <p:spPr/>
        <p:txBody>
          <a:bodyPr/>
          <a:lstStyle/>
          <a:p>
            <a:r>
              <a:rPr lang="tr-TR" smtClean="0"/>
              <a:t>Prof. Dr. İsmail GÜVEN</a:t>
            </a:r>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26628D2B-ACB3-4EC9-82C8-782C3BA2EFCE}" type="datetime1">
              <a:rPr lang="tr-TR" smtClean="0"/>
              <a:t>17.10.2015</a:t>
            </a:fld>
            <a:endParaRPr lang="tr-TR"/>
          </a:p>
        </p:txBody>
      </p:sp>
      <p:sp>
        <p:nvSpPr>
          <p:cNvPr id="8" name="Altbilgi Yer Tutucusu 7"/>
          <p:cNvSpPr>
            <a:spLocks noGrp="1"/>
          </p:cNvSpPr>
          <p:nvPr>
            <p:ph type="ftr" sz="quarter" idx="11"/>
          </p:nvPr>
        </p:nvSpPr>
        <p:spPr/>
        <p:txBody>
          <a:bodyPr/>
          <a:lstStyle/>
          <a:p>
            <a:r>
              <a:rPr lang="tr-TR" smtClean="0"/>
              <a:t>Prof. Dr. İsmail GÜVEN</a:t>
            </a:r>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462E9282-97C7-4DCE-9F6B-5A58B4B7B065}" type="datetime1">
              <a:rPr lang="tr-TR" smtClean="0"/>
              <a:t>17.10.2015</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r>
              <a:rPr lang="tr-TR" smtClean="0"/>
              <a:t>Prof. Dr. İsmail GÜVEN</a:t>
            </a: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8E35E85-73ED-4C37-870C-00F1EF7078FB}" type="datetime1">
              <a:rPr lang="tr-TR" smtClean="0"/>
              <a:t>17.10.2015</a:t>
            </a:fld>
            <a:endParaRPr lang="tr-TR"/>
          </a:p>
        </p:txBody>
      </p:sp>
      <p:sp>
        <p:nvSpPr>
          <p:cNvPr id="3" name="Altbilgi Yer Tutucusu 2"/>
          <p:cNvSpPr>
            <a:spLocks noGrp="1"/>
          </p:cNvSpPr>
          <p:nvPr>
            <p:ph type="ftr" sz="quarter" idx="11"/>
          </p:nvPr>
        </p:nvSpPr>
        <p:spPr/>
        <p:txBody>
          <a:bodyPr/>
          <a:lstStyle/>
          <a:p>
            <a:r>
              <a:rPr lang="tr-TR" smtClean="0"/>
              <a:t>Prof. Dr. İsmail GÜVEN</a:t>
            </a:r>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0EF08E0E-9DE1-4E38-AC26-ECCBEBEA84EE}" type="datetime1">
              <a:rPr lang="tr-TR" smtClean="0"/>
              <a:t>17.10.2015</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r>
              <a:rPr lang="tr-TR" smtClean="0"/>
              <a:t>Prof. Dr. İsmail GÜVEN</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0366BA43-219A-45BD-AC36-40B873D110DF}" type="datetime1">
              <a:rPr lang="tr-TR" smtClean="0"/>
              <a:t>17.10.2015</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r>
              <a:rPr lang="tr-TR" smtClean="0"/>
              <a:t>Prof. Dr. İsmail GÜVEN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28A9B4D-D888-4119-8467-F3F63CB0902D}" type="datetime1">
              <a:rPr lang="tr-TR" smtClean="0"/>
              <a:t>17.10.2015</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tr-TR" smtClean="0"/>
              <a:t>Prof. Dr. İsmail GÜVEN</a:t>
            </a:r>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F302176B-0E47-46AC-8F43-DAB4B8A37D06}" type="slidenum">
              <a:rPr lang="tr-TR" smtClean="0"/>
              <a:t>1</a:t>
            </a:fld>
            <a:endParaRPr lang="tr-TR"/>
          </a:p>
        </p:txBody>
      </p:sp>
      <p:sp>
        <p:nvSpPr>
          <p:cNvPr id="2" name="Dikdörtgen 1"/>
          <p:cNvSpPr/>
          <p:nvPr/>
        </p:nvSpPr>
        <p:spPr>
          <a:xfrm>
            <a:off x="2555776" y="3645024"/>
            <a:ext cx="5990743" cy="584775"/>
          </a:xfrm>
          <a:prstGeom prst="rect">
            <a:avLst/>
          </a:prstGeom>
          <a:noFill/>
        </p:spPr>
        <p:txBody>
          <a:bodyPr wrap="non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Özel Öğretim Yöntemleri II</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3" name="Metin kutusu 2"/>
          <p:cNvSpPr txBox="1"/>
          <p:nvPr/>
        </p:nvSpPr>
        <p:spPr>
          <a:xfrm>
            <a:off x="3498918" y="4928702"/>
            <a:ext cx="4529465" cy="923330"/>
          </a:xfrm>
          <a:prstGeom prst="rect">
            <a:avLst/>
          </a:prstGeom>
          <a:noFill/>
        </p:spPr>
        <p:txBody>
          <a:bodyPr wrap="square" rtlCol="0">
            <a:spAutoFit/>
          </a:bodyPr>
          <a:lstStyle/>
          <a:p>
            <a:pPr algn="ctr"/>
            <a:r>
              <a:rPr lang="tr-TR" dirty="0" smtClean="0">
                <a:solidFill>
                  <a:schemeClr val="accent2">
                    <a:lumMod val="50000"/>
                  </a:schemeClr>
                </a:solidFill>
              </a:rPr>
              <a:t>5. </a:t>
            </a:r>
            <a:r>
              <a:rPr lang="tr-TR" dirty="0" smtClean="0">
                <a:solidFill>
                  <a:schemeClr val="accent2">
                    <a:lumMod val="50000"/>
                  </a:schemeClr>
                </a:solidFill>
              </a:rPr>
              <a:t>Hafta</a:t>
            </a:r>
          </a:p>
          <a:p>
            <a:pPr algn="ctr"/>
            <a:r>
              <a:rPr lang="tr-TR" dirty="0" smtClean="0">
                <a:solidFill>
                  <a:schemeClr val="accent2">
                    <a:lumMod val="50000"/>
                  </a:schemeClr>
                </a:solidFill>
              </a:rPr>
              <a:t>Görüş Geliştirme ve Sokrat Semineri Teknikleri</a:t>
            </a:r>
            <a:endParaRPr lang="tr-TR" dirty="0">
              <a:solidFill>
                <a:schemeClr val="accent2">
                  <a:lumMod val="50000"/>
                </a:schemeClr>
              </a:solidFill>
            </a:endParaRPr>
          </a:p>
        </p:txBody>
      </p:sp>
      <p:sp>
        <p:nvSpPr>
          <p:cNvPr id="6" name="Altbilgi Yer Tutucusu 5"/>
          <p:cNvSpPr>
            <a:spLocks noGrp="1"/>
          </p:cNvSpPr>
          <p:nvPr>
            <p:ph type="ftr" sz="quarter" idx="11"/>
          </p:nvPr>
        </p:nvSpPr>
        <p:spPr/>
        <p:txBody>
          <a:bodyPr/>
          <a:lstStyle/>
          <a:p>
            <a:r>
              <a:rPr lang="tr-TR" smtClean="0"/>
              <a:t>Prof. Dr. İsmail GÜVEN</a:t>
            </a:r>
            <a:endParaRPr lang="tr-TR"/>
          </a:p>
        </p:txBody>
      </p:sp>
    </p:spTree>
    <p:extLst>
      <p:ext uri="{BB962C8B-B14F-4D97-AF65-F5344CB8AC3E}">
        <p14:creationId xmlns:p14="http://schemas.microsoft.com/office/powerpoint/2010/main" val="1151264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10</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1061401" y="2780928"/>
            <a:ext cx="7045518" cy="707886"/>
          </a:xfrm>
          <a:prstGeom prst="rect">
            <a:avLst/>
          </a:prstGeom>
          <a:noFill/>
        </p:spPr>
        <p:txBody>
          <a:bodyPr wrap="none" lIns="91440" tIns="45720" rIns="91440" bIns="45720">
            <a:spAutoFit/>
          </a:bodyPr>
          <a:lstStyle/>
          <a:p>
            <a:pPr algn="ctr"/>
            <a:r>
              <a:rPr lang="tr-TR" sz="4000" dirty="0" smtClean="0">
                <a:ln w="0"/>
                <a:solidFill>
                  <a:schemeClr val="accent1"/>
                </a:solidFill>
                <a:effectLst>
                  <a:outerShdw blurRad="38100" dist="25400" dir="5400000" algn="ctr" rotWithShape="0">
                    <a:srgbClr val="6E747A">
                      <a:alpha val="43000"/>
                    </a:srgbClr>
                  </a:outerShdw>
                </a:effectLst>
              </a:rPr>
              <a:t>Lozan Antlaşması Maddeleri</a:t>
            </a:r>
            <a:endParaRPr lang="tr-TR" sz="40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61838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88640"/>
            <a:ext cx="7920880" cy="6324808"/>
          </a:xfrm>
          <a:prstGeom prst="rect">
            <a:avLst/>
          </a:prstGeom>
          <a:noFill/>
        </p:spPr>
        <p:txBody>
          <a:bodyPr wrap="square" rtlCol="0">
            <a:spAutoFit/>
          </a:bodyPr>
          <a:lstStyle/>
          <a:p>
            <a:pPr algn="just">
              <a:lnSpc>
                <a:spcPct val="150000"/>
              </a:lnSpc>
            </a:pPr>
            <a:r>
              <a:rPr lang="tr-TR" b="1" dirty="0">
                <a:solidFill>
                  <a:srgbClr val="00B050"/>
                </a:solidFill>
              </a:rPr>
              <a:t>Türkiye - Suriye Sınırı: </a:t>
            </a:r>
            <a:r>
              <a:rPr lang="tr-TR" dirty="0"/>
              <a:t>Ankara Antlaşması</a:t>
            </a:r>
          </a:p>
          <a:p>
            <a:pPr algn="just">
              <a:lnSpc>
                <a:spcPct val="150000"/>
              </a:lnSpc>
            </a:pPr>
            <a:r>
              <a:rPr lang="tr-TR" b="1" u="sng" dirty="0">
                <a:solidFill>
                  <a:srgbClr val="00B050"/>
                </a:solidFill>
              </a:rPr>
              <a:t>Türkiye - Irak Sınırı: </a:t>
            </a:r>
            <a:r>
              <a:rPr lang="tr-TR" dirty="0"/>
              <a:t>Musul üzerinde antlaşma sağlanamadığı için, bu konuda İngiltere ve Türkiye Hükûmeti kendi aralarında görüşüp anlaşacaklardı.</a:t>
            </a:r>
          </a:p>
          <a:p>
            <a:pPr algn="just">
              <a:lnSpc>
                <a:spcPct val="150000"/>
              </a:lnSpc>
            </a:pPr>
            <a:r>
              <a:rPr lang="tr-TR" b="1" u="sng" dirty="0">
                <a:solidFill>
                  <a:srgbClr val="00B050"/>
                </a:solidFill>
              </a:rPr>
              <a:t>Türkiye – Yunanistan Sınırı: </a:t>
            </a:r>
            <a:r>
              <a:rPr lang="tr-TR" dirty="0"/>
              <a:t>Mudanya Ateşkes Antlaşması</a:t>
            </a:r>
          </a:p>
          <a:p>
            <a:pPr algn="just">
              <a:lnSpc>
                <a:spcPct val="150000"/>
              </a:lnSpc>
            </a:pPr>
            <a:r>
              <a:rPr lang="tr-TR" b="1" u="sng" dirty="0">
                <a:solidFill>
                  <a:srgbClr val="00B050"/>
                </a:solidFill>
              </a:rPr>
              <a:t>Türkiye – İran Sınırı: </a:t>
            </a:r>
            <a:r>
              <a:rPr lang="tr-TR" dirty="0" err="1"/>
              <a:t>Kasr</a:t>
            </a:r>
            <a:r>
              <a:rPr lang="tr-TR" dirty="0"/>
              <a:t>-ı Şirin Antlaşması </a:t>
            </a:r>
          </a:p>
          <a:p>
            <a:pPr algn="just">
              <a:lnSpc>
                <a:spcPct val="150000"/>
              </a:lnSpc>
            </a:pPr>
            <a:r>
              <a:rPr lang="tr-TR" b="1" u="sng" dirty="0">
                <a:solidFill>
                  <a:srgbClr val="00B050"/>
                </a:solidFill>
              </a:rPr>
              <a:t>Kapitülasyonlar:</a:t>
            </a:r>
            <a:r>
              <a:rPr lang="tr-TR" dirty="0"/>
              <a:t> Tamamı kaldırıldı. </a:t>
            </a:r>
          </a:p>
          <a:p>
            <a:pPr lvl="0" algn="just">
              <a:lnSpc>
                <a:spcPct val="150000"/>
              </a:lnSpc>
            </a:pPr>
            <a:endParaRPr lang="tr-TR" b="1" u="sng" dirty="0" smtClean="0">
              <a:solidFill>
                <a:srgbClr val="00B050"/>
              </a:solidFill>
            </a:endParaRPr>
          </a:p>
          <a:p>
            <a:pPr lvl="0" algn="just">
              <a:lnSpc>
                <a:spcPct val="150000"/>
              </a:lnSpc>
            </a:pPr>
            <a:r>
              <a:rPr lang="tr-TR" b="1" u="sng" dirty="0" smtClean="0">
                <a:solidFill>
                  <a:srgbClr val="00B050"/>
                </a:solidFill>
              </a:rPr>
              <a:t>Adalar</a:t>
            </a:r>
            <a:r>
              <a:rPr lang="tr-TR" b="1" u="sng" dirty="0">
                <a:solidFill>
                  <a:srgbClr val="00B050"/>
                </a:solidFill>
              </a:rPr>
              <a:t>:</a:t>
            </a:r>
            <a:r>
              <a:rPr lang="tr-TR" dirty="0"/>
              <a:t> </a:t>
            </a:r>
            <a:r>
              <a:rPr lang="tr-TR" u="sng" dirty="0"/>
              <a:t>Gökçeada</a:t>
            </a:r>
            <a:r>
              <a:rPr lang="tr-TR" dirty="0"/>
              <a:t> ile </a:t>
            </a:r>
            <a:r>
              <a:rPr lang="tr-TR" u="sng" dirty="0"/>
              <a:t>Bozcaada</a:t>
            </a:r>
            <a:r>
              <a:rPr lang="tr-TR" dirty="0"/>
              <a:t> özerk bir yönetime tabi tutulmak şartıyla (Türkiye antlaşmanın bu maddesini uygulamadı) Türkiye'de, diğer Ege Adaları İtalya'ya kaldı. </a:t>
            </a:r>
            <a:r>
              <a:rPr lang="tr-TR" dirty="0"/>
              <a:t>İtalya'nın Türk sınırına yakın </a:t>
            </a:r>
            <a:r>
              <a:rPr lang="tr-TR" u="sng" dirty="0"/>
              <a:t>adaları silahsızlandırması</a:t>
            </a:r>
            <a:r>
              <a:rPr lang="tr-TR" dirty="0"/>
              <a:t> kararlaştırıldı. Sevr Antlaşmasıyla </a:t>
            </a:r>
            <a:r>
              <a:rPr lang="tr-TR" dirty="0"/>
              <a:t>12</a:t>
            </a:r>
            <a:r>
              <a:rPr lang="tr-TR" dirty="0"/>
              <a:t> İtalya'ya diğer adalar Yunanistan'a bırakılmıştı. </a:t>
            </a:r>
            <a:r>
              <a:rPr lang="tr-TR" dirty="0"/>
              <a:t>12 Ada </a:t>
            </a:r>
            <a:r>
              <a:rPr lang="tr-TR" dirty="0"/>
              <a:t>ve Rodos 1945 yılında müttefiklerin eline geçti ve Nisan 1947'de resmen Yunanistan'a teslim edildi</a:t>
            </a:r>
            <a:r>
              <a:rPr lang="tr-TR" dirty="0" smtClean="0"/>
              <a:t>.</a:t>
            </a:r>
            <a:endParaRPr lang="tr-TR" dirty="0"/>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3449156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36" y="476672"/>
            <a:ext cx="8280920" cy="5940088"/>
          </a:xfrm>
          <a:prstGeom prst="rect">
            <a:avLst/>
          </a:prstGeom>
          <a:noFill/>
        </p:spPr>
        <p:txBody>
          <a:bodyPr wrap="square" rtlCol="0">
            <a:spAutoFit/>
          </a:bodyPr>
          <a:lstStyle/>
          <a:p>
            <a:pPr algn="just"/>
            <a:r>
              <a:rPr lang="tr-TR" sz="2000" b="1" u="sng" dirty="0">
                <a:solidFill>
                  <a:srgbClr val="00B050"/>
                </a:solidFill>
              </a:rPr>
              <a:t>Savaş Tazminatları: </a:t>
            </a:r>
            <a:r>
              <a:rPr lang="tr-TR" sz="2000" dirty="0"/>
              <a:t>İtilaf Devletleri, I. Dünya Savaşı nedeniyle istedikleri savaş tazminatlarından vazgeçtiler. </a:t>
            </a:r>
          </a:p>
          <a:p>
            <a:pPr algn="just"/>
            <a:endParaRPr lang="tr-TR" sz="2000" b="1" dirty="0" smtClean="0">
              <a:solidFill>
                <a:srgbClr val="00B050"/>
              </a:solidFill>
            </a:endParaRPr>
          </a:p>
          <a:p>
            <a:pPr algn="just"/>
            <a:r>
              <a:rPr lang="tr-TR" sz="2000" b="1" dirty="0" smtClean="0">
                <a:solidFill>
                  <a:srgbClr val="00B050"/>
                </a:solidFill>
              </a:rPr>
              <a:t>Azınlıklar</a:t>
            </a:r>
            <a:r>
              <a:rPr lang="tr-TR" sz="2000" b="1" dirty="0">
                <a:solidFill>
                  <a:srgbClr val="00B050"/>
                </a:solidFill>
              </a:rPr>
              <a:t>: </a:t>
            </a:r>
            <a:r>
              <a:rPr lang="tr-TR" sz="2000" dirty="0"/>
              <a:t>Lozan Barış Antlaşması'nda azınlık, Müslüman olmayanlar olarak belirlenmiştir. </a:t>
            </a:r>
            <a:r>
              <a:rPr lang="tr-TR" sz="2000" dirty="0"/>
              <a:t>Tüm azınlıklar Türk uyruklu kabul edildi ve hiçbir şekilde ayrıcalık tanınmayacağı belirtildi. </a:t>
            </a:r>
            <a:endParaRPr lang="tr-TR" sz="2000" dirty="0"/>
          </a:p>
          <a:p>
            <a:pPr algn="just"/>
            <a:endParaRPr lang="tr-TR" sz="2000" dirty="0"/>
          </a:p>
          <a:p>
            <a:pPr algn="just"/>
            <a:r>
              <a:rPr lang="tr-TR" sz="2000" b="1" u="sng" dirty="0">
                <a:solidFill>
                  <a:srgbClr val="00B050"/>
                </a:solidFill>
              </a:rPr>
              <a:t>Osmanlı Borçları: </a:t>
            </a:r>
            <a:r>
              <a:rPr lang="tr-TR" sz="2000" dirty="0"/>
              <a:t>Osmanlı borçları, Osmanlı İmparatorluğu'ndan ayrılan devletler arasında paylaştırıldı. Türkiye'ye düşen bölümün taksitlendirme ile Fransız frangı olarak ödenmesine karar verildi</a:t>
            </a:r>
            <a:r>
              <a:rPr lang="tr-TR" sz="2000" dirty="0"/>
              <a:t>. Düyun-u </a:t>
            </a:r>
            <a:r>
              <a:rPr lang="tr-TR" sz="2000" dirty="0"/>
              <a:t>Umumiye de böylece tarihe karıştı</a:t>
            </a:r>
            <a:r>
              <a:rPr lang="tr-TR" sz="2000" dirty="0"/>
              <a:t>.</a:t>
            </a:r>
          </a:p>
          <a:p>
            <a:pPr algn="just"/>
            <a:endParaRPr lang="tr-TR" sz="2000" dirty="0"/>
          </a:p>
          <a:p>
            <a:pPr lvl="0" algn="just"/>
            <a:r>
              <a:rPr lang="tr-TR" sz="2000" b="1" u="sng" dirty="0" smtClean="0">
                <a:solidFill>
                  <a:srgbClr val="00B050"/>
                </a:solidFill>
              </a:rPr>
              <a:t>Yabancı </a:t>
            </a:r>
            <a:r>
              <a:rPr lang="tr-TR" sz="2000" b="1" u="sng" dirty="0">
                <a:solidFill>
                  <a:srgbClr val="00B050"/>
                </a:solidFill>
              </a:rPr>
              <a:t>okullar: </a:t>
            </a:r>
            <a:r>
              <a:rPr lang="tr-TR" sz="2000" dirty="0"/>
              <a:t>Eğitimlerine Türkiye'nin koyacağı kanunlar doğrultusunda devam etmesi kararlaştırıldı</a:t>
            </a:r>
            <a:r>
              <a:rPr lang="tr-TR" sz="2000" dirty="0"/>
              <a:t>.</a:t>
            </a:r>
          </a:p>
          <a:p>
            <a:pPr lvl="0" algn="just"/>
            <a:endParaRPr lang="tr-TR" sz="2000" dirty="0"/>
          </a:p>
          <a:p>
            <a:pPr lvl="0" algn="just"/>
            <a:r>
              <a:rPr lang="tr-TR" sz="2000" b="1" u="sng" dirty="0">
                <a:solidFill>
                  <a:srgbClr val="00B050"/>
                </a:solidFill>
              </a:rPr>
              <a:t>Patrikhaneler:</a:t>
            </a:r>
            <a:r>
              <a:rPr lang="tr-TR" sz="2000" dirty="0"/>
              <a:t> Dünya Ortodokslarının dini lideri durumundaki patrikhanenin siyasi yetkilerinden arındırılarak İstanbul'da kalmasına izin verildi.</a:t>
            </a:r>
          </a:p>
          <a:p>
            <a:pPr algn="just"/>
            <a:endParaRPr lang="tr-TR" sz="2000" dirty="0"/>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4223726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13</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Metin kutusu 6"/>
          <p:cNvSpPr txBox="1"/>
          <p:nvPr/>
        </p:nvSpPr>
        <p:spPr>
          <a:xfrm>
            <a:off x="407237" y="978348"/>
            <a:ext cx="7733480" cy="4648837"/>
          </a:xfrm>
          <a:prstGeom prst="rect">
            <a:avLst/>
          </a:prstGeom>
          <a:noFill/>
        </p:spPr>
        <p:txBody>
          <a:bodyPr wrap="square" rtlCol="0">
            <a:spAutoFit/>
          </a:bodyPr>
          <a:lstStyle/>
          <a:p>
            <a:pPr lvl="0">
              <a:lnSpc>
                <a:spcPct val="150000"/>
              </a:lnSpc>
            </a:pPr>
            <a:r>
              <a:rPr lang="tr-TR" sz="2000" b="1" u="sng" dirty="0">
                <a:solidFill>
                  <a:srgbClr val="00B050"/>
                </a:solidFill>
              </a:rPr>
              <a:t>Boğazlar:</a:t>
            </a:r>
            <a:r>
              <a:rPr lang="tr-TR" sz="2000" dirty="0"/>
              <a:t> Boğazlar, görüşmeler boyunca üzerinde en çok tartışılan konudur. Sonunda geçici bir çözüm getirilmiştir. Buna göre askeri olmayan gemi ve uçaklar barış zamanında boğazlardan geçebilecekti. Boğazların her iki yakası askersizleştirilip, geçişi sağlamak amacıyla başkanı Türk olan uluslararası bir kurul oluşturuldu ve bu düzenlemelerin Milletler Cemiyeti'nin güvencesi altında sürdürülmesine karar verildi. Böylece Boğazlar bölgesine Türk askerlerinin girişi yasaklandı. Bu hüküm, 1936 yılında imzalanan Montrö Boğazlar Sözleşmesi ile değiştirilmiştir</a:t>
            </a:r>
            <a:r>
              <a:rPr lang="tr-TR" sz="2000" dirty="0" smtClean="0"/>
              <a:t>.</a:t>
            </a:r>
            <a:endParaRPr lang="tr-TR" sz="2000" baseline="30000" dirty="0"/>
          </a:p>
        </p:txBody>
      </p:sp>
    </p:spTree>
    <p:extLst>
      <p:ext uri="{BB962C8B-B14F-4D97-AF65-F5344CB8AC3E}">
        <p14:creationId xmlns:p14="http://schemas.microsoft.com/office/powerpoint/2010/main" val="391058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14</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971600" y="2708920"/>
            <a:ext cx="6984776" cy="1128194"/>
          </a:xfrm>
          <a:prstGeom prst="rect">
            <a:avLst/>
          </a:prstGeom>
          <a:noFill/>
        </p:spPr>
        <p:txBody>
          <a:bodyPr wrap="square" lIns="91440" tIns="45720" rIns="91440" bIns="45720">
            <a:spAutoFit/>
          </a:bodyPr>
          <a:lstStyle/>
          <a:p>
            <a:pPr algn="ctr">
              <a:lnSpc>
                <a:spcPct val="150000"/>
              </a:lnSpc>
            </a:pPr>
            <a:r>
              <a:rPr lang="tr-TR" sz="2400" dirty="0" smtClean="0">
                <a:ln w="0"/>
                <a:solidFill>
                  <a:srgbClr val="0070C0"/>
                </a:solidFill>
              </a:rPr>
              <a:t>Lozan Antlaşması ile ilgili bu derste oluşan görüşlerinizi içeren bir köşe yazısı hazırlayınız.</a:t>
            </a:r>
            <a:endParaRPr lang="tr-TR" sz="2400" b="0" cap="none" spc="0" dirty="0">
              <a:ln w="0"/>
              <a:solidFill>
                <a:srgbClr val="0070C0"/>
              </a:solidFill>
            </a:endParaRPr>
          </a:p>
        </p:txBody>
      </p:sp>
    </p:spTree>
    <p:extLst>
      <p:ext uri="{BB962C8B-B14F-4D97-AF65-F5344CB8AC3E}">
        <p14:creationId xmlns:p14="http://schemas.microsoft.com/office/powerpoint/2010/main" val="2468220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15</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611560" y="4509120"/>
            <a:ext cx="6984776" cy="574196"/>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Köşe yazılarının değerlendirilmesi…</a:t>
            </a:r>
            <a:endParaRPr lang="tr-TR" sz="2400" b="0" cap="none" spc="0" dirty="0">
              <a:ln w="0"/>
              <a:solidFill>
                <a:srgbClr val="0070C0"/>
              </a:solidFill>
            </a:endParaRPr>
          </a:p>
        </p:txBody>
      </p:sp>
    </p:spTree>
    <p:extLst>
      <p:ext uri="{BB962C8B-B14F-4D97-AF65-F5344CB8AC3E}">
        <p14:creationId xmlns:p14="http://schemas.microsoft.com/office/powerpoint/2010/main" val="2187269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58930" y="260648"/>
            <a:ext cx="6954148"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Görüş Geliştirme Tekniği</a:t>
            </a:r>
            <a:endParaRPr lang="tr-TR"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Slayt Numarası Yer Tutucusu 3"/>
          <p:cNvSpPr>
            <a:spLocks noGrp="1"/>
          </p:cNvSpPr>
          <p:nvPr>
            <p:ph type="sldNum" sz="quarter" idx="15"/>
          </p:nvPr>
        </p:nvSpPr>
        <p:spPr/>
        <p:txBody>
          <a:bodyPr/>
          <a:lstStyle/>
          <a:p>
            <a:fld id="{F302176B-0E47-46AC-8F43-DAB4B8A37D06}" type="slidenum">
              <a:rPr lang="tr-TR" smtClean="0"/>
              <a:pPr/>
              <a:t>16</a:t>
            </a:fld>
            <a:endParaRPr lang="tr-TR"/>
          </a:p>
        </p:txBody>
      </p:sp>
      <p:graphicFrame>
        <p:nvGraphicFramePr>
          <p:cNvPr id="5" name="Tablo 4"/>
          <p:cNvGraphicFramePr>
            <a:graphicFrameLocks noGrp="1"/>
          </p:cNvGraphicFramePr>
          <p:nvPr>
            <p:extLst>
              <p:ext uri="{D42A27DB-BD31-4B8C-83A1-F6EECF244321}">
                <p14:modId xmlns:p14="http://schemas.microsoft.com/office/powerpoint/2010/main" val="240200570"/>
              </p:ext>
            </p:extLst>
          </p:nvPr>
        </p:nvGraphicFramePr>
        <p:xfrm>
          <a:off x="755592" y="1571978"/>
          <a:ext cx="7560824" cy="4162072"/>
        </p:xfrm>
        <a:graphic>
          <a:graphicData uri="http://schemas.openxmlformats.org/drawingml/2006/table">
            <a:tbl>
              <a:tblPr firstRow="1" bandRow="1">
                <a:tableStyleId>{7DF18680-E054-41AD-8BC1-D1AEF772440D}</a:tableStyleId>
              </a:tblPr>
              <a:tblGrid>
                <a:gridCol w="3780412"/>
                <a:gridCol w="3780412"/>
              </a:tblGrid>
              <a:tr h="625957">
                <a:tc>
                  <a:txBody>
                    <a:bodyPr/>
                    <a:lstStyle/>
                    <a:p>
                      <a:pPr algn="ctr"/>
                      <a:r>
                        <a:rPr lang="tr-TR" sz="2800" dirty="0" smtClean="0"/>
                        <a:t>Münazara</a:t>
                      </a:r>
                      <a:endParaRPr lang="tr-TR"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800" dirty="0" smtClean="0"/>
                        <a:t>Görüş Geliştirme</a:t>
                      </a:r>
                    </a:p>
                  </a:txBody>
                  <a:tcPr/>
                </a:tc>
              </a:tr>
              <a:tr h="625957">
                <a:tc>
                  <a:txBody>
                    <a:bodyPr/>
                    <a:lstStyle/>
                    <a:p>
                      <a:pPr algn="ctr"/>
                      <a:r>
                        <a:rPr lang="tr-TR" sz="2000" dirty="0" smtClean="0"/>
                        <a:t>İki zıt grup</a:t>
                      </a:r>
                      <a:endParaRPr lang="tr-TR" sz="2000" dirty="0"/>
                    </a:p>
                  </a:txBody>
                  <a:tcPr/>
                </a:tc>
                <a:tc>
                  <a:txBody>
                    <a:bodyPr/>
                    <a:lstStyle/>
                    <a:p>
                      <a:pPr algn="ctr"/>
                      <a:r>
                        <a:rPr lang="tr-TR" sz="2000" dirty="0" smtClean="0"/>
                        <a:t>Üç ya da beş grup</a:t>
                      </a:r>
                      <a:endParaRPr lang="tr-TR" sz="2000" dirty="0"/>
                    </a:p>
                  </a:txBody>
                  <a:tcPr/>
                </a:tc>
              </a:tr>
              <a:tr h="829122">
                <a:tc>
                  <a:txBody>
                    <a:bodyPr/>
                    <a:lstStyle/>
                    <a:p>
                      <a:pPr algn="ctr"/>
                      <a:r>
                        <a:rPr lang="tr-TR" sz="2000" dirty="0" smtClean="0"/>
                        <a:t>Bir grubun</a:t>
                      </a:r>
                      <a:r>
                        <a:rPr lang="tr-TR" sz="2000" baseline="0" dirty="0" smtClean="0"/>
                        <a:t> aktif katılımı</a:t>
                      </a:r>
                      <a:endParaRPr lang="tr-TR" sz="2000" dirty="0"/>
                    </a:p>
                  </a:txBody>
                  <a:tcPr/>
                </a:tc>
                <a:tc>
                  <a:txBody>
                    <a:bodyPr/>
                    <a:lstStyle/>
                    <a:p>
                      <a:pPr algn="ctr"/>
                      <a:r>
                        <a:rPr lang="tr-TR" sz="2000" dirty="0" smtClean="0"/>
                        <a:t>Bütün öğrencilerin</a:t>
                      </a:r>
                      <a:r>
                        <a:rPr lang="tr-TR" sz="2000" baseline="0" dirty="0" smtClean="0"/>
                        <a:t> aktif katılımı</a:t>
                      </a:r>
                      <a:endParaRPr lang="tr-TR" sz="2000" dirty="0"/>
                    </a:p>
                  </a:txBody>
                  <a:tcPr/>
                </a:tc>
              </a:tr>
              <a:tr h="625957">
                <a:tc>
                  <a:txBody>
                    <a:bodyPr/>
                    <a:lstStyle/>
                    <a:p>
                      <a:pPr algn="ctr"/>
                      <a:r>
                        <a:rPr lang="tr-TR" sz="2000" dirty="0" smtClean="0"/>
                        <a:t>Tek görüşü savunma</a:t>
                      </a:r>
                      <a:endParaRPr lang="tr-TR" sz="2000" dirty="0"/>
                    </a:p>
                  </a:txBody>
                  <a:tcPr/>
                </a:tc>
                <a:tc>
                  <a:txBody>
                    <a:bodyPr/>
                    <a:lstStyle/>
                    <a:p>
                      <a:pPr algn="ctr"/>
                      <a:r>
                        <a:rPr lang="tr-TR" sz="2000" dirty="0" smtClean="0"/>
                        <a:t>Görüşlerde değişiklik</a:t>
                      </a:r>
                      <a:endParaRPr lang="tr-TR" sz="2000" dirty="0"/>
                    </a:p>
                  </a:txBody>
                  <a:tcPr/>
                </a:tc>
              </a:tr>
              <a:tr h="625957">
                <a:tc>
                  <a:txBody>
                    <a:bodyPr/>
                    <a:lstStyle/>
                    <a:p>
                      <a:pPr algn="ctr"/>
                      <a:r>
                        <a:rPr lang="tr-TR" sz="2000" dirty="0" smtClean="0"/>
                        <a:t>Kazanan-Kaybeden</a:t>
                      </a:r>
                      <a:endParaRPr lang="tr-TR" sz="2000" dirty="0"/>
                    </a:p>
                  </a:txBody>
                  <a:tcPr/>
                </a:tc>
                <a:tc>
                  <a:txBody>
                    <a:bodyPr/>
                    <a:lstStyle/>
                    <a:p>
                      <a:pPr algn="ctr"/>
                      <a:r>
                        <a:rPr lang="tr-TR" sz="2000" dirty="0" smtClean="0"/>
                        <a:t>Yarışma</a:t>
                      </a:r>
                      <a:r>
                        <a:rPr lang="tr-TR" sz="2000" baseline="0" dirty="0" smtClean="0"/>
                        <a:t> değil</a:t>
                      </a:r>
                      <a:endParaRPr lang="tr-TR" sz="2000" dirty="0"/>
                    </a:p>
                  </a:txBody>
                  <a:tcPr/>
                </a:tc>
              </a:tr>
              <a:tr h="829122">
                <a:tc>
                  <a:txBody>
                    <a:bodyPr/>
                    <a:lstStyle/>
                    <a:p>
                      <a:pPr algn="ctr"/>
                      <a:r>
                        <a:rPr lang="tr-TR" sz="2000" dirty="0" smtClean="0"/>
                        <a:t>Jüri değerlendirmesi</a:t>
                      </a:r>
                      <a:endParaRPr lang="tr-TR" sz="2000" dirty="0"/>
                    </a:p>
                  </a:txBody>
                  <a:tcPr/>
                </a:tc>
                <a:tc>
                  <a:txBody>
                    <a:bodyPr/>
                    <a:lstStyle/>
                    <a:p>
                      <a:pPr algn="ctr"/>
                      <a:r>
                        <a:rPr lang="tr-TR" sz="2000" dirty="0" smtClean="0"/>
                        <a:t>Bireylerin görüşlerini paylaşmak</a:t>
                      </a:r>
                      <a:endParaRPr lang="tr-TR" sz="2000" dirty="0"/>
                    </a:p>
                  </a:txBody>
                  <a:tcPr/>
                </a:tc>
              </a:tr>
            </a:tbl>
          </a:graphicData>
        </a:graphic>
      </p:graphicFrame>
    </p:spTree>
    <p:extLst>
      <p:ext uri="{BB962C8B-B14F-4D97-AF65-F5344CB8AC3E}">
        <p14:creationId xmlns:p14="http://schemas.microsoft.com/office/powerpoint/2010/main" val="6262866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52" y="1249079"/>
            <a:ext cx="8136904" cy="5078313"/>
          </a:xfrm>
          <a:prstGeom prst="rect">
            <a:avLst/>
          </a:prstGeom>
          <a:noFill/>
        </p:spPr>
        <p:txBody>
          <a:bodyPr wrap="square" rtlCol="0">
            <a:spAutoFit/>
          </a:bodyPr>
          <a:lstStyle/>
          <a:p>
            <a:pPr>
              <a:lnSpc>
                <a:spcPct val="150000"/>
              </a:lnSpc>
            </a:pPr>
            <a:r>
              <a:rPr lang="tr-TR" sz="2400" b="1" dirty="0" smtClean="0">
                <a:solidFill>
                  <a:srgbClr val="FF0000"/>
                </a:solidFill>
              </a:rPr>
              <a:t>Önerme </a:t>
            </a:r>
            <a:r>
              <a:rPr lang="tr-TR" sz="2400" b="1" dirty="0" smtClean="0">
                <a:solidFill>
                  <a:srgbClr val="FF0000"/>
                </a:solidFill>
              </a:rPr>
              <a:t>Örnekleri: </a:t>
            </a:r>
          </a:p>
          <a:p>
            <a:pPr algn="just">
              <a:lnSpc>
                <a:spcPct val="150000"/>
              </a:lnSpc>
            </a:pPr>
            <a:endParaRPr lang="tr-TR" sz="2400" dirty="0"/>
          </a:p>
          <a:p>
            <a:pPr marL="342900" indent="-342900" algn="just">
              <a:lnSpc>
                <a:spcPct val="150000"/>
              </a:lnSpc>
              <a:buFont typeface="Arial" pitchFamily="34" charset="0"/>
              <a:buChar char="•"/>
            </a:pPr>
            <a:r>
              <a:rPr lang="tr-TR" sz="2400" dirty="0" smtClean="0"/>
              <a:t>Evlatlık olarak verilmiş çocuklar, istiyorlarsa biyolojik anne babalarını tanımalıdır.</a:t>
            </a:r>
          </a:p>
          <a:p>
            <a:pPr marL="342900" indent="-342900" algn="just">
              <a:lnSpc>
                <a:spcPct val="150000"/>
              </a:lnSpc>
              <a:buFont typeface="Arial" pitchFamily="34" charset="0"/>
              <a:buChar char="•"/>
            </a:pPr>
            <a:r>
              <a:rPr lang="tr-TR" sz="2400" dirty="0" smtClean="0"/>
              <a:t>Anne, baba ve öğretmenler çok zorunlu olduklarında çocuklarının önemli bir yanlışını gördüklerinde onları dövme hakkına sahiptirler. </a:t>
            </a:r>
          </a:p>
          <a:p>
            <a:pPr marL="342900" indent="-342900" algn="just">
              <a:lnSpc>
                <a:spcPct val="150000"/>
              </a:lnSpc>
              <a:buFont typeface="Arial" pitchFamily="34" charset="0"/>
              <a:buChar char="•"/>
            </a:pPr>
            <a:r>
              <a:rPr lang="tr-TR" sz="2400" dirty="0" smtClean="0"/>
              <a:t>Birbirlerini çok seviyorlarsa yakın akraba çocukları evlendirilmelidir. </a:t>
            </a:r>
            <a:endParaRPr lang="tr-TR" sz="2400" dirty="0"/>
          </a:p>
        </p:txBody>
      </p:sp>
      <p:sp>
        <p:nvSpPr>
          <p:cNvPr id="4" name="Slayt Numarası Yer Tutucusu 3"/>
          <p:cNvSpPr>
            <a:spLocks noGrp="1"/>
          </p:cNvSpPr>
          <p:nvPr>
            <p:ph type="sldNum" sz="quarter" idx="15"/>
          </p:nvPr>
        </p:nvSpPr>
        <p:spPr/>
        <p:txBody>
          <a:bodyPr/>
          <a:lstStyle/>
          <a:p>
            <a:fld id="{F302176B-0E47-46AC-8F43-DAB4B8A37D06}" type="slidenum">
              <a:rPr lang="tr-TR" smtClean="0"/>
              <a:pPr/>
              <a:t>17</a:t>
            </a:fld>
            <a:endParaRPr lang="tr-TR"/>
          </a:p>
        </p:txBody>
      </p:sp>
      <p:sp>
        <p:nvSpPr>
          <p:cNvPr id="5" name="Dikdörtgen 4"/>
          <p:cNvSpPr/>
          <p:nvPr/>
        </p:nvSpPr>
        <p:spPr>
          <a:xfrm>
            <a:off x="1058930" y="260648"/>
            <a:ext cx="6954148"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Görüş Geliştirme Tekniği</a:t>
            </a:r>
            <a:endParaRPr lang="tr-TR"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Tree>
    <p:extLst>
      <p:ext uri="{BB962C8B-B14F-4D97-AF65-F5344CB8AC3E}">
        <p14:creationId xmlns:p14="http://schemas.microsoft.com/office/powerpoint/2010/main" val="6920728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78607" y="1484784"/>
            <a:ext cx="8136904" cy="5006179"/>
          </a:xfrm>
          <a:prstGeom prst="rect">
            <a:avLst/>
          </a:prstGeom>
          <a:noFill/>
        </p:spPr>
        <p:txBody>
          <a:bodyPr wrap="square" rtlCol="0">
            <a:spAutoFit/>
          </a:bodyPr>
          <a:lstStyle/>
          <a:p>
            <a:pPr marL="514350" indent="-514350" algn="just">
              <a:lnSpc>
                <a:spcPct val="150000"/>
              </a:lnSpc>
              <a:buFont typeface="+mj-lt"/>
              <a:buAutoNum type="arabicPeriod"/>
            </a:pPr>
            <a:r>
              <a:rPr lang="tr-TR" sz="2400" dirty="0" smtClean="0"/>
              <a:t>Yerleri belirleme.</a:t>
            </a:r>
          </a:p>
          <a:p>
            <a:pPr marL="514350" indent="-514350" algn="just">
              <a:lnSpc>
                <a:spcPct val="150000"/>
              </a:lnSpc>
              <a:buFont typeface="+mj-lt"/>
              <a:buAutoNum type="arabicPeriod"/>
            </a:pPr>
            <a:r>
              <a:rPr lang="tr-TR" sz="2400" dirty="0" smtClean="0"/>
              <a:t>Önerme paylaşımı.</a:t>
            </a:r>
          </a:p>
          <a:p>
            <a:pPr marL="514350" indent="-514350" algn="just">
              <a:lnSpc>
                <a:spcPct val="150000"/>
              </a:lnSpc>
              <a:buFont typeface="+mj-lt"/>
              <a:buAutoNum type="arabicPeriod"/>
            </a:pPr>
            <a:r>
              <a:rPr lang="tr-TR" sz="2400" dirty="0" smtClean="0"/>
              <a:t>Görüşe uygun noktaya yönlendirme.</a:t>
            </a:r>
          </a:p>
          <a:p>
            <a:pPr marL="514350" indent="-514350" algn="just">
              <a:lnSpc>
                <a:spcPct val="150000"/>
              </a:lnSpc>
              <a:buFont typeface="+mj-lt"/>
              <a:buAutoNum type="arabicPeriod"/>
            </a:pPr>
            <a:r>
              <a:rPr lang="tr-TR" sz="2400" dirty="0" smtClean="0"/>
              <a:t>Neden oradasın?</a:t>
            </a:r>
          </a:p>
          <a:p>
            <a:pPr marL="514350" indent="-514350" algn="just">
              <a:lnSpc>
                <a:spcPct val="150000"/>
              </a:lnSpc>
              <a:buFont typeface="+mj-lt"/>
              <a:buAutoNum type="arabicPeriod"/>
            </a:pPr>
            <a:r>
              <a:rPr lang="tr-TR" sz="2400" dirty="0" smtClean="0"/>
              <a:t>Yer değiştirme hakkı</a:t>
            </a:r>
          </a:p>
          <a:p>
            <a:pPr marL="514350" indent="-514350" algn="just">
              <a:lnSpc>
                <a:spcPct val="150000"/>
              </a:lnSpc>
              <a:buFont typeface="+mj-lt"/>
              <a:buAutoNum type="arabicPeriod"/>
            </a:pPr>
            <a:r>
              <a:rPr lang="tr-TR" sz="2400" dirty="0" smtClean="0"/>
              <a:t>Herkesin katılımı</a:t>
            </a:r>
          </a:p>
          <a:p>
            <a:pPr marL="514350" indent="-514350" algn="just">
              <a:lnSpc>
                <a:spcPct val="150000"/>
              </a:lnSpc>
              <a:buFont typeface="+mj-lt"/>
              <a:buAutoNum type="arabicPeriod"/>
            </a:pPr>
            <a:r>
              <a:rPr lang="tr-TR" sz="2400" dirty="0" smtClean="0"/>
              <a:t>15-20 dakika</a:t>
            </a:r>
          </a:p>
          <a:p>
            <a:pPr marL="514350" indent="-514350" algn="just">
              <a:lnSpc>
                <a:spcPct val="150000"/>
              </a:lnSpc>
              <a:buFont typeface="+mj-lt"/>
              <a:buAutoNum type="arabicPeriod"/>
            </a:pPr>
            <a:r>
              <a:rPr lang="tr-TR" sz="2400" dirty="0" smtClean="0"/>
              <a:t>Kendi görüşleriniz</a:t>
            </a:r>
          </a:p>
          <a:p>
            <a:pPr marL="514350" indent="-514350" algn="just">
              <a:lnSpc>
                <a:spcPct val="150000"/>
              </a:lnSpc>
              <a:buFont typeface="+mj-lt"/>
              <a:buAutoNum type="arabicPeriod"/>
            </a:pPr>
            <a:r>
              <a:rPr lang="tr-TR" sz="2400" dirty="0" smtClean="0"/>
              <a:t>Kesin bir karara varma…	</a:t>
            </a:r>
            <a:endParaRPr lang="tr-TR" sz="2400" dirty="0"/>
          </a:p>
        </p:txBody>
      </p:sp>
      <p:sp>
        <p:nvSpPr>
          <p:cNvPr id="3" name="Dikdörtgen 2"/>
          <p:cNvSpPr/>
          <p:nvPr/>
        </p:nvSpPr>
        <p:spPr>
          <a:xfrm>
            <a:off x="2356651" y="404664"/>
            <a:ext cx="4214615" cy="646331"/>
          </a:xfrm>
          <a:prstGeom prst="rect">
            <a:avLst/>
          </a:prstGeom>
          <a:noFill/>
          <a:ln>
            <a:noFill/>
          </a:ln>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3600" b="1" cap="none" spc="0" dirty="0" smtClean="0">
                <a:ln w="11430"/>
                <a:solidFill>
                  <a:schemeClr val="accent2">
                    <a:lumMod val="75000"/>
                  </a:schemeClr>
                </a:solidFill>
                <a:effectLst>
                  <a:outerShdw blurRad="50800" dist="39000" dir="5460000" algn="tl">
                    <a:srgbClr val="000000">
                      <a:alpha val="38000"/>
                    </a:srgbClr>
                  </a:outerShdw>
                </a:effectLst>
              </a:rPr>
              <a:t>Nasıl Uygulanır?</a:t>
            </a:r>
            <a:endParaRPr lang="tr-TR" sz="3600" b="1" cap="none" spc="0" dirty="0">
              <a:ln w="11430"/>
              <a:solidFill>
                <a:schemeClr val="accent2">
                  <a:lumMod val="75000"/>
                </a:schemeClr>
              </a:solidFill>
              <a:effectLst>
                <a:outerShdw blurRad="50800" dist="39000" dir="5460000" algn="tl">
                  <a:srgbClr val="000000">
                    <a:alpha val="38000"/>
                  </a:srgbClr>
                </a:outerShdw>
              </a:effectLst>
            </a:endParaRPr>
          </a:p>
        </p:txBody>
      </p:sp>
      <p:sp>
        <p:nvSpPr>
          <p:cNvPr id="4" name="Slayt Numarası Yer Tutucusu 3"/>
          <p:cNvSpPr>
            <a:spLocks noGrp="1"/>
          </p:cNvSpPr>
          <p:nvPr>
            <p:ph type="sldNum" sz="quarter" idx="15"/>
          </p:nvPr>
        </p:nvSpPr>
        <p:spPr/>
        <p:txBody>
          <a:bodyPr/>
          <a:lstStyle/>
          <a:p>
            <a:fld id="{F302176B-0E47-46AC-8F43-DAB4B8A37D06}" type="slidenum">
              <a:rPr lang="tr-TR" smtClean="0"/>
              <a:pPr/>
              <a:t>18</a:t>
            </a:fld>
            <a:endParaRPr lang="tr-TR"/>
          </a:p>
        </p:txBody>
      </p:sp>
      <p:sp>
        <p:nvSpPr>
          <p:cNvPr id="5" name="Altbilgi Yer Tutucusu 4"/>
          <p:cNvSpPr>
            <a:spLocks noGrp="1"/>
          </p:cNvSpPr>
          <p:nvPr>
            <p:ph type="ftr" sz="quarter" idx="16"/>
          </p:nvPr>
        </p:nvSpPr>
        <p:spPr/>
        <p:txBody>
          <a:bodyPr/>
          <a:lstStyle/>
          <a:p>
            <a:r>
              <a:rPr lang="tr-TR" smtClean="0"/>
              <a:t>Prof. Dr. İsmail GÜVEN</a:t>
            </a:r>
            <a:endParaRPr lang="tr-TR"/>
          </a:p>
        </p:txBody>
      </p:sp>
    </p:spTree>
    <p:extLst>
      <p:ext uri="{BB962C8B-B14F-4D97-AF65-F5344CB8AC3E}">
        <p14:creationId xmlns:p14="http://schemas.microsoft.com/office/powerpoint/2010/main" val="3518086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5513" y="1860341"/>
            <a:ext cx="8136904" cy="3898183"/>
          </a:xfrm>
          <a:prstGeom prst="rect">
            <a:avLst/>
          </a:prstGeom>
          <a:noFill/>
        </p:spPr>
        <p:txBody>
          <a:bodyPr wrap="square" rtlCol="0">
            <a:spAutoFit/>
          </a:bodyPr>
          <a:lstStyle/>
          <a:p>
            <a:pPr marL="514350" indent="-514350" algn="just">
              <a:lnSpc>
                <a:spcPct val="150000"/>
              </a:lnSpc>
              <a:buFont typeface="+mj-lt"/>
              <a:buAutoNum type="arabicPeriod"/>
            </a:pPr>
            <a:r>
              <a:rPr lang="tr-TR" sz="2400" dirty="0" smtClean="0"/>
              <a:t>Konu geçerli bir çelişki içermelidir.</a:t>
            </a:r>
          </a:p>
          <a:p>
            <a:pPr marL="514350" indent="-514350" algn="just">
              <a:lnSpc>
                <a:spcPct val="150000"/>
              </a:lnSpc>
              <a:buFont typeface="+mj-lt"/>
              <a:buAutoNum type="arabicPeriod"/>
            </a:pPr>
            <a:r>
              <a:rPr lang="tr-TR" sz="2400" dirty="0" smtClean="0"/>
              <a:t>Sınıf yönetimi</a:t>
            </a:r>
          </a:p>
          <a:p>
            <a:pPr marL="514350" indent="-514350" algn="just">
              <a:lnSpc>
                <a:spcPct val="150000"/>
              </a:lnSpc>
              <a:buFont typeface="+mj-lt"/>
              <a:buAutoNum type="arabicPeriod"/>
            </a:pPr>
            <a:r>
              <a:rPr lang="tr-TR" sz="2400" dirty="0" smtClean="0"/>
              <a:t>Slogan kullanılmamalıdır.</a:t>
            </a:r>
          </a:p>
          <a:p>
            <a:pPr marL="514350" indent="-514350" algn="just">
              <a:lnSpc>
                <a:spcPct val="150000"/>
              </a:lnSpc>
              <a:buFont typeface="+mj-lt"/>
              <a:buAutoNum type="arabicPeriod"/>
            </a:pPr>
            <a:r>
              <a:rPr lang="tr-TR" sz="2400" dirty="0" smtClean="0"/>
              <a:t>Bireylere değil fikirlere karşı çıkma</a:t>
            </a:r>
          </a:p>
          <a:p>
            <a:pPr marL="514350" indent="-514350" algn="just">
              <a:lnSpc>
                <a:spcPct val="150000"/>
              </a:lnSpc>
              <a:buFont typeface="+mj-lt"/>
              <a:buAutoNum type="arabicPeriod"/>
            </a:pPr>
            <a:r>
              <a:rPr lang="tr-TR" sz="2400" dirty="0" smtClean="0"/>
              <a:t>Tartışma becerisi</a:t>
            </a:r>
          </a:p>
          <a:p>
            <a:pPr marL="514350" indent="-514350" algn="just">
              <a:lnSpc>
                <a:spcPct val="150000"/>
              </a:lnSpc>
              <a:buFont typeface="+mj-lt"/>
              <a:buAutoNum type="arabicPeriod"/>
            </a:pPr>
            <a:r>
              <a:rPr lang="tr-TR" sz="2400" dirty="0" smtClean="0"/>
              <a:t>Aynı noktada farklı görüşler olabilir.</a:t>
            </a:r>
          </a:p>
          <a:p>
            <a:pPr marL="514350" indent="-514350" algn="just">
              <a:lnSpc>
                <a:spcPct val="150000"/>
              </a:lnSpc>
              <a:buFont typeface="+mj-lt"/>
              <a:buAutoNum type="arabicPeriod"/>
            </a:pPr>
            <a:r>
              <a:rPr lang="tr-TR" sz="2400" dirty="0" smtClean="0"/>
              <a:t>Grup psikolojisi, tarafta kimliği	</a:t>
            </a:r>
            <a:endParaRPr lang="tr-TR" sz="2400" dirty="0"/>
          </a:p>
        </p:txBody>
      </p:sp>
      <p:sp>
        <p:nvSpPr>
          <p:cNvPr id="3" name="Dikdörtgen 2"/>
          <p:cNvSpPr/>
          <p:nvPr/>
        </p:nvSpPr>
        <p:spPr>
          <a:xfrm>
            <a:off x="478739" y="404664"/>
            <a:ext cx="7970452" cy="584775"/>
          </a:xfrm>
          <a:prstGeom prst="rect">
            <a:avLst/>
          </a:prstGeom>
          <a:noFill/>
          <a:ln>
            <a:noFill/>
          </a:ln>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3200" b="1" cap="none" spc="0" dirty="0" smtClean="0">
                <a:ln w="11430"/>
                <a:solidFill>
                  <a:schemeClr val="accent2">
                    <a:lumMod val="75000"/>
                  </a:schemeClr>
                </a:solidFill>
                <a:effectLst>
                  <a:outerShdw blurRad="50800" dist="39000" dir="5460000" algn="tl">
                    <a:srgbClr val="000000">
                      <a:alpha val="38000"/>
                    </a:srgbClr>
                  </a:outerShdw>
                </a:effectLst>
              </a:rPr>
              <a:t>Uygulayıcı Nelere Dikkat Etmelidir?</a:t>
            </a:r>
            <a:endParaRPr lang="tr-TR" sz="3200" b="1" cap="none" spc="0" dirty="0">
              <a:ln w="11430"/>
              <a:solidFill>
                <a:schemeClr val="accent2">
                  <a:lumMod val="75000"/>
                </a:schemeClr>
              </a:solidFill>
              <a:effectLst>
                <a:outerShdw blurRad="50800" dist="39000" dir="5460000" algn="tl">
                  <a:srgbClr val="000000">
                    <a:alpha val="38000"/>
                  </a:srgbClr>
                </a:outerShdw>
              </a:effectLst>
            </a:endParaRPr>
          </a:p>
        </p:txBody>
      </p:sp>
      <p:sp>
        <p:nvSpPr>
          <p:cNvPr id="4" name="Slayt Numarası Yer Tutucusu 3"/>
          <p:cNvSpPr>
            <a:spLocks noGrp="1"/>
          </p:cNvSpPr>
          <p:nvPr>
            <p:ph type="sldNum" sz="quarter" idx="15"/>
          </p:nvPr>
        </p:nvSpPr>
        <p:spPr/>
        <p:txBody>
          <a:bodyPr/>
          <a:lstStyle/>
          <a:p>
            <a:fld id="{F302176B-0E47-46AC-8F43-DAB4B8A37D06}" type="slidenum">
              <a:rPr lang="tr-TR" smtClean="0"/>
              <a:pPr/>
              <a:t>19</a:t>
            </a:fld>
            <a:endParaRPr lang="tr-TR"/>
          </a:p>
        </p:txBody>
      </p:sp>
      <p:sp>
        <p:nvSpPr>
          <p:cNvPr id="5" name="Altbilgi Yer Tutucusu 4"/>
          <p:cNvSpPr>
            <a:spLocks noGrp="1"/>
          </p:cNvSpPr>
          <p:nvPr>
            <p:ph type="ftr" sz="quarter" idx="16"/>
          </p:nvPr>
        </p:nvSpPr>
        <p:spPr/>
        <p:txBody>
          <a:bodyPr/>
          <a:lstStyle/>
          <a:p>
            <a:r>
              <a:rPr lang="tr-TR" smtClean="0"/>
              <a:t>Prof. Dr. İsmail GÜVEN</a:t>
            </a:r>
            <a:endParaRPr lang="tr-TR"/>
          </a:p>
        </p:txBody>
      </p:sp>
    </p:spTree>
    <p:extLst>
      <p:ext uri="{BB962C8B-B14F-4D97-AF65-F5344CB8AC3E}">
        <p14:creationId xmlns:p14="http://schemas.microsoft.com/office/powerpoint/2010/main" val="922559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2</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Metin kutusu 6"/>
          <p:cNvSpPr txBox="1"/>
          <p:nvPr/>
        </p:nvSpPr>
        <p:spPr>
          <a:xfrm>
            <a:off x="456068" y="2265707"/>
            <a:ext cx="4153391"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000" dirty="0" smtClean="0"/>
              <a:t>Görüş Geliştirme tekniği hakkında </a:t>
            </a:r>
            <a:r>
              <a:rPr lang="tr-TR" sz="2000" dirty="0" smtClean="0"/>
              <a:t>neler biliyorsunuz? </a:t>
            </a:r>
            <a:endParaRPr lang="tr-TR" sz="2000" dirty="0"/>
          </a:p>
        </p:txBody>
      </p:sp>
      <p:sp>
        <p:nvSpPr>
          <p:cNvPr id="8" name="Metin kutusu 7"/>
          <p:cNvSpPr txBox="1"/>
          <p:nvPr/>
        </p:nvSpPr>
        <p:spPr>
          <a:xfrm>
            <a:off x="2278352" y="3566177"/>
            <a:ext cx="4153391"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dirty="0" smtClean="0"/>
              <a:t>Sokrat Semineri nasıl bir teknik olabilir?</a:t>
            </a:r>
            <a:endParaRPr lang="tr-TR" sz="2000" dirty="0"/>
          </a:p>
        </p:txBody>
      </p:sp>
      <p:sp>
        <p:nvSpPr>
          <p:cNvPr id="9" name="Metin kutusu 8"/>
          <p:cNvSpPr txBox="1"/>
          <p:nvPr/>
        </p:nvSpPr>
        <p:spPr>
          <a:xfrm>
            <a:off x="456068" y="5026164"/>
            <a:ext cx="7517456"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tr-TR" sz="2000" dirty="0" smtClean="0"/>
              <a:t>Bu teknikleri öğretim programındaki hangi kazanımları gerçekleştirirken kullanabiliriz? </a:t>
            </a:r>
            <a:r>
              <a:rPr lang="tr-TR" sz="2000" dirty="0" smtClean="0"/>
              <a:t> Neden?</a:t>
            </a:r>
            <a:endParaRPr lang="tr-TR" sz="2000" dirty="0"/>
          </a:p>
        </p:txBody>
      </p:sp>
      <p:sp>
        <p:nvSpPr>
          <p:cNvPr id="10" name="Dikdörtgen 9"/>
          <p:cNvSpPr/>
          <p:nvPr/>
        </p:nvSpPr>
        <p:spPr>
          <a:xfrm>
            <a:off x="387151" y="1088348"/>
            <a:ext cx="7935792" cy="584775"/>
          </a:xfrm>
          <a:prstGeom prst="rect">
            <a:avLst/>
          </a:prstGeom>
          <a:noFill/>
        </p:spPr>
        <p:txBody>
          <a:bodyPr wrap="squar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Ne hatırlıyorsunuz/biliyorsunuz?</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12" name="Dikdörtgen 11"/>
          <p:cNvSpPr/>
          <p:nvPr/>
        </p:nvSpPr>
        <p:spPr>
          <a:xfrm>
            <a:off x="306760" y="184700"/>
            <a:ext cx="7001544" cy="369332"/>
          </a:xfrm>
          <a:prstGeom prst="rect">
            <a:avLst/>
          </a:prstGeom>
          <a:noFill/>
        </p:spPr>
        <p:txBody>
          <a:bodyPr wrap="square" lIns="91440" tIns="45720" rIns="91440" bIns="45720">
            <a:spAutoFit/>
          </a:bodyPr>
          <a:lstStyle/>
          <a:p>
            <a:r>
              <a:rPr lang="tr-TR" b="1" dirty="0" smtClean="0">
                <a:ln w="0"/>
                <a:solidFill>
                  <a:srgbClr val="FF0000"/>
                </a:solidFill>
              </a:rPr>
              <a:t>Giriş Aşaması</a:t>
            </a:r>
            <a:endParaRPr lang="tr-TR" b="1" dirty="0">
              <a:ln w="0"/>
              <a:solidFill>
                <a:srgbClr val="FF0000"/>
              </a:solidFill>
            </a:endParaRPr>
          </a:p>
        </p:txBody>
      </p:sp>
    </p:spTree>
    <p:extLst>
      <p:ext uri="{BB962C8B-B14F-4D97-AF65-F5344CB8AC3E}">
        <p14:creationId xmlns:p14="http://schemas.microsoft.com/office/powerpoint/2010/main" val="914806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1268760"/>
            <a:ext cx="8136904" cy="5078313"/>
          </a:xfrm>
          <a:prstGeom prst="rect">
            <a:avLst/>
          </a:prstGeom>
          <a:noFill/>
        </p:spPr>
        <p:txBody>
          <a:bodyPr wrap="square" rtlCol="0">
            <a:spAutoFit/>
          </a:bodyPr>
          <a:lstStyle/>
          <a:p>
            <a:pPr marL="285750" indent="-285750" algn="just">
              <a:lnSpc>
                <a:spcPct val="150000"/>
              </a:lnSpc>
              <a:buFont typeface="Arial" pitchFamily="34" charset="0"/>
              <a:buChar char="•"/>
            </a:pPr>
            <a:r>
              <a:rPr lang="tr-TR" sz="2400" dirty="0" smtClean="0"/>
              <a:t>Sokrat Semineri üst düzey bir metnin tartışılmasına dayalı bir tartışma modelidir. Seçilen bir metnin grup içinde anlaşılmasıdır. </a:t>
            </a:r>
          </a:p>
          <a:p>
            <a:pPr marL="285750" indent="-285750" algn="just">
              <a:lnSpc>
                <a:spcPct val="150000"/>
              </a:lnSpc>
              <a:buFont typeface="Arial" pitchFamily="34" charset="0"/>
              <a:buChar char="•"/>
            </a:pPr>
            <a:r>
              <a:rPr lang="tr-TR" sz="2400" dirty="0" smtClean="0"/>
              <a:t>Katılımcılardan incelenen metinde bulunan fikirleri, görüşleri ve değerleri incelemeleri istenir. </a:t>
            </a:r>
          </a:p>
          <a:p>
            <a:pPr marL="285750" indent="-285750" algn="just">
              <a:lnSpc>
                <a:spcPct val="150000"/>
              </a:lnSpc>
              <a:buFont typeface="Arial" pitchFamily="34" charset="0"/>
              <a:buChar char="•"/>
            </a:pPr>
            <a:r>
              <a:rPr lang="tr-TR" sz="2400" dirty="0" smtClean="0"/>
              <a:t>Öğretmen, grubun analiz ederek görüşler çıkarabilmesi için eleştirel sorular sorar, grubu tartışmaya katmak üzere yüreklendirir ve destekler.</a:t>
            </a:r>
          </a:p>
          <a:p>
            <a:pPr marL="285750" indent="-285750" algn="just">
              <a:lnSpc>
                <a:spcPct val="150000"/>
              </a:lnSpc>
              <a:buFont typeface="Arial" pitchFamily="34" charset="0"/>
              <a:buChar char="•"/>
            </a:pPr>
            <a:r>
              <a:rPr lang="tr-TR" sz="2400" dirty="0" smtClean="0"/>
              <a:t>Konuşmayı öğretmen başlatır ve yönlendirir.</a:t>
            </a:r>
            <a:endParaRPr lang="tr-TR" sz="2400" dirty="0"/>
          </a:p>
        </p:txBody>
      </p:sp>
      <p:pic>
        <p:nvPicPr>
          <p:cNvPr id="2050" name="Picture 2" descr="http://francescaalbuquerque.files.wordpress.com/2012/08/cropped-math_symbol_clipar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116633"/>
            <a:ext cx="1244804" cy="1028316"/>
          </a:xfrm>
          <a:prstGeom prst="rect">
            <a:avLst/>
          </a:prstGeom>
          <a:noFill/>
          <a:extLst>
            <a:ext uri="{909E8E84-426E-40DD-AFC4-6F175D3DCCD1}">
              <a14:hiddenFill xmlns:a14="http://schemas.microsoft.com/office/drawing/2010/main">
                <a:solidFill>
                  <a:srgbClr val="FFFFFF"/>
                </a:solidFill>
              </a14:hiddenFill>
            </a:ext>
          </a:extLst>
        </p:spPr>
      </p:pic>
      <p:sp>
        <p:nvSpPr>
          <p:cNvPr id="2" name="Altbilgi Yer Tutucusu 1"/>
          <p:cNvSpPr>
            <a:spLocks noGrp="1"/>
          </p:cNvSpPr>
          <p:nvPr>
            <p:ph type="ftr" sz="quarter" idx="16"/>
          </p:nvPr>
        </p:nvSpPr>
        <p:spPr/>
        <p:txBody>
          <a:bodyPr/>
          <a:lstStyle/>
          <a:p>
            <a:r>
              <a:rPr lang="tr-TR" smtClean="0"/>
              <a:t>Prof. Dr. İsmail GÜVEN</a:t>
            </a:r>
            <a:endParaRPr lang="tr-TR"/>
          </a:p>
        </p:txBody>
      </p:sp>
      <p:sp>
        <p:nvSpPr>
          <p:cNvPr id="3" name="Slayt Numarası Yer Tutucusu 2"/>
          <p:cNvSpPr>
            <a:spLocks noGrp="1"/>
          </p:cNvSpPr>
          <p:nvPr>
            <p:ph type="sldNum" sz="quarter" idx="15"/>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1254240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07504" y="908720"/>
            <a:ext cx="7920880" cy="5078313"/>
          </a:xfrm>
          <a:prstGeom prst="rect">
            <a:avLst/>
          </a:prstGeom>
          <a:noFill/>
        </p:spPr>
        <p:txBody>
          <a:bodyPr wrap="square" rtlCol="0">
            <a:spAutoFit/>
          </a:bodyPr>
          <a:lstStyle/>
          <a:p>
            <a:pPr marL="285750" indent="-285750" algn="just">
              <a:lnSpc>
                <a:spcPct val="150000"/>
              </a:lnSpc>
              <a:buFont typeface="Arial" pitchFamily="34" charset="0"/>
              <a:buChar char="•"/>
            </a:pPr>
            <a:r>
              <a:rPr lang="tr-TR" sz="2400" dirty="0" smtClean="0"/>
              <a:t>Seçilen metinde belirli bir görüş olmalıdır. Ders ve yardımcı kitaplar kullanılmamalıdır.</a:t>
            </a:r>
          </a:p>
          <a:p>
            <a:pPr marL="285750" indent="-285750" algn="just">
              <a:lnSpc>
                <a:spcPct val="150000"/>
              </a:lnSpc>
              <a:buFont typeface="Arial" pitchFamily="34" charset="0"/>
              <a:buChar char="•"/>
            </a:pPr>
            <a:r>
              <a:rPr lang="tr-TR" sz="2400" dirty="0" smtClean="0"/>
              <a:t>Öğrenciler metni dikkatli okumalıdır. Bunun için öğrencilere farklı çalışmalar verilebilir.</a:t>
            </a:r>
          </a:p>
          <a:p>
            <a:pPr marL="285750" indent="-285750" algn="just">
              <a:lnSpc>
                <a:spcPct val="150000"/>
              </a:lnSpc>
              <a:buFont typeface="Arial" pitchFamily="34" charset="0"/>
              <a:buChar char="•"/>
            </a:pPr>
            <a:r>
              <a:rPr lang="tr-TR" sz="2400" dirty="0" smtClean="0"/>
              <a:t>Söz almak için el kaldırmaya gerek yoktur ancak nezaket kurallarına uyulması gerekmektedir. </a:t>
            </a:r>
          </a:p>
          <a:p>
            <a:pPr marL="285750" indent="-285750" algn="just">
              <a:lnSpc>
                <a:spcPct val="150000"/>
              </a:lnSpc>
              <a:buFont typeface="Arial" pitchFamily="34" charset="0"/>
              <a:buChar char="•"/>
            </a:pPr>
            <a:r>
              <a:rPr lang="tr-TR" sz="2400" dirty="0" smtClean="0"/>
              <a:t>Tartışma sırasında çember biçiminde oturulur. Semineri bir açılış sorusu ile öğretmen başlatır ve zaman zaman metne gönderme yaparak mantıklı sorular sorar. </a:t>
            </a:r>
            <a:endParaRPr lang="tr-TR" sz="2400" dirty="0"/>
          </a:p>
        </p:txBody>
      </p:sp>
      <p:sp>
        <p:nvSpPr>
          <p:cNvPr id="2" name="Altbilgi Yer Tutucusu 1"/>
          <p:cNvSpPr>
            <a:spLocks noGrp="1"/>
          </p:cNvSpPr>
          <p:nvPr>
            <p:ph type="ftr" sz="quarter" idx="16"/>
          </p:nvPr>
        </p:nvSpPr>
        <p:spPr/>
        <p:txBody>
          <a:bodyPr/>
          <a:lstStyle/>
          <a:p>
            <a:r>
              <a:rPr lang="tr-TR" smtClean="0"/>
              <a:t>Prof. Dr. İsmail GÜVEN</a:t>
            </a:r>
            <a:endParaRPr lang="tr-TR"/>
          </a:p>
        </p:txBody>
      </p:sp>
      <p:sp>
        <p:nvSpPr>
          <p:cNvPr id="3" name="Slayt Numarası Yer Tutucusu 2"/>
          <p:cNvSpPr>
            <a:spLocks noGrp="1"/>
          </p:cNvSpPr>
          <p:nvPr>
            <p:ph type="sldNum" sz="quarter" idx="15"/>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12701276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251520" y="404664"/>
            <a:ext cx="7992888" cy="4662815"/>
          </a:xfrm>
          <a:prstGeom prst="rect">
            <a:avLst/>
          </a:prstGeom>
          <a:noFill/>
        </p:spPr>
        <p:txBody>
          <a:bodyPr wrap="square" rtlCol="0">
            <a:spAutoFit/>
          </a:bodyPr>
          <a:lstStyle/>
          <a:p>
            <a:pPr marL="285750" indent="-285750" algn="just">
              <a:lnSpc>
                <a:spcPct val="150000"/>
              </a:lnSpc>
              <a:buFont typeface="Arial" pitchFamily="34" charset="0"/>
              <a:buChar char="•"/>
            </a:pPr>
            <a:r>
              <a:rPr lang="tr-TR" sz="2400" dirty="0" smtClean="0"/>
              <a:t>Yaşı küçük öğrencilerin «Sokrat Semineri» uygulamaları biraz zordur. </a:t>
            </a:r>
          </a:p>
          <a:p>
            <a:pPr marL="285750" indent="-285750" algn="just">
              <a:lnSpc>
                <a:spcPct val="150000"/>
              </a:lnSpc>
              <a:buFont typeface="Arial" pitchFamily="34" charset="0"/>
              <a:buChar char="•"/>
            </a:pPr>
            <a:r>
              <a:rPr lang="tr-TR" sz="2400" dirty="0" smtClean="0"/>
              <a:t>Bu yöntemin uygulanabilmesi için üst düzey bir metin ya da yapı, üst düzey anlama ve tartışma becerileri gelişmiş insanlardan oluşmuş bir gruba gereksinim duyulur.</a:t>
            </a:r>
          </a:p>
          <a:p>
            <a:pPr marL="285750" indent="-285750" algn="just">
              <a:lnSpc>
                <a:spcPct val="150000"/>
              </a:lnSpc>
              <a:buFont typeface="Arial" pitchFamily="34" charset="0"/>
              <a:buChar char="•"/>
            </a:pPr>
            <a:r>
              <a:rPr lang="tr-TR" sz="2400" dirty="0" smtClean="0"/>
              <a:t>Bu yöntemde kullanılabilecek metinlere örnek olarak; </a:t>
            </a:r>
          </a:p>
          <a:p>
            <a:pPr marL="742950" lvl="1" indent="-285750" algn="just">
              <a:lnSpc>
                <a:spcPct val="150000"/>
              </a:lnSpc>
              <a:buFont typeface="Arial" pitchFamily="34" charset="0"/>
              <a:buChar char="•"/>
            </a:pPr>
            <a:r>
              <a:rPr lang="tr-TR" dirty="0" smtClean="0"/>
              <a:t>Avrupa İnsan Hakları Mahkemesi’nin almış olduğu bir karar, Anayasa Mahkemesi’nin bir iptal gerekçesi, ABD’nin hazırladığı Büyük Orta Doğu Projesi Metni vb. verilebilir  (Gözütok, 2007. s. 279-280).</a:t>
            </a:r>
            <a:endParaRPr lang="tr-TR" dirty="0"/>
          </a:p>
        </p:txBody>
      </p:sp>
      <p:pic>
        <p:nvPicPr>
          <p:cNvPr id="4098" name="Picture 2" descr="http://www.cranbrookfoursquare.com/images/people_meeting_clipar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5735" y="6147959"/>
            <a:ext cx="844458" cy="696678"/>
          </a:xfrm>
          <a:prstGeom prst="rect">
            <a:avLst/>
          </a:prstGeom>
          <a:noFill/>
          <a:extLst>
            <a:ext uri="{909E8E84-426E-40DD-AFC4-6F175D3DCCD1}">
              <a14:hiddenFill xmlns:a14="http://schemas.microsoft.com/office/drawing/2010/main">
                <a:solidFill>
                  <a:srgbClr val="FFFFFF"/>
                </a:solidFill>
              </a14:hiddenFill>
            </a:ext>
          </a:extLst>
        </p:spPr>
      </p:pic>
      <p:sp>
        <p:nvSpPr>
          <p:cNvPr id="2" name="Altbilgi Yer Tutucusu 1"/>
          <p:cNvSpPr>
            <a:spLocks noGrp="1"/>
          </p:cNvSpPr>
          <p:nvPr>
            <p:ph type="ftr" sz="quarter" idx="16"/>
          </p:nvPr>
        </p:nvSpPr>
        <p:spPr/>
        <p:txBody>
          <a:bodyPr/>
          <a:lstStyle/>
          <a:p>
            <a:r>
              <a:rPr lang="tr-TR" smtClean="0"/>
              <a:t>Prof. Dr. İsmail GÜVEN</a:t>
            </a:r>
            <a:endParaRPr lang="tr-TR"/>
          </a:p>
        </p:txBody>
      </p:sp>
      <p:sp>
        <p:nvSpPr>
          <p:cNvPr id="3" name="Slayt Numarası Yer Tutucusu 2"/>
          <p:cNvSpPr>
            <a:spLocks noGrp="1"/>
          </p:cNvSpPr>
          <p:nvPr>
            <p:ph type="sldNum" sz="quarter" idx="15"/>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418963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5"/>
          </p:nvPr>
        </p:nvSpPr>
        <p:spPr/>
        <p:txBody>
          <a:bodyPr/>
          <a:lstStyle/>
          <a:p>
            <a:fld id="{F302176B-0E47-46AC-8F43-DAB4B8A37D06}" type="slidenum">
              <a:rPr lang="tr-TR" smtClean="0"/>
              <a:t>23</a:t>
            </a:fld>
            <a:endParaRPr lang="tr-TR"/>
          </a:p>
        </p:txBody>
      </p:sp>
      <p:sp>
        <p:nvSpPr>
          <p:cNvPr id="3" name="Metin kutusu 2"/>
          <p:cNvSpPr txBox="1"/>
          <p:nvPr/>
        </p:nvSpPr>
        <p:spPr>
          <a:xfrm>
            <a:off x="306760" y="2719791"/>
            <a:ext cx="8127056" cy="1569660"/>
          </a:xfrm>
          <a:prstGeom prst="rect">
            <a:avLst/>
          </a:prstGeom>
          <a:noFill/>
        </p:spPr>
        <p:txBody>
          <a:bodyPr wrap="square" rtlCol="0">
            <a:spAutoFit/>
          </a:bodyPr>
          <a:lstStyle/>
          <a:p>
            <a:pPr algn="ctr"/>
            <a:r>
              <a:rPr lang="tr-TR" sz="2400" dirty="0" smtClean="0">
                <a:solidFill>
                  <a:schemeClr val="accent2">
                    <a:lumMod val="50000"/>
                  </a:schemeClr>
                </a:solidFill>
              </a:rPr>
              <a:t>Sosyal bilgiler öğretim programından bir kazanım seçerek </a:t>
            </a:r>
            <a:r>
              <a:rPr lang="tr-TR" sz="2400" dirty="0" smtClean="0">
                <a:solidFill>
                  <a:schemeClr val="accent2">
                    <a:lumMod val="50000"/>
                  </a:schemeClr>
                </a:solidFill>
              </a:rPr>
              <a:t>Görüş Geliştirme ve Sokrat Semineri tekniklerinin </a:t>
            </a:r>
            <a:r>
              <a:rPr lang="tr-TR" sz="2400" dirty="0" smtClean="0">
                <a:solidFill>
                  <a:schemeClr val="accent2">
                    <a:lumMod val="50000"/>
                  </a:schemeClr>
                </a:solidFill>
              </a:rPr>
              <a:t>kullanıldığı bir ders planını 45 dakika içinde tasarlayınız. </a:t>
            </a:r>
            <a:endParaRPr lang="tr-TR" sz="2400" dirty="0">
              <a:solidFill>
                <a:schemeClr val="accent2">
                  <a:lumMod val="50000"/>
                </a:schemeClr>
              </a:solidFill>
            </a:endParaRPr>
          </a:p>
        </p:txBody>
      </p:sp>
      <p:sp>
        <p:nvSpPr>
          <p:cNvPr id="5" name="Altbilgi Yer Tutucusu 4"/>
          <p:cNvSpPr>
            <a:spLocks noGrp="1"/>
          </p:cNvSpPr>
          <p:nvPr>
            <p:ph type="ftr" sz="quarter" idx="16"/>
          </p:nvPr>
        </p:nvSpPr>
        <p:spPr/>
        <p:txBody>
          <a:bodyPr/>
          <a:lstStyle/>
          <a:p>
            <a:r>
              <a:rPr lang="tr-TR" dirty="0" smtClean="0"/>
              <a:t>Prof. Dr. İsmail GÜVEN</a:t>
            </a:r>
            <a:endParaRPr lang="tr-TR" dirty="0"/>
          </a:p>
        </p:txBody>
      </p:sp>
      <p:sp>
        <p:nvSpPr>
          <p:cNvPr id="7" name="Dikdörtgen 6"/>
          <p:cNvSpPr/>
          <p:nvPr/>
        </p:nvSpPr>
        <p:spPr>
          <a:xfrm>
            <a:off x="147064" y="144476"/>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Bilgiyi Derinleştirme Aşaması</a:t>
            </a:r>
            <a:endParaRPr lang="tr-TR"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1160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5"/>
          </p:nvPr>
        </p:nvSpPr>
        <p:spPr/>
        <p:txBody>
          <a:bodyPr/>
          <a:lstStyle/>
          <a:p>
            <a:fld id="{F302176B-0E47-46AC-8F43-DAB4B8A37D06}" type="slidenum">
              <a:rPr lang="tr-TR" smtClean="0"/>
              <a:t>24</a:t>
            </a:fld>
            <a:endParaRPr lang="tr-TR"/>
          </a:p>
        </p:txBody>
      </p:sp>
      <p:sp>
        <p:nvSpPr>
          <p:cNvPr id="3" name="Metin kutusu 2"/>
          <p:cNvSpPr txBox="1"/>
          <p:nvPr/>
        </p:nvSpPr>
        <p:spPr>
          <a:xfrm>
            <a:off x="258345" y="3689287"/>
            <a:ext cx="8127056" cy="461665"/>
          </a:xfrm>
          <a:prstGeom prst="rect">
            <a:avLst/>
          </a:prstGeom>
          <a:noFill/>
        </p:spPr>
        <p:txBody>
          <a:bodyPr wrap="square" rtlCol="0">
            <a:spAutoFit/>
          </a:bodyPr>
          <a:lstStyle/>
          <a:p>
            <a:pPr algn="just"/>
            <a:r>
              <a:rPr lang="tr-TR" sz="2400" dirty="0" smtClean="0">
                <a:solidFill>
                  <a:schemeClr val="accent2">
                    <a:lumMod val="50000"/>
                  </a:schemeClr>
                </a:solidFill>
              </a:rPr>
              <a:t>Hazırlanan ders planlarının sunumu… </a:t>
            </a:r>
            <a:endParaRPr lang="tr-TR" sz="2400" dirty="0">
              <a:solidFill>
                <a:schemeClr val="accent2">
                  <a:lumMod val="50000"/>
                </a:schemeClr>
              </a:solidFill>
            </a:endParaRPr>
          </a:p>
        </p:txBody>
      </p:sp>
      <p:sp>
        <p:nvSpPr>
          <p:cNvPr id="5" name="Altbilgi Yer Tutucusu 4"/>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147064" y="144476"/>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Değerlendirme Aşaması</a:t>
            </a:r>
            <a:endParaRPr lang="tr-TR"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16925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3</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6" name="Dikdörtgen 5"/>
          <p:cNvSpPr/>
          <p:nvPr/>
        </p:nvSpPr>
        <p:spPr>
          <a:xfrm>
            <a:off x="467544" y="5746036"/>
            <a:ext cx="7935792" cy="584775"/>
          </a:xfrm>
          <a:prstGeom prst="rect">
            <a:avLst/>
          </a:prstGeom>
          <a:noFill/>
        </p:spPr>
        <p:txBody>
          <a:bodyPr wrap="squar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Örnek Uygulama</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8" name="Dikdörtgen 7"/>
          <p:cNvSpPr/>
          <p:nvPr/>
        </p:nvSpPr>
        <p:spPr>
          <a:xfrm>
            <a:off x="306760" y="184700"/>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Keşfetme Aşaması</a:t>
            </a:r>
            <a:endParaRPr lang="tr-TR" dirty="0">
              <a:ln w="0"/>
              <a:effectLst>
                <a:outerShdw blurRad="38100" dist="19050" dir="2700000" algn="tl" rotWithShape="0">
                  <a:schemeClr val="dk1">
                    <a:alpha val="40000"/>
                  </a:schemeClr>
                </a:outerShdw>
              </a:effectLst>
            </a:endParaRPr>
          </a:p>
        </p:txBody>
      </p:sp>
      <p:sp>
        <p:nvSpPr>
          <p:cNvPr id="7" name="Dikdörtgen 6"/>
          <p:cNvSpPr/>
          <p:nvPr/>
        </p:nvSpPr>
        <p:spPr>
          <a:xfrm>
            <a:off x="1979712" y="2505405"/>
            <a:ext cx="5466882" cy="692497"/>
          </a:xfrm>
          <a:prstGeom prst="rect">
            <a:avLst/>
          </a:prstGeom>
          <a:noFill/>
        </p:spPr>
        <p:txBody>
          <a:bodyPr wrap="none" lIns="68580" tIns="34290" rIns="68580" bIns="34290">
            <a:spAutoFit/>
          </a:bodyPr>
          <a:lstStyle/>
          <a:p>
            <a:pPr algn="ctr"/>
            <a:r>
              <a:rPr lang="tr-TR" sz="4050" dirty="0">
                <a:ln w="0"/>
                <a:effectLst>
                  <a:outerShdw blurRad="38100" dist="19050" dir="2700000" algn="tl" rotWithShape="0">
                    <a:schemeClr val="dk1">
                      <a:alpha val="40000"/>
                    </a:schemeClr>
                  </a:outerShdw>
                </a:effectLst>
              </a:rPr>
              <a:t>Kayıp Mı, Kazanç Mı?</a:t>
            </a:r>
            <a:endParaRPr lang="tr-TR" sz="405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94516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descr="http://upload.wikimedia.org/wikipedia/tr/7/75/L%27Illustr%C3%A9%27_dergi_2_A%C4%9Fu_1923_kapak.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97381" y="48701"/>
            <a:ext cx="4692276" cy="6754350"/>
          </a:xfrm>
          <a:prstGeom prst="rect">
            <a:avLst/>
          </a:prstGeom>
          <a:noFill/>
          <a:ln>
            <a:noFill/>
          </a:ln>
        </p:spPr>
      </p:pic>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21359399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blog.milliyet.com.tr/imgroot/blogv7/Blog333/2013/07/24/01/423522-3-4-2634f.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20688"/>
            <a:ext cx="7920512" cy="5708474"/>
          </a:xfrm>
          <a:prstGeom prst="rect">
            <a:avLst/>
          </a:prstGeom>
          <a:noFill/>
          <a:extLst>
            <a:ext uri="{909E8E84-426E-40DD-AFC4-6F175D3DCCD1}">
              <a14:hiddenFill xmlns:a14="http://schemas.microsoft.com/office/drawing/2010/main">
                <a:solidFill>
                  <a:srgbClr val="FFFFFF"/>
                </a:solidFill>
              </a14:hiddenFill>
            </a:ext>
          </a:extLst>
        </p:spPr>
      </p:pic>
      <p:sp>
        <p:nvSpPr>
          <p:cNvPr id="2" name="Altbilgi Yer Tutucusu 1"/>
          <p:cNvSpPr>
            <a:spLocks noGrp="1"/>
          </p:cNvSpPr>
          <p:nvPr>
            <p:ph type="ftr" sz="quarter" idx="16"/>
          </p:nvPr>
        </p:nvSpPr>
        <p:spPr/>
        <p:txBody>
          <a:bodyPr/>
          <a:lstStyle/>
          <a:p>
            <a:r>
              <a:rPr lang="tr-TR" smtClean="0"/>
              <a:t>Prof. Dr. İsmail GÜVEN</a:t>
            </a:r>
            <a:endParaRPr lang="tr-TR"/>
          </a:p>
        </p:txBody>
      </p:sp>
      <p:sp>
        <p:nvSpPr>
          <p:cNvPr id="3" name="Slayt Numarası Yer Tutucusu 2"/>
          <p:cNvSpPr>
            <a:spLocks noGrp="1"/>
          </p:cNvSpPr>
          <p:nvPr>
            <p:ph type="sldNum" sz="quarter" idx="15"/>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1261763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6</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graphicFrame>
        <p:nvGraphicFramePr>
          <p:cNvPr id="8" name="Diyagram 7"/>
          <p:cNvGraphicFramePr/>
          <p:nvPr>
            <p:extLst>
              <p:ext uri="{D42A27DB-BD31-4B8C-83A1-F6EECF244321}">
                <p14:modId xmlns:p14="http://schemas.microsoft.com/office/powerpoint/2010/main" val="2041270312"/>
              </p:ext>
            </p:extLst>
          </p:nvPr>
        </p:nvGraphicFramePr>
        <p:xfrm>
          <a:off x="395536" y="332656"/>
          <a:ext cx="8208912"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Metin kutusu 8"/>
          <p:cNvSpPr txBox="1"/>
          <p:nvPr/>
        </p:nvSpPr>
        <p:spPr>
          <a:xfrm>
            <a:off x="2987824" y="2319920"/>
            <a:ext cx="3024336" cy="230832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tr-TR" sz="2400" dirty="0" smtClean="0"/>
              <a:t>Lozan Antlaşması yeni kurulan Türkiye Cumhuriyeti için kazanımdan çok bir kayıptır. </a:t>
            </a:r>
            <a:endParaRPr lang="tr-TR" sz="2400" dirty="0"/>
          </a:p>
        </p:txBody>
      </p:sp>
    </p:spTree>
    <p:extLst>
      <p:ext uri="{BB962C8B-B14F-4D97-AF65-F5344CB8AC3E}">
        <p14:creationId xmlns:p14="http://schemas.microsoft.com/office/powerpoint/2010/main" val="7819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7</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Metin kutusu 6"/>
          <p:cNvSpPr txBox="1"/>
          <p:nvPr/>
        </p:nvSpPr>
        <p:spPr>
          <a:xfrm>
            <a:off x="539552" y="2319920"/>
            <a:ext cx="7753755"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3200" dirty="0" smtClean="0">
                <a:latin typeface="Calibri" panose="020F0502020204030204" pitchFamily="34" charset="0"/>
              </a:rPr>
              <a:t>İşte </a:t>
            </a:r>
          </a:p>
          <a:p>
            <a:pPr algn="ctr"/>
            <a:r>
              <a:rPr lang="tr-TR" sz="4400" dirty="0" smtClean="0">
                <a:latin typeface="Calibri" panose="020F0502020204030204" pitchFamily="34" charset="0"/>
              </a:rPr>
              <a:t>«Lozan Antlaşması» </a:t>
            </a:r>
            <a:r>
              <a:rPr lang="tr-TR" sz="3200" dirty="0" err="1" smtClean="0">
                <a:latin typeface="Calibri" panose="020F0502020204030204" pitchFamily="34" charset="0"/>
              </a:rPr>
              <a:t>nın</a:t>
            </a:r>
            <a:r>
              <a:rPr lang="tr-TR" sz="3200" dirty="0" smtClean="0">
                <a:latin typeface="Calibri" panose="020F0502020204030204" pitchFamily="34" charset="0"/>
              </a:rPr>
              <a:t> </a:t>
            </a:r>
          </a:p>
          <a:p>
            <a:pPr algn="ctr"/>
            <a:r>
              <a:rPr lang="tr-TR" sz="3200" dirty="0" smtClean="0">
                <a:latin typeface="Calibri" panose="020F0502020204030204" pitchFamily="34" charset="0"/>
              </a:rPr>
              <a:t>Gizli Maddeleri</a:t>
            </a:r>
            <a:endParaRPr lang="tr-TR" sz="3200" dirty="0">
              <a:latin typeface="Calibri" panose="020F0502020204030204" pitchFamily="34" charset="0"/>
            </a:endParaRPr>
          </a:p>
        </p:txBody>
      </p:sp>
    </p:spTree>
    <p:extLst>
      <p:ext uri="{BB962C8B-B14F-4D97-AF65-F5344CB8AC3E}">
        <p14:creationId xmlns:p14="http://schemas.microsoft.com/office/powerpoint/2010/main" val="3080683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8</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2843808" y="2852936"/>
            <a:ext cx="3198312"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Makale-1</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00638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9</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2843808" y="2852936"/>
            <a:ext cx="3198312" cy="923330"/>
          </a:xfrm>
          <a:prstGeom prst="rect">
            <a:avLst/>
          </a:prstGeom>
          <a:noFill/>
        </p:spPr>
        <p:txBody>
          <a:bodyPr wrap="none" lIns="91440" tIns="45720" rIns="91440" bIns="45720">
            <a:spAutoFit/>
          </a:bodyPr>
          <a:lstStyle/>
          <a:p>
            <a:pPr algn="ctr"/>
            <a:r>
              <a:rPr lang="tr-TR" sz="5400" b="0" cap="none" spc="0" dirty="0" smtClean="0">
                <a:ln w="0"/>
                <a:solidFill>
                  <a:schemeClr val="accent1"/>
                </a:solidFill>
                <a:effectLst>
                  <a:outerShdw blurRad="38100" dist="25400" dir="5400000" algn="ctr" rotWithShape="0">
                    <a:srgbClr val="6E747A">
                      <a:alpha val="43000"/>
                    </a:srgbClr>
                  </a:outerShdw>
                </a:effectLst>
              </a:rPr>
              <a:t>Makale-2</a:t>
            </a:r>
            <a:endParaRPr lang="tr-TR" sz="5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19202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430</TotalTime>
  <Words>781</Words>
  <Application>Microsoft Office PowerPoint</Application>
  <PresentationFormat>Ekran Gösterisi (4:3)</PresentationFormat>
  <Paragraphs>147</Paragraphs>
  <Slides>24</Slides>
  <Notes>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Century Schoolbook</vt:lpstr>
      <vt:lpstr>Wingdings</vt:lpstr>
      <vt:lpstr>Wingdings 2</vt:lpstr>
      <vt:lpstr>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SKELESOGLU</dc:creator>
  <cp:lastModifiedBy>serkan kelesoglu</cp:lastModifiedBy>
  <cp:revision>35</cp:revision>
  <dcterms:created xsi:type="dcterms:W3CDTF">2012-10-09T07:35:25Z</dcterms:created>
  <dcterms:modified xsi:type="dcterms:W3CDTF">2015-10-17T22:14:45Z</dcterms:modified>
</cp:coreProperties>
</file>