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8" r:id="rId3"/>
    <p:sldId id="359" r:id="rId4"/>
    <p:sldId id="360" r:id="rId5"/>
    <p:sldId id="361" r:id="rId6"/>
    <p:sldId id="3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61731C-78B9-A2AA-DDD6-6786D9030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5FEFDE-E247-627F-CA94-7D69B3F27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508B0B-AC1D-2680-175D-FEF42E3D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0CB4A-09CC-2B34-2AC3-DC8C43CF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5A8DA4-02F5-9600-227C-D1AB8F29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2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1A4DFD-1A2F-922F-682C-B35301B4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A45BC7-EF8B-D868-5B83-456BD26AD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0EA8FC-7875-9B56-7099-E0D27D1A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8ADF85-4562-8866-D1C5-4DDDF0D9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223617-25EE-D810-747A-8A6A0AEC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56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0AFF80-8D39-557E-A7C5-A54CD15D1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B9AF3A8-7F9E-368F-40A8-69BED06C0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EB3413-D1F2-0184-0A23-4D6E3F39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459076-407F-7C77-E333-55EAD906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4FC883-6ABB-FD0D-F857-4E056010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65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85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687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24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80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421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79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2348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29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97F963-9971-6566-CE44-A0D133F8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21EED5-3924-6D6E-7592-681CC341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9CB355-A0FD-02A8-5CAC-9A294745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D58D3C-4EA8-A06E-AE36-3F632DFB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99FAC0-F091-F631-6C57-A7CE60EB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770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12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87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087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822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6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36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94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794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9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7D864E-4A9F-2356-CB38-09E2B43B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8F955C-20F8-FDB7-B666-4F1E96D7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3E756F-421F-0A3D-D469-947A0F79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3FECFB-34B0-4D5E-B07C-D8A6834E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844A56-070F-DA97-63EC-8337B71E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4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81FB89-A01B-0727-C8BD-A9DC8107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71F46B-18C4-2EEC-A8A0-063E5EE49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2C8A974-7ED6-4248-414E-CFB34E11F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03F0A4-00A6-8352-4113-B43BFCC0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52E3C3-5313-7643-A0AF-9DB85A4A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4C1C60-3CD9-C234-FA2D-C0DABDA5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8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6F0409-8BC9-2774-5C46-D7A425A2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6BB14E-0CE3-F6EB-5961-BEA1D723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CC0DDA5-CE51-0BFA-D7B4-70FF97603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FD2DF64-6FC8-47CA-C588-FFBFD03B8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F7DDDFB-3C3D-3EFB-6F6A-E4786AEE5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2CE2BB1-919E-C44E-5A5C-FBC5AFA1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8DCDEE2-7C8C-32F7-4E66-1A9DEEF7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792F907-D6B9-898E-844D-0786C1A3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8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1B24E-3484-22FB-8960-9B0CB09A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4845CC2-8A31-AB52-A07C-2F8E26AB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45715B1-FBA6-1B56-659E-0CBAB8E4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A418D1-F10A-0952-2D2A-54B97239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0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F935612-EC9C-C83B-0678-F4EF9C90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C46FEEA-902E-F292-35C4-191CFD19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4B6CCE-5E24-0456-27B1-AB229917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10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B668B7-9C8F-BFCA-63AF-9C433C9D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D00D5D-DE86-0E92-283C-F707EB93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8F2C6B-3B90-0005-2369-4C215B535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F37443-37EA-9FA1-635A-43357BC0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F4D227-9EF8-CCE2-D1A5-784C9905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968EDD-87A1-95A9-1707-5A140D16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8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4467A-8EA3-29F8-6639-A3186CA2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66100AE-33DF-6551-3ACB-BD563FE58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6FA902-6B5D-3A36-5296-8BE90952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FD0AC9-58EE-5715-DE80-F97B4D18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BBDB27-1C86-75D4-B46D-23D7F4B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EA2712-7DFA-1342-708E-A10A568D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A482C5B-F0C8-2391-6BD2-2CED71EF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83C216-793D-FD4A-56ED-04318190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7D4E3B-1560-B15F-EC13-9DACA9851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C2CB-8DA9-499B-B8B6-83ED43ED557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C83E3D-8E60-910C-2719-CBAB58A04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844E7-2BF3-FD3C-334D-DA8F93901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D254-BF40-4F89-A175-F67DCF1838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8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8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iencedirect.com/science/article/pii/S1558787814001221#!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>
            <a:extLst>
              <a:ext uri="{FF2B5EF4-FFF2-40B4-BE49-F238E27FC236}">
                <a16:creationId xmlns:a16="http://schemas.microsoft.com/office/drawing/2014/main" id="{C867DA06-1832-457B-97A8-4131C822C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7" y="3429001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tr-TR" sz="4000" b="1" dirty="0">
                <a:solidFill>
                  <a:srgbClr val="000000"/>
                </a:solidFill>
              </a:rPr>
              <a:t>KEDİLERİN HİKAYESİ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4B7B74-FB81-4974-BB0B-66DDC0273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543" r="3" b="3"/>
          <a:stretch/>
        </p:blipFill>
        <p:spPr>
          <a:xfrm>
            <a:off x="1" y="770038"/>
            <a:ext cx="5298683" cy="6097439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20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F119C9-9A90-4F19-B5BE-C3AEA97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Önemli Önbilgi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011E85-35E6-42B7-8182-E551B54B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078167" cy="4400077"/>
          </a:xfrm>
        </p:spPr>
        <p:txBody>
          <a:bodyPr/>
          <a:lstStyle/>
          <a:p>
            <a:r>
              <a:rPr lang="tr-TR" dirty="0"/>
              <a:t>Kediler küçük köpekler değildir</a:t>
            </a:r>
          </a:p>
          <a:p>
            <a:r>
              <a:rPr lang="tr-TR" dirty="0"/>
              <a:t>Kedinin evcilleşme hikayesi ve yaşam felsefesi farklıdır</a:t>
            </a:r>
          </a:p>
          <a:p>
            <a:r>
              <a:rPr lang="tr-TR" dirty="0"/>
              <a:t>Kedi ve insanın hikayesi günümüzden yaklaşık 10.000 yıl önce başlamıştır.</a:t>
            </a:r>
          </a:p>
          <a:p>
            <a:r>
              <a:rPr lang="tr-TR" sz="2200" dirty="0"/>
              <a:t>Evcil kedi evcildir</a:t>
            </a:r>
          </a:p>
          <a:p>
            <a:pPr lvl="2"/>
            <a:r>
              <a:rPr lang="tr-TR" sz="1800" dirty="0"/>
              <a:t>Ancak; </a:t>
            </a:r>
            <a:r>
              <a:rPr lang="tr-TR" sz="1800" dirty="0" err="1"/>
              <a:t>infantil</a:t>
            </a:r>
            <a:r>
              <a:rPr lang="tr-TR" sz="1800" dirty="0"/>
              <a:t> yüz özellikleri, dişlerde küçülme ve kibarlık gibi tipik evcilleştirme belirtilerinin hiçbirini göstermez.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0408E3-2A25-4CDE-9980-2C1C56D2D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6" t="19574" r="16782" b="9930"/>
          <a:stretch/>
        </p:blipFill>
        <p:spPr>
          <a:xfrm>
            <a:off x="7029439" y="925186"/>
            <a:ext cx="4805464" cy="36855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C6B1E70-C99D-41CE-A2B3-4C32BD9A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053" y="6073013"/>
            <a:ext cx="805263" cy="7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C858A090-9501-4B8E-81FE-4E8CFEB1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688" y="6094250"/>
            <a:ext cx="777989" cy="75839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84A52C-2149-4121-84D4-F2EC234E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688" y="6099602"/>
            <a:ext cx="777989" cy="758399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03DF6989-8B04-4894-882E-42D663AB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5"/>
            <a:ext cx="6204984" cy="1344975"/>
          </a:xfrm>
        </p:spPr>
        <p:txBody>
          <a:bodyPr>
            <a:normAutofit/>
          </a:bodyPr>
          <a:lstStyle/>
          <a:p>
            <a:r>
              <a:rPr lang="tr-TR" sz="4800" b="1" dirty="0"/>
              <a:t>Hikayenin başlangıcı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C16086-57F1-4286-8B41-B0E0E652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3"/>
            <a:ext cx="6204984" cy="362691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Günümüz evcil kedisinin atası- Yakın Doğu Vahşi Kedisi </a:t>
            </a:r>
            <a:r>
              <a:rPr lang="en-US" dirty="0"/>
              <a:t>(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silvestris</a:t>
            </a:r>
            <a:r>
              <a:rPr lang="en-US" dirty="0"/>
              <a:t> </a:t>
            </a:r>
            <a:r>
              <a:rPr lang="en-US" dirty="0" err="1"/>
              <a:t>lybica</a:t>
            </a:r>
            <a:r>
              <a:rPr lang="en-US" dirty="0"/>
              <a:t>)</a:t>
            </a:r>
            <a:r>
              <a:rPr lang="tr-TR" dirty="0"/>
              <a:t>.</a:t>
            </a:r>
          </a:p>
          <a:p>
            <a:r>
              <a:rPr lang="tr-TR" dirty="0"/>
              <a:t>Kediler insan yaşam alanlarına fare-</a:t>
            </a:r>
            <a:r>
              <a:rPr lang="tr-TR" dirty="0" err="1"/>
              <a:t>rat</a:t>
            </a:r>
            <a:r>
              <a:rPr lang="tr-TR" dirty="0"/>
              <a:t> vb. avlamak için geldiler-</a:t>
            </a:r>
            <a:r>
              <a:rPr lang="tr-TR" dirty="0" err="1"/>
              <a:t>tolere</a:t>
            </a:r>
            <a:r>
              <a:rPr lang="tr-TR" dirty="0"/>
              <a:t> edildiler.</a:t>
            </a:r>
          </a:p>
          <a:p>
            <a:r>
              <a:rPr lang="tr-TR" dirty="0"/>
              <a:t>Vahşi kediler günümüzde hala daha mevcut</a:t>
            </a:r>
          </a:p>
          <a:p>
            <a:pPr lvl="1"/>
            <a:r>
              <a:rPr lang="tr-TR" sz="2800" dirty="0"/>
              <a:t> ne sosyal ne de hiyerarşikler</a:t>
            </a:r>
          </a:p>
          <a:p>
            <a:pPr lvl="1"/>
            <a:r>
              <a:rPr lang="tr-TR" sz="2800" dirty="0"/>
              <a:t>insan topluluklarına  entegrasyonları zordur</a:t>
            </a:r>
          </a:p>
          <a:p>
            <a:endParaRPr lang="tr-TR" sz="2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DB03DC-7D69-4A4E-8252-E9D07142E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t="22310" r="40000" b="32541"/>
          <a:stretch/>
        </p:blipFill>
        <p:spPr>
          <a:xfrm>
            <a:off x="7842206" y="306909"/>
            <a:ext cx="4017103" cy="2286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0461CC8-FA6E-42DB-854B-934F7F3C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33" y="2828925"/>
            <a:ext cx="3372049" cy="33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44D655-D922-4C99-87E0-987A1B6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5" cy="1692795"/>
          </a:xfrm>
        </p:spPr>
        <p:txBody>
          <a:bodyPr>
            <a:normAutofit/>
          </a:bodyPr>
          <a:lstStyle/>
          <a:p>
            <a:r>
              <a:rPr lang="tr-TR" sz="3700" b="1"/>
              <a:t>KEDİLER İNSAN DUYGULARINI ÖNEMSİYOR MU?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77BB25-0614-4B80-8207-130D8E0D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6" y="1952465"/>
            <a:ext cx="6313151" cy="4195417"/>
          </a:xfrm>
        </p:spPr>
        <p:txBody>
          <a:bodyPr>
            <a:noAutofit/>
          </a:bodyPr>
          <a:lstStyle/>
          <a:p>
            <a:r>
              <a:rPr lang="en-US" sz="2000" b="1" dirty="0"/>
              <a:t>Man’s other best friend: domestic cats (</a:t>
            </a:r>
            <a:r>
              <a:rPr lang="en-US" sz="2000" b="1" i="1" dirty="0"/>
              <a:t>F</a:t>
            </a:r>
            <a:r>
              <a:rPr lang="en-US" sz="2000" b="1" dirty="0"/>
              <a:t>. </a:t>
            </a:r>
            <a:r>
              <a:rPr lang="en-US" sz="2000" b="1" i="1" dirty="0" err="1"/>
              <a:t>silvestris</a:t>
            </a:r>
            <a:r>
              <a:rPr lang="en-US" sz="2000" b="1" dirty="0"/>
              <a:t> </a:t>
            </a:r>
            <a:r>
              <a:rPr lang="en-US" sz="2000" b="1" i="1" dirty="0" err="1"/>
              <a:t>catus</a:t>
            </a:r>
            <a:r>
              <a:rPr lang="en-US" sz="2000" b="1" dirty="0"/>
              <a:t>) and their discrimination of human emotion cues</a:t>
            </a:r>
            <a:r>
              <a:rPr lang="tr-TR" sz="2000" b="1" dirty="0"/>
              <a:t> (</a:t>
            </a:r>
            <a:r>
              <a:rPr lang="tr-TR" sz="2000" b="1" dirty="0" err="1"/>
              <a:t>Animal</a:t>
            </a:r>
            <a:r>
              <a:rPr lang="tr-TR" sz="2000" b="1" dirty="0"/>
              <a:t> </a:t>
            </a:r>
            <a:r>
              <a:rPr lang="tr-TR" sz="2000" b="1" dirty="0" err="1"/>
              <a:t>cognition</a:t>
            </a:r>
            <a:r>
              <a:rPr lang="tr-TR" sz="2000" b="1" dirty="0"/>
              <a:t>, 2017):</a:t>
            </a:r>
          </a:p>
          <a:p>
            <a:r>
              <a:rPr lang="tr-TR" sz="2400" dirty="0"/>
              <a:t>Sahipleri gülümsediği zaman daha çok vücut teması kuruyor</a:t>
            </a:r>
          </a:p>
          <a:p>
            <a:pPr lvl="1"/>
            <a:r>
              <a:rPr lang="tr-TR" dirty="0"/>
              <a:t>Çalışmanın sonucu: kediler insan duygularını anlıyor ve önemsiyor</a:t>
            </a:r>
          </a:p>
          <a:p>
            <a:endParaRPr lang="tr-TR" sz="2000" b="1" dirty="0"/>
          </a:p>
          <a:p>
            <a:r>
              <a:rPr lang="en-US" sz="1600" dirty="0" err="1"/>
              <a:t>Miklósi</a:t>
            </a:r>
            <a:r>
              <a:rPr lang="en-US" sz="1600" dirty="0"/>
              <a:t>, Á., </a:t>
            </a:r>
            <a:r>
              <a:rPr lang="en-US" sz="1600" dirty="0" err="1"/>
              <a:t>Pongrácz</a:t>
            </a:r>
            <a:r>
              <a:rPr lang="en-US" sz="1600" dirty="0"/>
              <a:t>, P., Lakatos, G., </a:t>
            </a:r>
            <a:r>
              <a:rPr lang="en-US" sz="1600" dirty="0" err="1"/>
              <a:t>Topál</a:t>
            </a:r>
            <a:r>
              <a:rPr lang="en-US" sz="1600" dirty="0"/>
              <a:t>, J., &amp; </a:t>
            </a:r>
            <a:r>
              <a:rPr lang="en-US" sz="1600" dirty="0" err="1"/>
              <a:t>Csányi</a:t>
            </a:r>
            <a:r>
              <a:rPr lang="en-US" sz="1600" dirty="0"/>
              <a:t>, V. (2005). A comparative study of the use of visual communicative signals in interactions between dogs (</a:t>
            </a:r>
            <a:r>
              <a:rPr lang="en-US" sz="1600" i="1" dirty="0" err="1"/>
              <a:t>Canis</a:t>
            </a:r>
            <a:r>
              <a:rPr lang="en-US" sz="1600" i="1" dirty="0"/>
              <a:t> </a:t>
            </a:r>
            <a:r>
              <a:rPr lang="en-US" sz="1600" i="1" dirty="0" err="1"/>
              <a:t>familiaris</a:t>
            </a:r>
            <a:r>
              <a:rPr lang="en-US" sz="1600" dirty="0"/>
              <a:t>) and humans and cats (</a:t>
            </a:r>
            <a:r>
              <a:rPr lang="en-US" sz="1600" i="1" dirty="0" err="1"/>
              <a:t>Felis</a:t>
            </a:r>
            <a:r>
              <a:rPr lang="en-US" sz="1600" i="1" dirty="0"/>
              <a:t> </a:t>
            </a:r>
            <a:r>
              <a:rPr lang="en-US" sz="1600" i="1" dirty="0" err="1"/>
              <a:t>catus</a:t>
            </a:r>
            <a:r>
              <a:rPr lang="en-US" sz="1600" dirty="0"/>
              <a:t>) and humans. </a:t>
            </a:r>
            <a:r>
              <a:rPr lang="en-US" sz="1600" i="1" dirty="0"/>
              <a:t>Journal of Comparative Psychology, 119</a:t>
            </a:r>
            <a:r>
              <a:rPr lang="en-US" sz="1600" dirty="0"/>
              <a:t>, 179.</a:t>
            </a:r>
            <a:r>
              <a:rPr lang="tr-TR" sz="2000" b="1" dirty="0"/>
              <a:t>: </a:t>
            </a:r>
          </a:p>
          <a:p>
            <a:r>
              <a:rPr lang="tr-TR" dirty="0"/>
              <a:t>İnsan ipuçlarından yararlanıyorlar</a:t>
            </a:r>
            <a:endParaRPr lang="en-US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3DFE95-3061-4CF6-9EF5-DEC086FB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55" b="-1"/>
          <a:stretch/>
        </p:blipFill>
        <p:spPr>
          <a:xfrm>
            <a:off x="5878850" y="11"/>
            <a:ext cx="631315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2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17C1D7-5521-43B7-850B-19CCBFF2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7"/>
            <a:ext cx="9122584" cy="1325563"/>
          </a:xfrm>
        </p:spPr>
        <p:txBody>
          <a:bodyPr>
            <a:normAutofit/>
          </a:bodyPr>
          <a:lstStyle/>
          <a:p>
            <a:r>
              <a:rPr lang="tr-TR" b="1" dirty="0"/>
              <a:t>KEDİLERİ ÖNEMSİYOR MUYUZ?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7DF2A-A3F5-4DF1-BD74-7BF71490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9" cy="2438547"/>
          </a:xfrm>
        </p:spPr>
        <p:txBody>
          <a:bodyPr>
            <a:normAutofit lnSpcReduction="10000"/>
          </a:bodyPr>
          <a:lstStyle/>
          <a:p>
            <a:r>
              <a:rPr lang="tr-TR" sz="2400" dirty="0" err="1">
                <a:hlinkClick r:id="rId2"/>
              </a:rPr>
              <a:t>Graça</a:t>
            </a:r>
            <a:r>
              <a:rPr lang="tr-TR" sz="2400" dirty="0">
                <a:hlinkClick r:id="rId2"/>
              </a:rPr>
              <a:t> </a:t>
            </a:r>
            <a:r>
              <a:rPr lang="tr-TR" sz="2400" dirty="0" err="1">
                <a:hlinkClick r:id="rId2"/>
              </a:rPr>
              <a:t>Pereira</a:t>
            </a:r>
            <a:r>
              <a:rPr lang="tr-TR" sz="2400" dirty="0"/>
              <a:t> et. al. (2014): </a:t>
            </a:r>
            <a:r>
              <a:rPr lang="tr-TR" sz="2400" dirty="0" err="1"/>
              <a:t>Comparison</a:t>
            </a:r>
            <a:r>
              <a:rPr lang="tr-TR" sz="2400" dirty="0"/>
              <a:t> of </a:t>
            </a:r>
            <a:r>
              <a:rPr lang="tr-TR" sz="2400" dirty="0" err="1"/>
              <a:t>interpretation</a:t>
            </a:r>
            <a:r>
              <a:rPr lang="tr-TR" sz="2400" dirty="0"/>
              <a:t> of </a:t>
            </a:r>
            <a:r>
              <a:rPr lang="tr-TR" sz="2400" dirty="0" err="1"/>
              <a:t>cat's</a:t>
            </a:r>
            <a:r>
              <a:rPr lang="tr-TR" sz="2400" dirty="0"/>
              <a:t> </a:t>
            </a:r>
            <a:r>
              <a:rPr lang="tr-TR" sz="2400" dirty="0" err="1"/>
              <a:t>behavioral</a:t>
            </a:r>
            <a:r>
              <a:rPr lang="tr-TR" sz="2400" dirty="0"/>
              <a:t> </a:t>
            </a:r>
            <a:r>
              <a:rPr lang="tr-TR" sz="2400" dirty="0" err="1"/>
              <a:t>needs</a:t>
            </a:r>
            <a:r>
              <a:rPr lang="tr-TR" sz="2400" dirty="0"/>
              <a:t>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veterinarians</a:t>
            </a:r>
            <a:r>
              <a:rPr lang="tr-TR" sz="2400" dirty="0"/>
              <a:t>, </a:t>
            </a:r>
            <a:r>
              <a:rPr lang="tr-TR" sz="2400" dirty="0" err="1"/>
              <a:t>veterinary</a:t>
            </a:r>
            <a:r>
              <a:rPr lang="tr-TR" sz="2400" dirty="0"/>
              <a:t> </a:t>
            </a:r>
            <a:r>
              <a:rPr lang="tr-TR" sz="2400" dirty="0" err="1"/>
              <a:t>nurses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cat</a:t>
            </a:r>
            <a:r>
              <a:rPr lang="tr-TR" sz="2400" dirty="0"/>
              <a:t> </a:t>
            </a:r>
            <a:r>
              <a:rPr lang="tr-TR" sz="2400" dirty="0" err="1"/>
              <a:t>owners</a:t>
            </a:r>
            <a:r>
              <a:rPr lang="tr-TR" sz="2400" dirty="0"/>
              <a:t>:</a:t>
            </a:r>
          </a:p>
          <a:p>
            <a:r>
              <a:rPr lang="tr-TR" dirty="0"/>
              <a:t>Veteriner hekimlerin kedi ihtiyaçları üzerine bilgileri kedi sahiplerinden çok farklı değil.</a:t>
            </a:r>
          </a:p>
          <a:p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DDFEA0-B3F3-4FA8-AAD0-AD432884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353" y="3191553"/>
            <a:ext cx="2247651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Geniş ekran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Abril Fatface</vt:lpstr>
      <vt:lpstr>Arial</vt:lpstr>
      <vt:lpstr>Calibri</vt:lpstr>
      <vt:lpstr>Calibri Light</vt:lpstr>
      <vt:lpstr>Office Teması</vt:lpstr>
      <vt:lpstr>1_Office Teması</vt:lpstr>
      <vt:lpstr>PowerPoint Sunusu</vt:lpstr>
      <vt:lpstr>Önemli Önbilgi</vt:lpstr>
      <vt:lpstr>Hikayenin başlangıcı</vt:lpstr>
      <vt:lpstr>KEDİLER İNSAN DUYGULARINI ÖNEMSİYOR MU?</vt:lpstr>
      <vt:lpstr>KEDİLERİ ÖNEMSİYOR MUYUZ?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2025-09-09T11:50:12Z</dcterms:created>
  <dcterms:modified xsi:type="dcterms:W3CDTF">2025-09-09T11:50:55Z</dcterms:modified>
</cp:coreProperties>
</file>