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07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21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78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ECB82-414B-4ED3-B526-E800856F58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0031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56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86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6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8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73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52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22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2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296F5-80B7-4A95-9005-B021AF557E57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3E219-EA84-4C99-989F-2F9E72879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62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03450"/>
            <a:ext cx="8229600" cy="2089150"/>
          </a:xfrm>
          <a:solidFill>
            <a:srgbClr val="FAFCA2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BÖLÜM</a:t>
            </a:r>
            <a:b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AĞAÇ ALTI MİKRO YAĞMURLAMA </a:t>
            </a:r>
            <a:r>
              <a:rPr lang="tr-TR" alt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SULAMA YÖNTEMİ</a:t>
            </a:r>
            <a:endParaRPr lang="tr-TR" alt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03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Ağaç altı mikro yağmurlama sulama yöntemi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BFFAD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CC3300"/>
                </a:solidFill>
              </a:rPr>
              <a:t>Damla yöntemiyle yeterli ıslatma oranının elde edilemediği koşulda meyve ağaçlarının sulanmasında kullanılır</a:t>
            </a:r>
          </a:p>
          <a:p>
            <a:pPr eaLnBrk="1" hangingPunct="1"/>
            <a:r>
              <a:rPr lang="tr-TR" altLang="tr-TR" b="1" smtClean="0">
                <a:solidFill>
                  <a:schemeClr val="accent2"/>
                </a:solidFill>
              </a:rPr>
              <a:t>Sistem unsurları, damla sulama sistemleri ile aynıdır. Tek fark damlatıcılar yerine her ağacın altına bir küçük yağmurlama başlığı konmasıdır.</a:t>
            </a:r>
          </a:p>
        </p:txBody>
      </p:sp>
    </p:spTree>
    <p:extLst>
      <p:ext uri="{BB962C8B-B14F-4D97-AF65-F5344CB8AC3E}">
        <p14:creationId xmlns:p14="http://schemas.microsoft.com/office/powerpoint/2010/main" val="353856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Sistem unsurları</a:t>
            </a:r>
          </a:p>
        </p:txBody>
      </p:sp>
      <p:sp>
        <p:nvSpPr>
          <p:cNvPr id="216067" name="Text Box 5"/>
          <p:cNvSpPr txBox="1">
            <a:spLocks noChangeArrowheads="1"/>
          </p:cNvSpPr>
          <p:nvPr/>
        </p:nvSpPr>
        <p:spPr bwMode="auto">
          <a:xfrm>
            <a:off x="1877813" y="3937523"/>
            <a:ext cx="1157689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Su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kaynağı</a:t>
            </a:r>
          </a:p>
        </p:txBody>
      </p:sp>
      <p:sp>
        <p:nvSpPr>
          <p:cNvPr id="216068" name="Text Box 6"/>
          <p:cNvSpPr txBox="1">
            <a:spLocks noChangeArrowheads="1"/>
          </p:cNvSpPr>
          <p:nvPr/>
        </p:nvSpPr>
        <p:spPr bwMode="auto">
          <a:xfrm>
            <a:off x="2723730" y="3354911"/>
            <a:ext cx="1039066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Pompa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birimi</a:t>
            </a:r>
          </a:p>
        </p:txBody>
      </p:sp>
      <p:sp>
        <p:nvSpPr>
          <p:cNvPr id="216069" name="Text Box 7"/>
          <p:cNvSpPr txBox="1">
            <a:spLocks noChangeArrowheads="1"/>
          </p:cNvSpPr>
          <p:nvPr/>
        </p:nvSpPr>
        <p:spPr bwMode="auto">
          <a:xfrm>
            <a:off x="2820072" y="4605861"/>
            <a:ext cx="1141659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Kontrol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birimi</a:t>
            </a:r>
          </a:p>
        </p:txBody>
      </p:sp>
      <p:sp>
        <p:nvSpPr>
          <p:cNvPr id="216070" name="Text Box 8"/>
          <p:cNvSpPr txBox="1">
            <a:spLocks noChangeArrowheads="1"/>
          </p:cNvSpPr>
          <p:nvPr/>
        </p:nvSpPr>
        <p:spPr bwMode="auto">
          <a:xfrm>
            <a:off x="3161572" y="2486873"/>
            <a:ext cx="774571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Ana 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boru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hattı</a:t>
            </a:r>
          </a:p>
        </p:txBody>
      </p:sp>
      <p:sp>
        <p:nvSpPr>
          <p:cNvPr id="216071" name="Text Box 9"/>
          <p:cNvSpPr txBox="1">
            <a:spLocks noChangeArrowheads="1"/>
          </p:cNvSpPr>
          <p:nvPr/>
        </p:nvSpPr>
        <p:spPr bwMode="auto">
          <a:xfrm>
            <a:off x="8694300" y="1554686"/>
            <a:ext cx="13708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Manifold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boru hattı</a:t>
            </a:r>
          </a:p>
        </p:txBody>
      </p:sp>
      <p:sp>
        <p:nvSpPr>
          <p:cNvPr id="216072" name="Text Box 10"/>
          <p:cNvSpPr txBox="1">
            <a:spLocks noChangeArrowheads="1"/>
          </p:cNvSpPr>
          <p:nvPr/>
        </p:nvSpPr>
        <p:spPr bwMode="auto">
          <a:xfrm>
            <a:off x="2487175" y="1842023"/>
            <a:ext cx="13708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Lateral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boru hattı</a:t>
            </a:r>
          </a:p>
        </p:txBody>
      </p:sp>
      <p:sp>
        <p:nvSpPr>
          <p:cNvPr id="216073" name="Text Box 11"/>
          <p:cNvSpPr txBox="1">
            <a:spLocks noChangeArrowheads="1"/>
          </p:cNvSpPr>
          <p:nvPr/>
        </p:nvSpPr>
        <p:spPr bwMode="auto">
          <a:xfrm>
            <a:off x="3953923" y="1351179"/>
            <a:ext cx="1720343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Küçük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yağmurlama</a:t>
            </a:r>
          </a:p>
          <a:p>
            <a:pPr algn="ctr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başlığı</a:t>
            </a:r>
          </a:p>
        </p:txBody>
      </p:sp>
      <p:sp>
        <p:nvSpPr>
          <p:cNvPr id="216074" name="Rectangle 12"/>
          <p:cNvSpPr>
            <a:spLocks noChangeArrowheads="1"/>
          </p:cNvSpPr>
          <p:nvPr/>
        </p:nvSpPr>
        <p:spPr bwMode="auto">
          <a:xfrm>
            <a:off x="4224339" y="2303463"/>
            <a:ext cx="5832475" cy="3960812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6075" name="Rectangle 13"/>
          <p:cNvSpPr>
            <a:spLocks noChangeArrowheads="1"/>
          </p:cNvSpPr>
          <p:nvPr/>
        </p:nvSpPr>
        <p:spPr bwMode="auto">
          <a:xfrm>
            <a:off x="4243388" y="2317750"/>
            <a:ext cx="2951162" cy="1944688"/>
          </a:xfrm>
          <a:prstGeom prst="rect">
            <a:avLst/>
          </a:prstGeom>
          <a:solidFill>
            <a:srgbClr val="B7F6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grpSp>
        <p:nvGrpSpPr>
          <p:cNvPr id="216076" name="Group 14"/>
          <p:cNvGrpSpPr>
            <a:grpSpLocks/>
          </p:cNvGrpSpPr>
          <p:nvPr/>
        </p:nvGrpSpPr>
        <p:grpSpPr bwMode="auto">
          <a:xfrm>
            <a:off x="4295775" y="2322513"/>
            <a:ext cx="2808288" cy="1871662"/>
            <a:chOff x="1856" y="1710"/>
            <a:chExt cx="1472" cy="846"/>
          </a:xfrm>
        </p:grpSpPr>
        <p:sp>
          <p:nvSpPr>
            <p:cNvPr id="216187" name="AutoShape 15"/>
            <p:cNvSpPr>
              <a:spLocks noChangeArrowheads="1"/>
            </p:cNvSpPr>
            <p:nvPr/>
          </p:nvSpPr>
          <p:spPr bwMode="auto">
            <a:xfrm flipH="1" flipV="1">
              <a:off x="187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88" name="AutoShape 16"/>
            <p:cNvSpPr>
              <a:spLocks noChangeArrowheads="1"/>
            </p:cNvSpPr>
            <p:nvPr/>
          </p:nvSpPr>
          <p:spPr bwMode="auto">
            <a:xfrm flipH="1" flipV="1">
              <a:off x="2000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89" name="AutoShape 17"/>
            <p:cNvSpPr>
              <a:spLocks noChangeArrowheads="1"/>
            </p:cNvSpPr>
            <p:nvPr/>
          </p:nvSpPr>
          <p:spPr bwMode="auto">
            <a:xfrm flipH="1" flipV="1">
              <a:off x="2128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90" name="AutoShape 18"/>
            <p:cNvSpPr>
              <a:spLocks noChangeArrowheads="1"/>
            </p:cNvSpPr>
            <p:nvPr/>
          </p:nvSpPr>
          <p:spPr bwMode="auto">
            <a:xfrm flipH="1" flipV="1">
              <a:off x="2256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91" name="AutoShape 19"/>
            <p:cNvSpPr>
              <a:spLocks noChangeArrowheads="1"/>
            </p:cNvSpPr>
            <p:nvPr/>
          </p:nvSpPr>
          <p:spPr bwMode="auto">
            <a:xfrm flipH="1" flipV="1">
              <a:off x="2384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92" name="AutoShape 20"/>
            <p:cNvSpPr>
              <a:spLocks noChangeArrowheads="1"/>
            </p:cNvSpPr>
            <p:nvPr/>
          </p:nvSpPr>
          <p:spPr bwMode="auto">
            <a:xfrm flipH="1" flipV="1">
              <a:off x="251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93" name="Line 21"/>
            <p:cNvSpPr>
              <a:spLocks noChangeShapeType="1"/>
            </p:cNvSpPr>
            <p:nvPr/>
          </p:nvSpPr>
          <p:spPr bwMode="auto">
            <a:xfrm flipH="1">
              <a:off x="1856" y="172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4" name="Line 22"/>
            <p:cNvSpPr>
              <a:spLocks noChangeShapeType="1"/>
            </p:cNvSpPr>
            <p:nvPr/>
          </p:nvSpPr>
          <p:spPr bwMode="auto">
            <a:xfrm flipH="1">
              <a:off x="1856" y="223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5" name="Line 23"/>
            <p:cNvSpPr>
              <a:spLocks noChangeShapeType="1"/>
            </p:cNvSpPr>
            <p:nvPr/>
          </p:nvSpPr>
          <p:spPr bwMode="auto">
            <a:xfrm flipH="1">
              <a:off x="1856" y="176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6" name="Line 24"/>
            <p:cNvSpPr>
              <a:spLocks noChangeShapeType="1"/>
            </p:cNvSpPr>
            <p:nvPr/>
          </p:nvSpPr>
          <p:spPr bwMode="auto">
            <a:xfrm flipH="1">
              <a:off x="1856" y="180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7" name="Line 25"/>
            <p:cNvSpPr>
              <a:spLocks noChangeShapeType="1"/>
            </p:cNvSpPr>
            <p:nvPr/>
          </p:nvSpPr>
          <p:spPr bwMode="auto">
            <a:xfrm flipH="1">
              <a:off x="1856" y="183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8" name="Line 26"/>
            <p:cNvSpPr>
              <a:spLocks noChangeShapeType="1"/>
            </p:cNvSpPr>
            <p:nvPr/>
          </p:nvSpPr>
          <p:spPr bwMode="auto">
            <a:xfrm flipH="1">
              <a:off x="1856" y="187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99" name="Line 27"/>
            <p:cNvSpPr>
              <a:spLocks noChangeShapeType="1"/>
            </p:cNvSpPr>
            <p:nvPr/>
          </p:nvSpPr>
          <p:spPr bwMode="auto">
            <a:xfrm flipH="1">
              <a:off x="1856" y="190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0" name="Line 28"/>
            <p:cNvSpPr>
              <a:spLocks noChangeShapeType="1"/>
            </p:cNvSpPr>
            <p:nvPr/>
          </p:nvSpPr>
          <p:spPr bwMode="auto">
            <a:xfrm flipH="1">
              <a:off x="1856" y="194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1" name="Line 29"/>
            <p:cNvSpPr>
              <a:spLocks noChangeShapeType="1"/>
            </p:cNvSpPr>
            <p:nvPr/>
          </p:nvSpPr>
          <p:spPr bwMode="auto">
            <a:xfrm flipH="1">
              <a:off x="1856" y="198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2" name="Line 30"/>
            <p:cNvSpPr>
              <a:spLocks noChangeShapeType="1"/>
            </p:cNvSpPr>
            <p:nvPr/>
          </p:nvSpPr>
          <p:spPr bwMode="auto">
            <a:xfrm flipH="1">
              <a:off x="1856" y="201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3" name="Line 31"/>
            <p:cNvSpPr>
              <a:spLocks noChangeShapeType="1"/>
            </p:cNvSpPr>
            <p:nvPr/>
          </p:nvSpPr>
          <p:spPr bwMode="auto">
            <a:xfrm flipH="1">
              <a:off x="1856" y="205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4" name="Line 32"/>
            <p:cNvSpPr>
              <a:spLocks noChangeShapeType="1"/>
            </p:cNvSpPr>
            <p:nvPr/>
          </p:nvSpPr>
          <p:spPr bwMode="auto">
            <a:xfrm flipH="1">
              <a:off x="1856" y="208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5" name="Line 33"/>
            <p:cNvSpPr>
              <a:spLocks noChangeShapeType="1"/>
            </p:cNvSpPr>
            <p:nvPr/>
          </p:nvSpPr>
          <p:spPr bwMode="auto">
            <a:xfrm flipH="1">
              <a:off x="1856" y="212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6" name="Line 34"/>
            <p:cNvSpPr>
              <a:spLocks noChangeShapeType="1"/>
            </p:cNvSpPr>
            <p:nvPr/>
          </p:nvSpPr>
          <p:spPr bwMode="auto">
            <a:xfrm flipH="1">
              <a:off x="1856" y="216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7" name="Line 35"/>
            <p:cNvSpPr>
              <a:spLocks noChangeShapeType="1"/>
            </p:cNvSpPr>
            <p:nvPr/>
          </p:nvSpPr>
          <p:spPr bwMode="auto">
            <a:xfrm flipH="1">
              <a:off x="1856" y="219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8" name="Line 36"/>
            <p:cNvSpPr>
              <a:spLocks noChangeShapeType="1"/>
            </p:cNvSpPr>
            <p:nvPr/>
          </p:nvSpPr>
          <p:spPr bwMode="auto">
            <a:xfrm flipH="1">
              <a:off x="1856" y="226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09" name="Line 37"/>
            <p:cNvSpPr>
              <a:spLocks noChangeShapeType="1"/>
            </p:cNvSpPr>
            <p:nvPr/>
          </p:nvSpPr>
          <p:spPr bwMode="auto">
            <a:xfrm flipH="1">
              <a:off x="1856" y="230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0" name="Line 38"/>
            <p:cNvSpPr>
              <a:spLocks noChangeShapeType="1"/>
            </p:cNvSpPr>
            <p:nvPr/>
          </p:nvSpPr>
          <p:spPr bwMode="auto">
            <a:xfrm flipH="1">
              <a:off x="1856" y="234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1" name="Line 39"/>
            <p:cNvSpPr>
              <a:spLocks noChangeShapeType="1"/>
            </p:cNvSpPr>
            <p:nvPr/>
          </p:nvSpPr>
          <p:spPr bwMode="auto">
            <a:xfrm flipH="1">
              <a:off x="1856" y="241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2" name="Line 40"/>
            <p:cNvSpPr>
              <a:spLocks noChangeShapeType="1"/>
            </p:cNvSpPr>
            <p:nvPr/>
          </p:nvSpPr>
          <p:spPr bwMode="auto">
            <a:xfrm flipH="1">
              <a:off x="1856" y="244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3" name="Line 41"/>
            <p:cNvSpPr>
              <a:spLocks noChangeShapeType="1"/>
            </p:cNvSpPr>
            <p:nvPr/>
          </p:nvSpPr>
          <p:spPr bwMode="auto">
            <a:xfrm flipH="1">
              <a:off x="1856" y="248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4" name="Line 42"/>
            <p:cNvSpPr>
              <a:spLocks noChangeShapeType="1"/>
            </p:cNvSpPr>
            <p:nvPr/>
          </p:nvSpPr>
          <p:spPr bwMode="auto">
            <a:xfrm flipH="1">
              <a:off x="1856" y="252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5" name="Line 43"/>
            <p:cNvSpPr>
              <a:spLocks noChangeShapeType="1"/>
            </p:cNvSpPr>
            <p:nvPr/>
          </p:nvSpPr>
          <p:spPr bwMode="auto">
            <a:xfrm flipH="1">
              <a:off x="1856" y="255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216" name="Line 44"/>
            <p:cNvSpPr>
              <a:spLocks noChangeShapeType="1"/>
            </p:cNvSpPr>
            <p:nvPr/>
          </p:nvSpPr>
          <p:spPr bwMode="auto">
            <a:xfrm flipH="1">
              <a:off x="1856" y="237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216077" name="Line 45"/>
          <p:cNvSpPr>
            <a:spLocks noChangeShapeType="1"/>
          </p:cNvSpPr>
          <p:nvPr/>
        </p:nvSpPr>
        <p:spPr bwMode="auto">
          <a:xfrm>
            <a:off x="7156450" y="2303463"/>
            <a:ext cx="0" cy="39608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78" name="Line 46"/>
          <p:cNvSpPr>
            <a:spLocks noChangeShapeType="1"/>
          </p:cNvSpPr>
          <p:nvPr/>
        </p:nvSpPr>
        <p:spPr bwMode="auto">
          <a:xfrm>
            <a:off x="4224339" y="4248150"/>
            <a:ext cx="58324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79" name="Line 47"/>
          <p:cNvSpPr>
            <a:spLocks noChangeShapeType="1"/>
          </p:cNvSpPr>
          <p:nvPr/>
        </p:nvSpPr>
        <p:spPr bwMode="auto">
          <a:xfrm>
            <a:off x="3362325" y="4248150"/>
            <a:ext cx="5181600" cy="0"/>
          </a:xfrm>
          <a:prstGeom prst="line">
            <a:avLst/>
          </a:prstGeom>
          <a:noFill/>
          <a:ln w="57150" cap="sq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80" name="Line 48"/>
          <p:cNvSpPr>
            <a:spLocks noChangeShapeType="1"/>
          </p:cNvSpPr>
          <p:nvPr/>
        </p:nvSpPr>
        <p:spPr bwMode="auto">
          <a:xfrm>
            <a:off x="8543925" y="2374900"/>
            <a:ext cx="0" cy="3816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81" name="Line 49"/>
          <p:cNvSpPr>
            <a:spLocks noChangeShapeType="1"/>
          </p:cNvSpPr>
          <p:nvPr/>
        </p:nvSpPr>
        <p:spPr bwMode="auto">
          <a:xfrm>
            <a:off x="5735638" y="2374900"/>
            <a:ext cx="0" cy="3816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216082" name="Group 50"/>
          <p:cNvGrpSpPr>
            <a:grpSpLocks/>
          </p:cNvGrpSpPr>
          <p:nvPr/>
        </p:nvGrpSpPr>
        <p:grpSpPr bwMode="auto">
          <a:xfrm>
            <a:off x="7210425" y="2303463"/>
            <a:ext cx="2808288" cy="1871662"/>
            <a:chOff x="1856" y="1710"/>
            <a:chExt cx="1472" cy="846"/>
          </a:xfrm>
        </p:grpSpPr>
        <p:sp>
          <p:nvSpPr>
            <p:cNvPr id="216157" name="AutoShape 51"/>
            <p:cNvSpPr>
              <a:spLocks noChangeArrowheads="1"/>
            </p:cNvSpPr>
            <p:nvPr/>
          </p:nvSpPr>
          <p:spPr bwMode="auto">
            <a:xfrm flipH="1" flipV="1">
              <a:off x="187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58" name="AutoShape 52"/>
            <p:cNvSpPr>
              <a:spLocks noChangeArrowheads="1"/>
            </p:cNvSpPr>
            <p:nvPr/>
          </p:nvSpPr>
          <p:spPr bwMode="auto">
            <a:xfrm flipH="1" flipV="1">
              <a:off x="2000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59" name="AutoShape 53"/>
            <p:cNvSpPr>
              <a:spLocks noChangeArrowheads="1"/>
            </p:cNvSpPr>
            <p:nvPr/>
          </p:nvSpPr>
          <p:spPr bwMode="auto">
            <a:xfrm flipH="1" flipV="1">
              <a:off x="2128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60" name="AutoShape 54"/>
            <p:cNvSpPr>
              <a:spLocks noChangeArrowheads="1"/>
            </p:cNvSpPr>
            <p:nvPr/>
          </p:nvSpPr>
          <p:spPr bwMode="auto">
            <a:xfrm flipH="1" flipV="1">
              <a:off x="2256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61" name="AutoShape 55"/>
            <p:cNvSpPr>
              <a:spLocks noChangeArrowheads="1"/>
            </p:cNvSpPr>
            <p:nvPr/>
          </p:nvSpPr>
          <p:spPr bwMode="auto">
            <a:xfrm flipH="1" flipV="1">
              <a:off x="2384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62" name="AutoShape 56"/>
            <p:cNvSpPr>
              <a:spLocks noChangeArrowheads="1"/>
            </p:cNvSpPr>
            <p:nvPr/>
          </p:nvSpPr>
          <p:spPr bwMode="auto">
            <a:xfrm flipH="1" flipV="1">
              <a:off x="251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63" name="Line 57"/>
            <p:cNvSpPr>
              <a:spLocks noChangeShapeType="1"/>
            </p:cNvSpPr>
            <p:nvPr/>
          </p:nvSpPr>
          <p:spPr bwMode="auto">
            <a:xfrm flipH="1">
              <a:off x="1856" y="172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4" name="Line 58"/>
            <p:cNvSpPr>
              <a:spLocks noChangeShapeType="1"/>
            </p:cNvSpPr>
            <p:nvPr/>
          </p:nvSpPr>
          <p:spPr bwMode="auto">
            <a:xfrm flipH="1">
              <a:off x="1856" y="223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5" name="Line 59"/>
            <p:cNvSpPr>
              <a:spLocks noChangeShapeType="1"/>
            </p:cNvSpPr>
            <p:nvPr/>
          </p:nvSpPr>
          <p:spPr bwMode="auto">
            <a:xfrm flipH="1">
              <a:off x="1856" y="176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6" name="Line 60"/>
            <p:cNvSpPr>
              <a:spLocks noChangeShapeType="1"/>
            </p:cNvSpPr>
            <p:nvPr/>
          </p:nvSpPr>
          <p:spPr bwMode="auto">
            <a:xfrm flipH="1">
              <a:off x="1856" y="180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7" name="Line 61"/>
            <p:cNvSpPr>
              <a:spLocks noChangeShapeType="1"/>
            </p:cNvSpPr>
            <p:nvPr/>
          </p:nvSpPr>
          <p:spPr bwMode="auto">
            <a:xfrm flipH="1">
              <a:off x="1856" y="183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8" name="Line 62"/>
            <p:cNvSpPr>
              <a:spLocks noChangeShapeType="1"/>
            </p:cNvSpPr>
            <p:nvPr/>
          </p:nvSpPr>
          <p:spPr bwMode="auto">
            <a:xfrm flipH="1">
              <a:off x="1856" y="187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69" name="Line 63"/>
            <p:cNvSpPr>
              <a:spLocks noChangeShapeType="1"/>
            </p:cNvSpPr>
            <p:nvPr/>
          </p:nvSpPr>
          <p:spPr bwMode="auto">
            <a:xfrm flipH="1">
              <a:off x="1856" y="190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0" name="Line 64"/>
            <p:cNvSpPr>
              <a:spLocks noChangeShapeType="1"/>
            </p:cNvSpPr>
            <p:nvPr/>
          </p:nvSpPr>
          <p:spPr bwMode="auto">
            <a:xfrm flipH="1">
              <a:off x="1856" y="194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1" name="Line 65"/>
            <p:cNvSpPr>
              <a:spLocks noChangeShapeType="1"/>
            </p:cNvSpPr>
            <p:nvPr/>
          </p:nvSpPr>
          <p:spPr bwMode="auto">
            <a:xfrm flipH="1">
              <a:off x="1856" y="198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2" name="Line 66"/>
            <p:cNvSpPr>
              <a:spLocks noChangeShapeType="1"/>
            </p:cNvSpPr>
            <p:nvPr/>
          </p:nvSpPr>
          <p:spPr bwMode="auto">
            <a:xfrm flipH="1">
              <a:off x="1856" y="201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3" name="Line 67"/>
            <p:cNvSpPr>
              <a:spLocks noChangeShapeType="1"/>
            </p:cNvSpPr>
            <p:nvPr/>
          </p:nvSpPr>
          <p:spPr bwMode="auto">
            <a:xfrm flipH="1">
              <a:off x="1856" y="205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4" name="Line 68"/>
            <p:cNvSpPr>
              <a:spLocks noChangeShapeType="1"/>
            </p:cNvSpPr>
            <p:nvPr/>
          </p:nvSpPr>
          <p:spPr bwMode="auto">
            <a:xfrm flipH="1">
              <a:off x="1856" y="208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5" name="Line 69"/>
            <p:cNvSpPr>
              <a:spLocks noChangeShapeType="1"/>
            </p:cNvSpPr>
            <p:nvPr/>
          </p:nvSpPr>
          <p:spPr bwMode="auto">
            <a:xfrm flipH="1">
              <a:off x="1856" y="212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6" name="Line 70"/>
            <p:cNvSpPr>
              <a:spLocks noChangeShapeType="1"/>
            </p:cNvSpPr>
            <p:nvPr/>
          </p:nvSpPr>
          <p:spPr bwMode="auto">
            <a:xfrm flipH="1">
              <a:off x="1856" y="216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7" name="Line 71"/>
            <p:cNvSpPr>
              <a:spLocks noChangeShapeType="1"/>
            </p:cNvSpPr>
            <p:nvPr/>
          </p:nvSpPr>
          <p:spPr bwMode="auto">
            <a:xfrm flipH="1">
              <a:off x="1856" y="219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8" name="Line 72"/>
            <p:cNvSpPr>
              <a:spLocks noChangeShapeType="1"/>
            </p:cNvSpPr>
            <p:nvPr/>
          </p:nvSpPr>
          <p:spPr bwMode="auto">
            <a:xfrm flipH="1">
              <a:off x="1856" y="226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79" name="Line 73"/>
            <p:cNvSpPr>
              <a:spLocks noChangeShapeType="1"/>
            </p:cNvSpPr>
            <p:nvPr/>
          </p:nvSpPr>
          <p:spPr bwMode="auto">
            <a:xfrm flipH="1">
              <a:off x="1856" y="230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0" name="Line 74"/>
            <p:cNvSpPr>
              <a:spLocks noChangeShapeType="1"/>
            </p:cNvSpPr>
            <p:nvPr/>
          </p:nvSpPr>
          <p:spPr bwMode="auto">
            <a:xfrm flipH="1">
              <a:off x="1856" y="234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1" name="Line 75"/>
            <p:cNvSpPr>
              <a:spLocks noChangeShapeType="1"/>
            </p:cNvSpPr>
            <p:nvPr/>
          </p:nvSpPr>
          <p:spPr bwMode="auto">
            <a:xfrm flipH="1">
              <a:off x="1856" y="241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2" name="Line 76"/>
            <p:cNvSpPr>
              <a:spLocks noChangeShapeType="1"/>
            </p:cNvSpPr>
            <p:nvPr/>
          </p:nvSpPr>
          <p:spPr bwMode="auto">
            <a:xfrm flipH="1">
              <a:off x="1856" y="244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3" name="Line 77"/>
            <p:cNvSpPr>
              <a:spLocks noChangeShapeType="1"/>
            </p:cNvSpPr>
            <p:nvPr/>
          </p:nvSpPr>
          <p:spPr bwMode="auto">
            <a:xfrm flipH="1">
              <a:off x="1856" y="248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4" name="Line 78"/>
            <p:cNvSpPr>
              <a:spLocks noChangeShapeType="1"/>
            </p:cNvSpPr>
            <p:nvPr/>
          </p:nvSpPr>
          <p:spPr bwMode="auto">
            <a:xfrm flipH="1">
              <a:off x="1856" y="252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5" name="Line 79"/>
            <p:cNvSpPr>
              <a:spLocks noChangeShapeType="1"/>
            </p:cNvSpPr>
            <p:nvPr/>
          </p:nvSpPr>
          <p:spPr bwMode="auto">
            <a:xfrm flipH="1">
              <a:off x="1856" y="255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86" name="Line 80"/>
            <p:cNvSpPr>
              <a:spLocks noChangeShapeType="1"/>
            </p:cNvSpPr>
            <p:nvPr/>
          </p:nvSpPr>
          <p:spPr bwMode="auto">
            <a:xfrm flipH="1">
              <a:off x="1856" y="237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216083" name="Group 81"/>
          <p:cNvGrpSpPr>
            <a:grpSpLocks/>
          </p:cNvGrpSpPr>
          <p:nvPr/>
        </p:nvGrpSpPr>
        <p:grpSpPr bwMode="auto">
          <a:xfrm>
            <a:off x="4295775" y="4319588"/>
            <a:ext cx="2808288" cy="1871662"/>
            <a:chOff x="1856" y="1710"/>
            <a:chExt cx="1472" cy="846"/>
          </a:xfrm>
        </p:grpSpPr>
        <p:sp>
          <p:nvSpPr>
            <p:cNvPr id="216127" name="AutoShape 82"/>
            <p:cNvSpPr>
              <a:spLocks noChangeArrowheads="1"/>
            </p:cNvSpPr>
            <p:nvPr/>
          </p:nvSpPr>
          <p:spPr bwMode="auto">
            <a:xfrm flipH="1" flipV="1">
              <a:off x="187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28" name="AutoShape 83"/>
            <p:cNvSpPr>
              <a:spLocks noChangeArrowheads="1"/>
            </p:cNvSpPr>
            <p:nvPr/>
          </p:nvSpPr>
          <p:spPr bwMode="auto">
            <a:xfrm flipH="1" flipV="1">
              <a:off x="2000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29" name="AutoShape 84"/>
            <p:cNvSpPr>
              <a:spLocks noChangeArrowheads="1"/>
            </p:cNvSpPr>
            <p:nvPr/>
          </p:nvSpPr>
          <p:spPr bwMode="auto">
            <a:xfrm flipH="1" flipV="1">
              <a:off x="2128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30" name="AutoShape 85"/>
            <p:cNvSpPr>
              <a:spLocks noChangeArrowheads="1"/>
            </p:cNvSpPr>
            <p:nvPr/>
          </p:nvSpPr>
          <p:spPr bwMode="auto">
            <a:xfrm flipH="1" flipV="1">
              <a:off x="2256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31" name="AutoShape 86"/>
            <p:cNvSpPr>
              <a:spLocks noChangeArrowheads="1"/>
            </p:cNvSpPr>
            <p:nvPr/>
          </p:nvSpPr>
          <p:spPr bwMode="auto">
            <a:xfrm flipH="1" flipV="1">
              <a:off x="2384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32" name="AutoShape 87"/>
            <p:cNvSpPr>
              <a:spLocks noChangeArrowheads="1"/>
            </p:cNvSpPr>
            <p:nvPr/>
          </p:nvSpPr>
          <p:spPr bwMode="auto">
            <a:xfrm flipH="1" flipV="1">
              <a:off x="251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33" name="Line 88"/>
            <p:cNvSpPr>
              <a:spLocks noChangeShapeType="1"/>
            </p:cNvSpPr>
            <p:nvPr/>
          </p:nvSpPr>
          <p:spPr bwMode="auto">
            <a:xfrm flipH="1">
              <a:off x="1856" y="172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4" name="Line 89"/>
            <p:cNvSpPr>
              <a:spLocks noChangeShapeType="1"/>
            </p:cNvSpPr>
            <p:nvPr/>
          </p:nvSpPr>
          <p:spPr bwMode="auto">
            <a:xfrm flipH="1">
              <a:off x="1856" y="223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5" name="Line 90"/>
            <p:cNvSpPr>
              <a:spLocks noChangeShapeType="1"/>
            </p:cNvSpPr>
            <p:nvPr/>
          </p:nvSpPr>
          <p:spPr bwMode="auto">
            <a:xfrm flipH="1">
              <a:off x="1856" y="176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6" name="Line 91"/>
            <p:cNvSpPr>
              <a:spLocks noChangeShapeType="1"/>
            </p:cNvSpPr>
            <p:nvPr/>
          </p:nvSpPr>
          <p:spPr bwMode="auto">
            <a:xfrm flipH="1">
              <a:off x="1856" y="180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7" name="Line 92"/>
            <p:cNvSpPr>
              <a:spLocks noChangeShapeType="1"/>
            </p:cNvSpPr>
            <p:nvPr/>
          </p:nvSpPr>
          <p:spPr bwMode="auto">
            <a:xfrm flipH="1">
              <a:off x="1856" y="183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8" name="Line 93"/>
            <p:cNvSpPr>
              <a:spLocks noChangeShapeType="1"/>
            </p:cNvSpPr>
            <p:nvPr/>
          </p:nvSpPr>
          <p:spPr bwMode="auto">
            <a:xfrm flipH="1">
              <a:off x="1856" y="187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39" name="Line 94"/>
            <p:cNvSpPr>
              <a:spLocks noChangeShapeType="1"/>
            </p:cNvSpPr>
            <p:nvPr/>
          </p:nvSpPr>
          <p:spPr bwMode="auto">
            <a:xfrm flipH="1">
              <a:off x="1856" y="190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0" name="Line 95"/>
            <p:cNvSpPr>
              <a:spLocks noChangeShapeType="1"/>
            </p:cNvSpPr>
            <p:nvPr/>
          </p:nvSpPr>
          <p:spPr bwMode="auto">
            <a:xfrm flipH="1">
              <a:off x="1856" y="194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1" name="Line 96"/>
            <p:cNvSpPr>
              <a:spLocks noChangeShapeType="1"/>
            </p:cNvSpPr>
            <p:nvPr/>
          </p:nvSpPr>
          <p:spPr bwMode="auto">
            <a:xfrm flipH="1">
              <a:off x="1856" y="198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2" name="Line 97"/>
            <p:cNvSpPr>
              <a:spLocks noChangeShapeType="1"/>
            </p:cNvSpPr>
            <p:nvPr/>
          </p:nvSpPr>
          <p:spPr bwMode="auto">
            <a:xfrm flipH="1">
              <a:off x="1856" y="201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3" name="Line 98"/>
            <p:cNvSpPr>
              <a:spLocks noChangeShapeType="1"/>
            </p:cNvSpPr>
            <p:nvPr/>
          </p:nvSpPr>
          <p:spPr bwMode="auto">
            <a:xfrm flipH="1">
              <a:off x="1856" y="205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4" name="Line 99"/>
            <p:cNvSpPr>
              <a:spLocks noChangeShapeType="1"/>
            </p:cNvSpPr>
            <p:nvPr/>
          </p:nvSpPr>
          <p:spPr bwMode="auto">
            <a:xfrm flipH="1">
              <a:off x="1856" y="208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5" name="Line 100"/>
            <p:cNvSpPr>
              <a:spLocks noChangeShapeType="1"/>
            </p:cNvSpPr>
            <p:nvPr/>
          </p:nvSpPr>
          <p:spPr bwMode="auto">
            <a:xfrm flipH="1">
              <a:off x="1856" y="212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6" name="Line 101"/>
            <p:cNvSpPr>
              <a:spLocks noChangeShapeType="1"/>
            </p:cNvSpPr>
            <p:nvPr/>
          </p:nvSpPr>
          <p:spPr bwMode="auto">
            <a:xfrm flipH="1">
              <a:off x="1856" y="216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7" name="Line 102"/>
            <p:cNvSpPr>
              <a:spLocks noChangeShapeType="1"/>
            </p:cNvSpPr>
            <p:nvPr/>
          </p:nvSpPr>
          <p:spPr bwMode="auto">
            <a:xfrm flipH="1">
              <a:off x="1856" y="219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8" name="Line 103"/>
            <p:cNvSpPr>
              <a:spLocks noChangeShapeType="1"/>
            </p:cNvSpPr>
            <p:nvPr/>
          </p:nvSpPr>
          <p:spPr bwMode="auto">
            <a:xfrm flipH="1">
              <a:off x="1856" y="226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49" name="Line 104"/>
            <p:cNvSpPr>
              <a:spLocks noChangeShapeType="1"/>
            </p:cNvSpPr>
            <p:nvPr/>
          </p:nvSpPr>
          <p:spPr bwMode="auto">
            <a:xfrm flipH="1">
              <a:off x="1856" y="230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0" name="Line 105"/>
            <p:cNvSpPr>
              <a:spLocks noChangeShapeType="1"/>
            </p:cNvSpPr>
            <p:nvPr/>
          </p:nvSpPr>
          <p:spPr bwMode="auto">
            <a:xfrm flipH="1">
              <a:off x="1856" y="234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1" name="Line 106"/>
            <p:cNvSpPr>
              <a:spLocks noChangeShapeType="1"/>
            </p:cNvSpPr>
            <p:nvPr/>
          </p:nvSpPr>
          <p:spPr bwMode="auto">
            <a:xfrm flipH="1">
              <a:off x="1856" y="241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2" name="Line 107"/>
            <p:cNvSpPr>
              <a:spLocks noChangeShapeType="1"/>
            </p:cNvSpPr>
            <p:nvPr/>
          </p:nvSpPr>
          <p:spPr bwMode="auto">
            <a:xfrm flipH="1">
              <a:off x="1856" y="244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3" name="Line 108"/>
            <p:cNvSpPr>
              <a:spLocks noChangeShapeType="1"/>
            </p:cNvSpPr>
            <p:nvPr/>
          </p:nvSpPr>
          <p:spPr bwMode="auto">
            <a:xfrm flipH="1">
              <a:off x="1856" y="248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4" name="Line 109"/>
            <p:cNvSpPr>
              <a:spLocks noChangeShapeType="1"/>
            </p:cNvSpPr>
            <p:nvPr/>
          </p:nvSpPr>
          <p:spPr bwMode="auto">
            <a:xfrm flipH="1">
              <a:off x="1856" y="252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5" name="Line 110"/>
            <p:cNvSpPr>
              <a:spLocks noChangeShapeType="1"/>
            </p:cNvSpPr>
            <p:nvPr/>
          </p:nvSpPr>
          <p:spPr bwMode="auto">
            <a:xfrm flipH="1">
              <a:off x="1856" y="255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56" name="Line 111"/>
            <p:cNvSpPr>
              <a:spLocks noChangeShapeType="1"/>
            </p:cNvSpPr>
            <p:nvPr/>
          </p:nvSpPr>
          <p:spPr bwMode="auto">
            <a:xfrm flipH="1">
              <a:off x="1856" y="237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216084" name="Group 112"/>
          <p:cNvGrpSpPr>
            <a:grpSpLocks/>
          </p:cNvGrpSpPr>
          <p:nvPr/>
        </p:nvGrpSpPr>
        <p:grpSpPr bwMode="auto">
          <a:xfrm>
            <a:off x="7194550" y="4319588"/>
            <a:ext cx="2808288" cy="1871662"/>
            <a:chOff x="1856" y="1710"/>
            <a:chExt cx="1472" cy="846"/>
          </a:xfrm>
        </p:grpSpPr>
        <p:sp>
          <p:nvSpPr>
            <p:cNvPr id="216097" name="AutoShape 113"/>
            <p:cNvSpPr>
              <a:spLocks noChangeArrowheads="1"/>
            </p:cNvSpPr>
            <p:nvPr/>
          </p:nvSpPr>
          <p:spPr bwMode="auto">
            <a:xfrm flipH="1" flipV="1">
              <a:off x="187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098" name="AutoShape 114"/>
            <p:cNvSpPr>
              <a:spLocks noChangeArrowheads="1"/>
            </p:cNvSpPr>
            <p:nvPr/>
          </p:nvSpPr>
          <p:spPr bwMode="auto">
            <a:xfrm flipH="1" flipV="1">
              <a:off x="2000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099" name="AutoShape 115"/>
            <p:cNvSpPr>
              <a:spLocks noChangeArrowheads="1"/>
            </p:cNvSpPr>
            <p:nvPr/>
          </p:nvSpPr>
          <p:spPr bwMode="auto">
            <a:xfrm flipH="1" flipV="1">
              <a:off x="2128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00" name="AutoShape 116"/>
            <p:cNvSpPr>
              <a:spLocks noChangeArrowheads="1"/>
            </p:cNvSpPr>
            <p:nvPr/>
          </p:nvSpPr>
          <p:spPr bwMode="auto">
            <a:xfrm flipH="1" flipV="1">
              <a:off x="2256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01" name="AutoShape 117"/>
            <p:cNvSpPr>
              <a:spLocks noChangeArrowheads="1"/>
            </p:cNvSpPr>
            <p:nvPr/>
          </p:nvSpPr>
          <p:spPr bwMode="auto">
            <a:xfrm flipH="1" flipV="1">
              <a:off x="2384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02" name="AutoShape 118"/>
            <p:cNvSpPr>
              <a:spLocks noChangeArrowheads="1"/>
            </p:cNvSpPr>
            <p:nvPr/>
          </p:nvSpPr>
          <p:spPr bwMode="auto">
            <a:xfrm flipH="1" flipV="1">
              <a:off x="2512" y="1710"/>
              <a:ext cx="64" cy="36"/>
            </a:xfrm>
            <a:prstGeom prst="flowChartConnector">
              <a:avLst/>
            </a:prstGeom>
            <a:solidFill>
              <a:schemeClr val="bg2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6103" name="Line 119"/>
            <p:cNvSpPr>
              <a:spLocks noChangeShapeType="1"/>
            </p:cNvSpPr>
            <p:nvPr/>
          </p:nvSpPr>
          <p:spPr bwMode="auto">
            <a:xfrm flipH="1">
              <a:off x="1856" y="172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4" name="Line 120"/>
            <p:cNvSpPr>
              <a:spLocks noChangeShapeType="1"/>
            </p:cNvSpPr>
            <p:nvPr/>
          </p:nvSpPr>
          <p:spPr bwMode="auto">
            <a:xfrm flipH="1">
              <a:off x="1856" y="223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5" name="Line 121"/>
            <p:cNvSpPr>
              <a:spLocks noChangeShapeType="1"/>
            </p:cNvSpPr>
            <p:nvPr/>
          </p:nvSpPr>
          <p:spPr bwMode="auto">
            <a:xfrm flipH="1">
              <a:off x="1856" y="176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6" name="Line 122"/>
            <p:cNvSpPr>
              <a:spLocks noChangeShapeType="1"/>
            </p:cNvSpPr>
            <p:nvPr/>
          </p:nvSpPr>
          <p:spPr bwMode="auto">
            <a:xfrm flipH="1">
              <a:off x="1856" y="180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7" name="Line 123"/>
            <p:cNvSpPr>
              <a:spLocks noChangeShapeType="1"/>
            </p:cNvSpPr>
            <p:nvPr/>
          </p:nvSpPr>
          <p:spPr bwMode="auto">
            <a:xfrm flipH="1">
              <a:off x="1856" y="183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8" name="Line 124"/>
            <p:cNvSpPr>
              <a:spLocks noChangeShapeType="1"/>
            </p:cNvSpPr>
            <p:nvPr/>
          </p:nvSpPr>
          <p:spPr bwMode="auto">
            <a:xfrm flipH="1">
              <a:off x="1856" y="187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09" name="Line 125"/>
            <p:cNvSpPr>
              <a:spLocks noChangeShapeType="1"/>
            </p:cNvSpPr>
            <p:nvPr/>
          </p:nvSpPr>
          <p:spPr bwMode="auto">
            <a:xfrm flipH="1">
              <a:off x="1856" y="190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0" name="Line 126"/>
            <p:cNvSpPr>
              <a:spLocks noChangeShapeType="1"/>
            </p:cNvSpPr>
            <p:nvPr/>
          </p:nvSpPr>
          <p:spPr bwMode="auto">
            <a:xfrm flipH="1">
              <a:off x="1856" y="194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1" name="Line 127"/>
            <p:cNvSpPr>
              <a:spLocks noChangeShapeType="1"/>
            </p:cNvSpPr>
            <p:nvPr/>
          </p:nvSpPr>
          <p:spPr bwMode="auto">
            <a:xfrm flipH="1">
              <a:off x="1856" y="198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2" name="Line 128"/>
            <p:cNvSpPr>
              <a:spLocks noChangeShapeType="1"/>
            </p:cNvSpPr>
            <p:nvPr/>
          </p:nvSpPr>
          <p:spPr bwMode="auto">
            <a:xfrm flipH="1">
              <a:off x="1856" y="201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3" name="Line 129"/>
            <p:cNvSpPr>
              <a:spLocks noChangeShapeType="1"/>
            </p:cNvSpPr>
            <p:nvPr/>
          </p:nvSpPr>
          <p:spPr bwMode="auto">
            <a:xfrm flipH="1">
              <a:off x="1856" y="205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4" name="Line 130"/>
            <p:cNvSpPr>
              <a:spLocks noChangeShapeType="1"/>
            </p:cNvSpPr>
            <p:nvPr/>
          </p:nvSpPr>
          <p:spPr bwMode="auto">
            <a:xfrm flipH="1">
              <a:off x="1856" y="208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5" name="Line 131"/>
            <p:cNvSpPr>
              <a:spLocks noChangeShapeType="1"/>
            </p:cNvSpPr>
            <p:nvPr/>
          </p:nvSpPr>
          <p:spPr bwMode="auto">
            <a:xfrm flipH="1">
              <a:off x="1856" y="212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6" name="Line 132"/>
            <p:cNvSpPr>
              <a:spLocks noChangeShapeType="1"/>
            </p:cNvSpPr>
            <p:nvPr/>
          </p:nvSpPr>
          <p:spPr bwMode="auto">
            <a:xfrm flipH="1">
              <a:off x="1856" y="216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7" name="Line 133"/>
            <p:cNvSpPr>
              <a:spLocks noChangeShapeType="1"/>
            </p:cNvSpPr>
            <p:nvPr/>
          </p:nvSpPr>
          <p:spPr bwMode="auto">
            <a:xfrm flipH="1">
              <a:off x="1856" y="219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8" name="Line 134"/>
            <p:cNvSpPr>
              <a:spLocks noChangeShapeType="1"/>
            </p:cNvSpPr>
            <p:nvPr/>
          </p:nvSpPr>
          <p:spPr bwMode="auto">
            <a:xfrm flipH="1">
              <a:off x="1856" y="226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19" name="Line 135"/>
            <p:cNvSpPr>
              <a:spLocks noChangeShapeType="1"/>
            </p:cNvSpPr>
            <p:nvPr/>
          </p:nvSpPr>
          <p:spPr bwMode="auto">
            <a:xfrm flipH="1">
              <a:off x="1856" y="230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0" name="Line 136"/>
            <p:cNvSpPr>
              <a:spLocks noChangeShapeType="1"/>
            </p:cNvSpPr>
            <p:nvPr/>
          </p:nvSpPr>
          <p:spPr bwMode="auto">
            <a:xfrm flipH="1">
              <a:off x="1856" y="234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1" name="Line 137"/>
            <p:cNvSpPr>
              <a:spLocks noChangeShapeType="1"/>
            </p:cNvSpPr>
            <p:nvPr/>
          </p:nvSpPr>
          <p:spPr bwMode="auto">
            <a:xfrm flipH="1">
              <a:off x="1856" y="2412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2" name="Line 138"/>
            <p:cNvSpPr>
              <a:spLocks noChangeShapeType="1"/>
            </p:cNvSpPr>
            <p:nvPr/>
          </p:nvSpPr>
          <p:spPr bwMode="auto">
            <a:xfrm flipH="1">
              <a:off x="1856" y="2448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3" name="Line 139"/>
            <p:cNvSpPr>
              <a:spLocks noChangeShapeType="1"/>
            </p:cNvSpPr>
            <p:nvPr/>
          </p:nvSpPr>
          <p:spPr bwMode="auto">
            <a:xfrm flipH="1">
              <a:off x="1856" y="2484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4" name="Line 140"/>
            <p:cNvSpPr>
              <a:spLocks noChangeShapeType="1"/>
            </p:cNvSpPr>
            <p:nvPr/>
          </p:nvSpPr>
          <p:spPr bwMode="auto">
            <a:xfrm flipH="1">
              <a:off x="1856" y="2520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5" name="Line 141"/>
            <p:cNvSpPr>
              <a:spLocks noChangeShapeType="1"/>
            </p:cNvSpPr>
            <p:nvPr/>
          </p:nvSpPr>
          <p:spPr bwMode="auto">
            <a:xfrm flipH="1">
              <a:off x="1856" y="255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6126" name="Line 142"/>
            <p:cNvSpPr>
              <a:spLocks noChangeShapeType="1"/>
            </p:cNvSpPr>
            <p:nvPr/>
          </p:nvSpPr>
          <p:spPr bwMode="auto">
            <a:xfrm flipH="1">
              <a:off x="1856" y="2376"/>
              <a:ext cx="147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216085" name="AutoShape 143"/>
          <p:cNvSpPr>
            <a:spLocks noChangeArrowheads="1"/>
          </p:cNvSpPr>
          <p:nvPr/>
        </p:nvSpPr>
        <p:spPr bwMode="auto">
          <a:xfrm>
            <a:off x="3187700" y="4152900"/>
            <a:ext cx="171450" cy="166688"/>
          </a:xfrm>
          <a:prstGeom prst="flowChartSummingJunction">
            <a:avLst/>
          </a:prstGeom>
          <a:solidFill>
            <a:schemeClr val="bg2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6086" name="Rectangle 144"/>
          <p:cNvSpPr>
            <a:spLocks noChangeArrowheads="1"/>
          </p:cNvSpPr>
          <p:nvPr/>
        </p:nvSpPr>
        <p:spPr bwMode="auto">
          <a:xfrm>
            <a:off x="3397251" y="4175126"/>
            <a:ext cx="144463" cy="144463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6087" name="Rectangle 145"/>
          <p:cNvSpPr>
            <a:spLocks noChangeArrowheads="1"/>
          </p:cNvSpPr>
          <p:nvPr/>
        </p:nvSpPr>
        <p:spPr bwMode="auto">
          <a:xfrm>
            <a:off x="3575050" y="4175126"/>
            <a:ext cx="203200" cy="14287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216088" name="Text Box 146"/>
          <p:cNvSpPr txBox="1">
            <a:spLocks noChangeArrowheads="1"/>
          </p:cNvSpPr>
          <p:nvPr/>
        </p:nvSpPr>
        <p:spPr bwMode="auto">
          <a:xfrm>
            <a:off x="5808001" y="1410223"/>
            <a:ext cx="108876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İşletme</a:t>
            </a:r>
          </a:p>
          <a:p>
            <a:pPr algn="ctr">
              <a:lnSpc>
                <a:spcPct val="60000"/>
              </a:lnSpc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birimi</a:t>
            </a:r>
          </a:p>
        </p:txBody>
      </p:sp>
      <p:sp>
        <p:nvSpPr>
          <p:cNvPr id="216089" name="Line 147"/>
          <p:cNvSpPr>
            <a:spLocks noChangeShapeType="1"/>
          </p:cNvSpPr>
          <p:nvPr/>
        </p:nvSpPr>
        <p:spPr bwMode="auto">
          <a:xfrm>
            <a:off x="2927351" y="4175126"/>
            <a:ext cx="288925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0" name="Line 148"/>
          <p:cNvSpPr>
            <a:spLocks noChangeShapeType="1"/>
          </p:cNvSpPr>
          <p:nvPr/>
        </p:nvSpPr>
        <p:spPr bwMode="auto">
          <a:xfrm>
            <a:off x="3287713" y="3887789"/>
            <a:ext cx="144462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1" name="Line 149"/>
          <p:cNvSpPr>
            <a:spLocks noChangeShapeType="1"/>
          </p:cNvSpPr>
          <p:nvPr/>
        </p:nvSpPr>
        <p:spPr bwMode="auto">
          <a:xfrm flipV="1">
            <a:off x="3432175" y="4319589"/>
            <a:ext cx="215900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2" name="Line 150"/>
          <p:cNvSpPr>
            <a:spLocks noChangeShapeType="1"/>
          </p:cNvSpPr>
          <p:nvPr/>
        </p:nvSpPr>
        <p:spPr bwMode="auto">
          <a:xfrm>
            <a:off x="3792539" y="3240088"/>
            <a:ext cx="287337" cy="1008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3" name="Line 151"/>
          <p:cNvSpPr>
            <a:spLocks noChangeShapeType="1"/>
          </p:cNvSpPr>
          <p:nvPr/>
        </p:nvSpPr>
        <p:spPr bwMode="auto">
          <a:xfrm>
            <a:off x="3648075" y="2374900"/>
            <a:ext cx="64770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4" name="Line 152"/>
          <p:cNvSpPr>
            <a:spLocks noChangeShapeType="1"/>
          </p:cNvSpPr>
          <p:nvPr/>
        </p:nvSpPr>
        <p:spPr bwMode="auto">
          <a:xfrm>
            <a:off x="4872038" y="2146300"/>
            <a:ext cx="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5" name="Line 153"/>
          <p:cNvSpPr>
            <a:spLocks noChangeShapeType="1"/>
          </p:cNvSpPr>
          <p:nvPr/>
        </p:nvSpPr>
        <p:spPr bwMode="auto">
          <a:xfrm>
            <a:off x="6311900" y="2016125"/>
            <a:ext cx="0" cy="935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6096" name="Line 154"/>
          <p:cNvSpPr>
            <a:spLocks noChangeShapeType="1"/>
          </p:cNvSpPr>
          <p:nvPr/>
        </p:nvSpPr>
        <p:spPr bwMode="auto">
          <a:xfrm flipH="1">
            <a:off x="8543926" y="2087564"/>
            <a:ext cx="720725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03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3975"/>
            <a:ext cx="82296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006600"/>
                </a:solidFill>
              </a:rPr>
              <a:t>Lateral tertip biçimi</a:t>
            </a:r>
          </a:p>
        </p:txBody>
      </p:sp>
      <p:sp>
        <p:nvSpPr>
          <p:cNvPr id="217091" name="Text Box 5"/>
          <p:cNvSpPr txBox="1">
            <a:spLocks noChangeArrowheads="1"/>
          </p:cNvSpPr>
          <p:nvPr/>
        </p:nvSpPr>
        <p:spPr bwMode="auto">
          <a:xfrm>
            <a:off x="2917702" y="5819424"/>
            <a:ext cx="6394699" cy="78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800">
                <a:solidFill>
                  <a:srgbClr val="CC3300"/>
                </a:solidFill>
                <a:latin typeface="Times New Roman" panose="02020603050405020304" pitchFamily="18" charset="0"/>
              </a:rPr>
              <a:t>Her ağaç sırasına bir lateral, her ağaç altına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800">
                <a:solidFill>
                  <a:srgbClr val="CC3300"/>
                </a:solidFill>
                <a:latin typeface="Times New Roman" panose="02020603050405020304" pitchFamily="18" charset="0"/>
              </a:rPr>
              <a:t> bir yağmurlama başlığı</a:t>
            </a:r>
            <a:endParaRPr lang="tr-TR" altLang="tr-TR" sz="2800">
              <a:latin typeface="Times New Roman" panose="02020603050405020304" pitchFamily="18" charset="0"/>
            </a:endParaRPr>
          </a:p>
        </p:txBody>
      </p:sp>
      <p:grpSp>
        <p:nvGrpSpPr>
          <p:cNvPr id="217092" name="Group 128"/>
          <p:cNvGrpSpPr>
            <a:grpSpLocks/>
          </p:cNvGrpSpPr>
          <p:nvPr/>
        </p:nvGrpSpPr>
        <p:grpSpPr bwMode="auto">
          <a:xfrm>
            <a:off x="2273300" y="1125539"/>
            <a:ext cx="7854950" cy="4752975"/>
            <a:chOff x="453" y="935"/>
            <a:chExt cx="4948" cy="2994"/>
          </a:xfrm>
        </p:grpSpPr>
        <p:sp>
          <p:nvSpPr>
            <p:cNvPr id="217093" name="Rectangle 6"/>
            <p:cNvSpPr>
              <a:spLocks noChangeArrowheads="1"/>
            </p:cNvSpPr>
            <p:nvPr/>
          </p:nvSpPr>
          <p:spPr bwMode="auto">
            <a:xfrm>
              <a:off x="453" y="1434"/>
              <a:ext cx="4241" cy="2057"/>
            </a:xfrm>
            <a:prstGeom prst="rect">
              <a:avLst/>
            </a:prstGeom>
            <a:solidFill>
              <a:srgbClr val="FFCC66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217094" name="Text Box 8"/>
            <p:cNvSpPr txBox="1">
              <a:spLocks noChangeArrowheads="1"/>
            </p:cNvSpPr>
            <p:nvPr/>
          </p:nvSpPr>
          <p:spPr bwMode="auto">
            <a:xfrm>
              <a:off x="2091" y="2325"/>
              <a:ext cx="88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Kuru alan</a:t>
              </a:r>
            </a:p>
          </p:txBody>
        </p:sp>
        <p:sp>
          <p:nvSpPr>
            <p:cNvPr id="217095" name="Text Box 11"/>
            <p:cNvSpPr txBox="1">
              <a:spLocks noChangeArrowheads="1"/>
            </p:cNvSpPr>
            <p:nvPr/>
          </p:nvSpPr>
          <p:spPr bwMode="auto">
            <a:xfrm>
              <a:off x="2904" y="1055"/>
              <a:ext cx="145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Lateral boru hattı</a:t>
              </a:r>
            </a:p>
          </p:txBody>
        </p:sp>
        <p:sp>
          <p:nvSpPr>
            <p:cNvPr id="217096" name="Line 12"/>
            <p:cNvSpPr>
              <a:spLocks noChangeShapeType="1"/>
            </p:cNvSpPr>
            <p:nvPr/>
          </p:nvSpPr>
          <p:spPr bwMode="auto">
            <a:xfrm>
              <a:off x="1032" y="3572"/>
              <a:ext cx="4" cy="176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097" name="Line 13"/>
            <p:cNvSpPr>
              <a:spLocks noChangeShapeType="1"/>
            </p:cNvSpPr>
            <p:nvPr/>
          </p:nvSpPr>
          <p:spPr bwMode="auto">
            <a:xfrm>
              <a:off x="2048" y="3566"/>
              <a:ext cx="4" cy="182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098" name="Line 14"/>
            <p:cNvSpPr>
              <a:spLocks noChangeShapeType="1"/>
            </p:cNvSpPr>
            <p:nvPr/>
          </p:nvSpPr>
          <p:spPr bwMode="auto">
            <a:xfrm>
              <a:off x="1020" y="3657"/>
              <a:ext cx="1052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099" name="Line 15"/>
            <p:cNvSpPr>
              <a:spLocks noChangeShapeType="1"/>
            </p:cNvSpPr>
            <p:nvPr/>
          </p:nvSpPr>
          <p:spPr bwMode="auto">
            <a:xfrm>
              <a:off x="4750" y="2976"/>
              <a:ext cx="217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0" name="Line 16"/>
            <p:cNvSpPr>
              <a:spLocks noChangeShapeType="1"/>
            </p:cNvSpPr>
            <p:nvPr/>
          </p:nvSpPr>
          <p:spPr bwMode="auto">
            <a:xfrm>
              <a:off x="4785" y="1979"/>
              <a:ext cx="217" cy="0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1" name="Line 17"/>
            <p:cNvSpPr>
              <a:spLocks noChangeShapeType="1"/>
            </p:cNvSpPr>
            <p:nvPr/>
          </p:nvSpPr>
          <p:spPr bwMode="auto">
            <a:xfrm>
              <a:off x="4876" y="1979"/>
              <a:ext cx="0" cy="997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2" name="Text Box 19"/>
            <p:cNvSpPr txBox="1">
              <a:spLocks noChangeArrowheads="1"/>
            </p:cNvSpPr>
            <p:nvPr/>
          </p:nvSpPr>
          <p:spPr bwMode="auto">
            <a:xfrm>
              <a:off x="4876" y="2280"/>
              <a:ext cx="5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S</a:t>
              </a:r>
              <a:r>
                <a:rPr lang="tr-TR" altLang="tr-TR" sz="2400" baseline="-25000">
                  <a:latin typeface="Times New Roman" panose="02020603050405020304" pitchFamily="18" charset="0"/>
                </a:rPr>
                <a:t>l</a:t>
              </a:r>
              <a:r>
                <a:rPr lang="tr-TR" altLang="tr-TR" sz="2400">
                  <a:latin typeface="Times New Roman" panose="02020603050405020304" pitchFamily="18" charset="0"/>
                </a:rPr>
                <a:t>=S</a:t>
              </a:r>
              <a:r>
                <a:rPr lang="tr-TR" altLang="tr-TR" sz="2400" baseline="-25000">
                  <a:latin typeface="Times New Roman" panose="02020603050405020304" pitchFamily="18" charset="0"/>
                </a:rPr>
                <a:t>s</a:t>
              </a:r>
              <a:endParaRPr lang="tr-TR" alt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217103" name="Text Box 69"/>
            <p:cNvSpPr txBox="1">
              <a:spLocks noChangeArrowheads="1"/>
            </p:cNvSpPr>
            <p:nvPr/>
          </p:nvSpPr>
          <p:spPr bwMode="auto">
            <a:xfrm>
              <a:off x="3636" y="3504"/>
              <a:ext cx="111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Islatılan alan</a:t>
              </a:r>
            </a:p>
          </p:txBody>
        </p:sp>
        <p:grpSp>
          <p:nvGrpSpPr>
            <p:cNvPr id="217104" name="Group 106"/>
            <p:cNvGrpSpPr>
              <a:grpSpLocks/>
            </p:cNvGrpSpPr>
            <p:nvPr/>
          </p:nvGrpSpPr>
          <p:grpSpPr bwMode="auto">
            <a:xfrm>
              <a:off x="476" y="1525"/>
              <a:ext cx="4218" cy="871"/>
              <a:chOff x="476" y="1797"/>
              <a:chExt cx="4218" cy="871"/>
            </a:xfrm>
          </p:grpSpPr>
          <p:sp>
            <p:nvSpPr>
              <p:cNvPr id="217126" name="Oval 72"/>
              <p:cNvSpPr>
                <a:spLocks noChangeArrowheads="1"/>
              </p:cNvSpPr>
              <p:nvPr/>
            </p:nvSpPr>
            <p:spPr bwMode="auto">
              <a:xfrm>
                <a:off x="612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27" name="Oval 90"/>
              <p:cNvSpPr>
                <a:spLocks noChangeArrowheads="1"/>
              </p:cNvSpPr>
              <p:nvPr/>
            </p:nvSpPr>
            <p:spPr bwMode="auto">
              <a:xfrm>
                <a:off x="1601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28" name="Oval 91"/>
              <p:cNvSpPr>
                <a:spLocks noChangeArrowheads="1"/>
              </p:cNvSpPr>
              <p:nvPr/>
            </p:nvSpPr>
            <p:spPr bwMode="auto">
              <a:xfrm>
                <a:off x="2599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29" name="Oval 93"/>
              <p:cNvSpPr>
                <a:spLocks noChangeArrowheads="1"/>
              </p:cNvSpPr>
              <p:nvPr/>
            </p:nvSpPr>
            <p:spPr bwMode="auto">
              <a:xfrm>
                <a:off x="3597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30" name="Oval 94"/>
              <p:cNvSpPr>
                <a:spLocks noChangeArrowheads="1"/>
              </p:cNvSpPr>
              <p:nvPr/>
            </p:nvSpPr>
            <p:spPr bwMode="auto">
              <a:xfrm>
                <a:off x="3969" y="2205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31" name="Oval 95"/>
              <p:cNvSpPr>
                <a:spLocks noChangeArrowheads="1"/>
              </p:cNvSpPr>
              <p:nvPr/>
            </p:nvSpPr>
            <p:spPr bwMode="auto">
              <a:xfrm>
                <a:off x="2971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32" name="Oval 96"/>
              <p:cNvSpPr>
                <a:spLocks noChangeArrowheads="1"/>
              </p:cNvSpPr>
              <p:nvPr/>
            </p:nvSpPr>
            <p:spPr bwMode="auto">
              <a:xfrm>
                <a:off x="1973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33" name="Oval 97"/>
              <p:cNvSpPr>
                <a:spLocks noChangeArrowheads="1"/>
              </p:cNvSpPr>
              <p:nvPr/>
            </p:nvSpPr>
            <p:spPr bwMode="auto">
              <a:xfrm>
                <a:off x="998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34" name="Line 98"/>
              <p:cNvSpPr>
                <a:spLocks noChangeShapeType="1"/>
              </p:cNvSpPr>
              <p:nvPr/>
            </p:nvSpPr>
            <p:spPr bwMode="auto">
              <a:xfrm>
                <a:off x="476" y="2251"/>
                <a:ext cx="4218" cy="0"/>
              </a:xfrm>
              <a:prstGeom prst="line">
                <a:avLst/>
              </a:prstGeom>
              <a:noFill/>
              <a:ln w="5715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35" name="Freeform 102"/>
              <p:cNvSpPr>
                <a:spLocks/>
              </p:cNvSpPr>
              <p:nvPr/>
            </p:nvSpPr>
            <p:spPr bwMode="auto">
              <a:xfrm>
                <a:off x="929" y="2048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36" name="Freeform 103"/>
              <p:cNvSpPr>
                <a:spLocks/>
              </p:cNvSpPr>
              <p:nvPr/>
            </p:nvSpPr>
            <p:spPr bwMode="auto">
              <a:xfrm>
                <a:off x="1911" y="2057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37" name="Freeform 104"/>
              <p:cNvSpPr>
                <a:spLocks/>
              </p:cNvSpPr>
              <p:nvPr/>
            </p:nvSpPr>
            <p:spPr bwMode="auto">
              <a:xfrm>
                <a:off x="2909" y="2057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38" name="Freeform 105"/>
              <p:cNvSpPr>
                <a:spLocks/>
              </p:cNvSpPr>
              <p:nvPr/>
            </p:nvSpPr>
            <p:spPr bwMode="auto">
              <a:xfrm>
                <a:off x="3907" y="2069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217105" name="Group 107"/>
            <p:cNvGrpSpPr>
              <a:grpSpLocks/>
            </p:cNvGrpSpPr>
            <p:nvPr/>
          </p:nvGrpSpPr>
          <p:grpSpPr bwMode="auto">
            <a:xfrm>
              <a:off x="476" y="2523"/>
              <a:ext cx="4218" cy="871"/>
              <a:chOff x="476" y="1797"/>
              <a:chExt cx="4218" cy="871"/>
            </a:xfrm>
          </p:grpSpPr>
          <p:sp>
            <p:nvSpPr>
              <p:cNvPr id="217113" name="Oval 108"/>
              <p:cNvSpPr>
                <a:spLocks noChangeArrowheads="1"/>
              </p:cNvSpPr>
              <p:nvPr/>
            </p:nvSpPr>
            <p:spPr bwMode="auto">
              <a:xfrm>
                <a:off x="612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4" name="Oval 109"/>
              <p:cNvSpPr>
                <a:spLocks noChangeArrowheads="1"/>
              </p:cNvSpPr>
              <p:nvPr/>
            </p:nvSpPr>
            <p:spPr bwMode="auto">
              <a:xfrm>
                <a:off x="1601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5" name="Oval 110"/>
              <p:cNvSpPr>
                <a:spLocks noChangeArrowheads="1"/>
              </p:cNvSpPr>
              <p:nvPr/>
            </p:nvSpPr>
            <p:spPr bwMode="auto">
              <a:xfrm>
                <a:off x="2599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6" name="Oval 111"/>
              <p:cNvSpPr>
                <a:spLocks noChangeArrowheads="1"/>
              </p:cNvSpPr>
              <p:nvPr/>
            </p:nvSpPr>
            <p:spPr bwMode="auto">
              <a:xfrm>
                <a:off x="3597" y="1797"/>
                <a:ext cx="871" cy="871"/>
              </a:xfrm>
              <a:prstGeom prst="ellipse">
                <a:avLst/>
              </a:prstGeom>
              <a:solidFill>
                <a:srgbClr val="AFF6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7" name="Oval 112"/>
              <p:cNvSpPr>
                <a:spLocks noChangeArrowheads="1"/>
              </p:cNvSpPr>
              <p:nvPr/>
            </p:nvSpPr>
            <p:spPr bwMode="auto">
              <a:xfrm>
                <a:off x="3969" y="2205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8" name="Oval 113"/>
              <p:cNvSpPr>
                <a:spLocks noChangeArrowheads="1"/>
              </p:cNvSpPr>
              <p:nvPr/>
            </p:nvSpPr>
            <p:spPr bwMode="auto">
              <a:xfrm>
                <a:off x="2971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19" name="Oval 114"/>
              <p:cNvSpPr>
                <a:spLocks noChangeArrowheads="1"/>
              </p:cNvSpPr>
              <p:nvPr/>
            </p:nvSpPr>
            <p:spPr bwMode="auto">
              <a:xfrm>
                <a:off x="1973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20" name="Oval 115"/>
              <p:cNvSpPr>
                <a:spLocks noChangeArrowheads="1"/>
              </p:cNvSpPr>
              <p:nvPr/>
            </p:nvSpPr>
            <p:spPr bwMode="auto">
              <a:xfrm>
                <a:off x="998" y="2183"/>
                <a:ext cx="113" cy="113"/>
              </a:xfrm>
              <a:prstGeom prst="ellipse">
                <a:avLst/>
              </a:prstGeom>
              <a:solidFill>
                <a:schemeClr val="tx1"/>
              </a:solidFill>
              <a:ln w="127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17121" name="Line 116"/>
              <p:cNvSpPr>
                <a:spLocks noChangeShapeType="1"/>
              </p:cNvSpPr>
              <p:nvPr/>
            </p:nvSpPr>
            <p:spPr bwMode="auto">
              <a:xfrm>
                <a:off x="476" y="2251"/>
                <a:ext cx="4218" cy="0"/>
              </a:xfrm>
              <a:prstGeom prst="line">
                <a:avLst/>
              </a:prstGeom>
              <a:noFill/>
              <a:ln w="57150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22" name="Freeform 117"/>
              <p:cNvSpPr>
                <a:spLocks/>
              </p:cNvSpPr>
              <p:nvPr/>
            </p:nvSpPr>
            <p:spPr bwMode="auto">
              <a:xfrm>
                <a:off x="929" y="2048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23" name="Freeform 118"/>
              <p:cNvSpPr>
                <a:spLocks/>
              </p:cNvSpPr>
              <p:nvPr/>
            </p:nvSpPr>
            <p:spPr bwMode="auto">
              <a:xfrm>
                <a:off x="1911" y="2057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24" name="Freeform 119"/>
              <p:cNvSpPr>
                <a:spLocks/>
              </p:cNvSpPr>
              <p:nvPr/>
            </p:nvSpPr>
            <p:spPr bwMode="auto">
              <a:xfrm>
                <a:off x="2909" y="2057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7125" name="Freeform 120"/>
              <p:cNvSpPr>
                <a:spLocks/>
              </p:cNvSpPr>
              <p:nvPr/>
            </p:nvSpPr>
            <p:spPr bwMode="auto">
              <a:xfrm>
                <a:off x="3907" y="2069"/>
                <a:ext cx="243" cy="127"/>
              </a:xfrm>
              <a:custGeom>
                <a:avLst/>
                <a:gdLst>
                  <a:gd name="T0" fmla="*/ 183 w 217"/>
                  <a:gd name="T1" fmla="*/ 0 h 168"/>
                  <a:gd name="T2" fmla="*/ 301 w 217"/>
                  <a:gd name="T3" fmla="*/ 42 h 168"/>
                  <a:gd name="T4" fmla="*/ 97 w 217"/>
                  <a:gd name="T5" fmla="*/ 73 h 168"/>
                  <a:gd name="T6" fmla="*/ 31 w 217"/>
                  <a:gd name="T7" fmla="*/ 36 h 168"/>
                  <a:gd name="T8" fmla="*/ 13 w 217"/>
                  <a:gd name="T9" fmla="*/ 20 h 168"/>
                  <a:gd name="T10" fmla="*/ 115 w 217"/>
                  <a:gd name="T11" fmla="*/ 0 h 168"/>
                  <a:gd name="T12" fmla="*/ 183 w 217"/>
                  <a:gd name="T13" fmla="*/ 0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17"/>
                  <a:gd name="T22" fmla="*/ 0 h 168"/>
                  <a:gd name="T23" fmla="*/ 217 w 217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7" h="168">
                    <a:moveTo>
                      <a:pt x="130" y="0"/>
                    </a:moveTo>
                    <a:cubicBezTo>
                      <a:pt x="217" y="17"/>
                      <a:pt x="194" y="16"/>
                      <a:pt x="214" y="96"/>
                    </a:cubicBezTo>
                    <a:cubicBezTo>
                      <a:pt x="171" y="160"/>
                      <a:pt x="150" y="157"/>
                      <a:pt x="70" y="168"/>
                    </a:cubicBezTo>
                    <a:cubicBezTo>
                      <a:pt x="4" y="152"/>
                      <a:pt x="0" y="149"/>
                      <a:pt x="22" y="84"/>
                    </a:cubicBezTo>
                    <a:cubicBezTo>
                      <a:pt x="18" y="72"/>
                      <a:pt x="3" y="58"/>
                      <a:pt x="10" y="48"/>
                    </a:cubicBezTo>
                    <a:cubicBezTo>
                      <a:pt x="27" y="25"/>
                      <a:pt x="82" y="0"/>
                      <a:pt x="82" y="0"/>
                    </a:cubicBezTo>
                    <a:cubicBezTo>
                      <a:pt x="123" y="14"/>
                      <a:pt x="109" y="21"/>
                      <a:pt x="130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12700" cap="sq" cmpd="sng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217106" name="Line 121"/>
            <p:cNvSpPr>
              <a:spLocks noChangeShapeType="1"/>
            </p:cNvSpPr>
            <p:nvPr/>
          </p:nvSpPr>
          <p:spPr bwMode="auto">
            <a:xfrm flipH="1" flipV="1">
              <a:off x="4014" y="3203"/>
              <a:ext cx="182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7" name="Line 122"/>
            <p:cNvSpPr>
              <a:spLocks noChangeShapeType="1"/>
            </p:cNvSpPr>
            <p:nvPr/>
          </p:nvSpPr>
          <p:spPr bwMode="auto">
            <a:xfrm>
              <a:off x="3536" y="1334"/>
              <a:ext cx="0" cy="635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8" name="Line 123"/>
            <p:cNvSpPr>
              <a:spLocks noChangeShapeType="1"/>
            </p:cNvSpPr>
            <p:nvPr/>
          </p:nvSpPr>
          <p:spPr bwMode="auto">
            <a:xfrm flipH="1">
              <a:off x="1075" y="1274"/>
              <a:ext cx="680" cy="681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09" name="Text Box 124"/>
            <p:cNvSpPr txBox="1">
              <a:spLocks noChangeArrowheads="1"/>
            </p:cNvSpPr>
            <p:nvPr/>
          </p:nvSpPr>
          <p:spPr bwMode="auto">
            <a:xfrm>
              <a:off x="1634" y="935"/>
              <a:ext cx="916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1800"/>
                <a:t>Küçük</a:t>
              </a:r>
            </a:p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1800"/>
                <a:t>yağmurlama</a:t>
              </a:r>
            </a:p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tr-TR" altLang="tr-TR" sz="1800"/>
                <a:t>başlığı</a:t>
              </a:r>
            </a:p>
          </p:txBody>
        </p:sp>
        <p:sp>
          <p:nvSpPr>
            <p:cNvPr id="217110" name="Text Box 125"/>
            <p:cNvSpPr txBox="1">
              <a:spLocks noChangeArrowheads="1"/>
            </p:cNvSpPr>
            <p:nvPr/>
          </p:nvSpPr>
          <p:spPr bwMode="auto">
            <a:xfrm>
              <a:off x="779" y="1038"/>
              <a:ext cx="4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1800"/>
                <a:t>Ağaç</a:t>
              </a:r>
            </a:p>
          </p:txBody>
        </p:sp>
        <p:sp>
          <p:nvSpPr>
            <p:cNvPr id="217111" name="Line 126"/>
            <p:cNvSpPr>
              <a:spLocks noChangeShapeType="1"/>
            </p:cNvSpPr>
            <p:nvPr/>
          </p:nvSpPr>
          <p:spPr bwMode="auto">
            <a:xfrm flipH="1" flipV="1">
              <a:off x="1020" y="1253"/>
              <a:ext cx="10" cy="563"/>
            </a:xfrm>
            <a:prstGeom prst="line">
              <a:avLst/>
            </a:prstGeom>
            <a:noFill/>
            <a:ln w="3175" cap="sq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17112" name="Text Box 127"/>
            <p:cNvSpPr txBox="1">
              <a:spLocks noChangeArrowheads="1"/>
            </p:cNvSpPr>
            <p:nvPr/>
          </p:nvSpPr>
          <p:spPr bwMode="auto">
            <a:xfrm>
              <a:off x="1263" y="3641"/>
              <a:ext cx="5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S</a:t>
              </a:r>
              <a:r>
                <a:rPr lang="tr-TR" altLang="tr-TR" sz="2400" baseline="-25000">
                  <a:latin typeface="Times New Roman" panose="02020603050405020304" pitchFamily="18" charset="0"/>
                </a:rPr>
                <a:t>b</a:t>
              </a:r>
              <a:r>
                <a:rPr lang="tr-TR" altLang="tr-TR" sz="2400">
                  <a:latin typeface="Times New Roman" panose="02020603050405020304" pitchFamily="18" charset="0"/>
                </a:rPr>
                <a:t>=S</a:t>
              </a:r>
              <a:r>
                <a:rPr lang="tr-TR" altLang="tr-TR" sz="2400" baseline="-25000">
                  <a:latin typeface="Times New Roman" panose="02020603050405020304" pitchFamily="18" charset="0"/>
                </a:rPr>
                <a:t>a</a:t>
              </a:r>
              <a:endParaRPr lang="tr-TR" altLang="tr-TR" sz="240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27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4" name="Picture 1026" descr="Image18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25401"/>
            <a:ext cx="6934200" cy="6880225"/>
          </a:xfrm>
          <a:noFill/>
        </p:spPr>
      </p:pic>
    </p:spTree>
    <p:extLst>
      <p:ext uri="{BB962C8B-B14F-4D97-AF65-F5344CB8AC3E}">
        <p14:creationId xmlns:p14="http://schemas.microsoft.com/office/powerpoint/2010/main" val="185756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8" name="Picture 1026" descr="Image20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01600"/>
            <a:ext cx="9144000" cy="6775450"/>
          </a:xfrm>
          <a:noFill/>
        </p:spPr>
      </p:pic>
    </p:spTree>
    <p:extLst>
      <p:ext uri="{BB962C8B-B14F-4D97-AF65-F5344CB8AC3E}">
        <p14:creationId xmlns:p14="http://schemas.microsoft.com/office/powerpoint/2010/main" val="130272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2" name="Picture 2" descr="Image19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565150"/>
            <a:ext cx="9144000" cy="5424488"/>
          </a:xfrm>
          <a:noFill/>
        </p:spPr>
      </p:pic>
    </p:spTree>
    <p:extLst>
      <p:ext uri="{BB962C8B-B14F-4D97-AF65-F5344CB8AC3E}">
        <p14:creationId xmlns:p14="http://schemas.microsoft.com/office/powerpoint/2010/main" val="108838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Geniş ekran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11. BÖLÜM   AĞAÇ ALTI MİKRO YAĞMURLAMA SULAMA YÖNTEMİ</vt:lpstr>
      <vt:lpstr>Ağaç altı mikro yağmurlama sulama yöntemi</vt:lpstr>
      <vt:lpstr>Sistem unsurları</vt:lpstr>
      <vt:lpstr>Lateral tertip biçimi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BÖLÜM   AĞAÇ ALTI MİKRO YAĞMURLAMA SULAMA YÖNTEMİ</dc:title>
  <dc:creator>TYS</dc:creator>
  <cp:lastModifiedBy>TYS</cp:lastModifiedBy>
  <cp:revision>1</cp:revision>
  <dcterms:created xsi:type="dcterms:W3CDTF">2020-01-31T10:00:01Z</dcterms:created>
  <dcterms:modified xsi:type="dcterms:W3CDTF">2020-01-31T10:00:57Z</dcterms:modified>
</cp:coreProperties>
</file>