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89" r:id="rId3"/>
    <p:sldId id="286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2" y="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620688"/>
            <a:ext cx="7920880" cy="6408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b="1" dirty="0" smtClean="0"/>
              <a:t>Tipik </a:t>
            </a:r>
            <a:r>
              <a:rPr lang="tr-TR" sz="3200" b="1" dirty="0" err="1"/>
              <a:t>Validasyon</a:t>
            </a:r>
            <a:r>
              <a:rPr lang="tr-TR" sz="3200" b="1" dirty="0"/>
              <a:t> Karakteristikleri</a:t>
            </a:r>
          </a:p>
          <a:p>
            <a:r>
              <a:rPr lang="tr-TR" sz="3200" dirty="0" smtClean="0"/>
              <a:t>Doğruluk</a:t>
            </a:r>
            <a:r>
              <a:rPr lang="tr-TR" sz="3200" b="1" dirty="0" smtClean="0"/>
              <a:t> </a:t>
            </a:r>
            <a:r>
              <a:rPr lang="tr-TR" sz="3200" dirty="0"/>
              <a:t>(</a:t>
            </a:r>
            <a:r>
              <a:rPr lang="tr-TR" sz="3200" dirty="0" err="1"/>
              <a:t>Accuracy</a:t>
            </a:r>
            <a:r>
              <a:rPr lang="tr-TR" sz="3200" dirty="0"/>
              <a:t>,</a:t>
            </a:r>
            <a:r>
              <a:rPr lang="tr-TR" sz="3200" b="1" dirty="0"/>
              <a:t> </a:t>
            </a:r>
            <a:r>
              <a:rPr lang="tr-TR" sz="3200" dirty="0"/>
              <a:t>Geri Kazanım(</a:t>
            </a:r>
            <a:r>
              <a:rPr lang="tr-TR" sz="3200" dirty="0" err="1"/>
              <a:t>Recovery</a:t>
            </a:r>
            <a:r>
              <a:rPr lang="tr-TR" sz="3200" dirty="0"/>
              <a:t>))</a:t>
            </a:r>
          </a:p>
          <a:p>
            <a:r>
              <a:rPr lang="tr-TR" sz="3200" dirty="0" smtClean="0"/>
              <a:t>Kesinlik </a:t>
            </a:r>
            <a:r>
              <a:rPr lang="tr-TR" sz="3200" dirty="0"/>
              <a:t>(Precision)</a:t>
            </a:r>
          </a:p>
          <a:p>
            <a:r>
              <a:rPr lang="tr-TR" sz="3200" dirty="0" smtClean="0"/>
              <a:t>Seçicilik </a:t>
            </a:r>
            <a:r>
              <a:rPr lang="tr-TR" sz="3200" dirty="0"/>
              <a:t>(</a:t>
            </a:r>
            <a:r>
              <a:rPr lang="tr-TR" sz="3200" dirty="0" err="1"/>
              <a:t>Selectivity</a:t>
            </a:r>
            <a:r>
              <a:rPr lang="tr-TR" sz="3200" dirty="0"/>
              <a:t>, </a:t>
            </a:r>
            <a:r>
              <a:rPr lang="tr-TR" sz="3200" dirty="0" err="1"/>
              <a:t>specificity</a:t>
            </a:r>
            <a:r>
              <a:rPr lang="tr-TR" sz="3200" dirty="0"/>
              <a:t>)</a:t>
            </a:r>
          </a:p>
          <a:p>
            <a:r>
              <a:rPr lang="tr-TR" sz="3200" dirty="0" smtClean="0"/>
              <a:t>Teşhis </a:t>
            </a:r>
            <a:r>
              <a:rPr lang="tr-TR" sz="3200" dirty="0"/>
              <a:t>Sınırı (LOD)</a:t>
            </a:r>
          </a:p>
          <a:p>
            <a:r>
              <a:rPr lang="tr-TR" sz="3200" dirty="0" smtClean="0"/>
              <a:t>Tayin </a:t>
            </a:r>
            <a:r>
              <a:rPr lang="tr-TR" sz="3200" dirty="0"/>
              <a:t>Sınırı (LOQ) veya tayin alt sınırı (LLOQ)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620688"/>
            <a:ext cx="8246720" cy="58126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b="1" dirty="0" smtClean="0"/>
              <a:t>Tipik </a:t>
            </a:r>
            <a:r>
              <a:rPr lang="tr-TR" sz="3200" b="1" dirty="0" err="1"/>
              <a:t>Validasyon</a:t>
            </a:r>
            <a:r>
              <a:rPr lang="tr-TR" sz="3200" b="1" dirty="0"/>
              <a:t> Karakteristikleri</a:t>
            </a:r>
          </a:p>
          <a:p>
            <a:r>
              <a:rPr lang="tr-TR" sz="3200" dirty="0" err="1" smtClean="0"/>
              <a:t>Doğrusallık</a:t>
            </a:r>
            <a:r>
              <a:rPr lang="tr-TR" sz="3200" dirty="0" smtClean="0"/>
              <a:t> </a:t>
            </a:r>
            <a:r>
              <a:rPr lang="tr-TR" sz="3200" dirty="0"/>
              <a:t>(</a:t>
            </a:r>
            <a:r>
              <a:rPr lang="tr-TR" sz="3200" dirty="0" err="1"/>
              <a:t>Linearity</a:t>
            </a:r>
            <a:r>
              <a:rPr lang="tr-TR" sz="3200" dirty="0"/>
              <a:t>)</a:t>
            </a:r>
          </a:p>
          <a:p>
            <a:r>
              <a:rPr lang="tr-TR" sz="3200" dirty="0" smtClean="0"/>
              <a:t>Duyarlılık</a:t>
            </a:r>
            <a:r>
              <a:rPr lang="tr-TR" sz="3200" b="1" dirty="0" smtClean="0"/>
              <a:t> </a:t>
            </a:r>
            <a:r>
              <a:rPr lang="tr-TR" sz="3200" dirty="0"/>
              <a:t>(</a:t>
            </a:r>
            <a:r>
              <a:rPr lang="tr-TR" sz="3200" dirty="0" err="1"/>
              <a:t>Sensitivity</a:t>
            </a:r>
            <a:r>
              <a:rPr lang="tr-TR" sz="3200" dirty="0"/>
              <a:t>)</a:t>
            </a:r>
          </a:p>
          <a:p>
            <a:r>
              <a:rPr lang="tr-TR" sz="3200" dirty="0" smtClean="0"/>
              <a:t>Çalışma </a:t>
            </a:r>
            <a:r>
              <a:rPr lang="tr-TR" sz="3200" dirty="0"/>
              <a:t>Aralığı (</a:t>
            </a:r>
            <a:r>
              <a:rPr lang="tr-TR" sz="3200" dirty="0" err="1"/>
              <a:t>Range</a:t>
            </a:r>
            <a:r>
              <a:rPr lang="tr-TR" sz="3200" dirty="0"/>
              <a:t>)</a:t>
            </a:r>
          </a:p>
          <a:p>
            <a:r>
              <a:rPr lang="tr-TR" sz="3200" dirty="0" smtClean="0"/>
              <a:t>Sağlamlık </a:t>
            </a:r>
            <a:r>
              <a:rPr lang="tr-TR" sz="3200" dirty="0"/>
              <a:t>(</a:t>
            </a:r>
            <a:r>
              <a:rPr lang="tr-TR" sz="3200" dirty="0" err="1"/>
              <a:t>Robustness</a:t>
            </a:r>
            <a:r>
              <a:rPr lang="tr-TR" sz="3200" dirty="0"/>
              <a:t>)</a:t>
            </a:r>
          </a:p>
          <a:p>
            <a:r>
              <a:rPr lang="tr-TR" sz="3200" dirty="0" smtClean="0"/>
              <a:t>Tutarlılık </a:t>
            </a:r>
            <a:r>
              <a:rPr lang="tr-TR" sz="3200" dirty="0"/>
              <a:t>(</a:t>
            </a:r>
            <a:r>
              <a:rPr lang="tr-TR" sz="3200" dirty="0" err="1"/>
              <a:t>Ruggedness</a:t>
            </a:r>
            <a:r>
              <a:rPr lang="tr-TR" sz="3200" dirty="0"/>
              <a:t>)  </a:t>
            </a:r>
          </a:p>
          <a:p>
            <a:r>
              <a:rPr lang="tr-TR" sz="3200" dirty="0" err="1" smtClean="0"/>
              <a:t>Stabilite</a:t>
            </a:r>
            <a:r>
              <a:rPr lang="tr-TR" sz="3200" dirty="0" smtClean="0"/>
              <a:t> </a:t>
            </a:r>
            <a:r>
              <a:rPr lang="tr-TR" sz="3200" dirty="0"/>
              <a:t>(</a:t>
            </a:r>
            <a:r>
              <a:rPr lang="tr-TR" sz="3200" dirty="0" err="1"/>
              <a:t>Ruggedness</a:t>
            </a:r>
            <a:r>
              <a:rPr lang="tr-TR" sz="3200" dirty="0"/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32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4796" y="692696"/>
            <a:ext cx="8390736" cy="5816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Yöntem </a:t>
            </a:r>
            <a:r>
              <a:rPr lang="tr-TR" b="1" dirty="0" err="1" smtClean="0"/>
              <a:t>Validasyonu</a:t>
            </a:r>
            <a:r>
              <a:rPr lang="tr-TR" b="1" dirty="0" smtClean="0"/>
              <a:t> İle İlgili Çalışmaların Sunumu</a:t>
            </a:r>
            <a:endParaRPr lang="tr-TR" dirty="0" smtClean="0"/>
          </a:p>
          <a:p>
            <a:pPr>
              <a:buNone/>
            </a:pPr>
            <a:r>
              <a:rPr lang="tr-TR" b="1" dirty="0" smtClean="0"/>
              <a:t> </a:t>
            </a:r>
            <a:endParaRPr lang="tr-TR" dirty="0" smtClean="0"/>
          </a:p>
          <a:p>
            <a:r>
              <a:rPr lang="tr-TR" dirty="0" smtClean="0"/>
              <a:t>Bir analitik yöntemin </a:t>
            </a:r>
            <a:r>
              <a:rPr lang="tr-TR" dirty="0" err="1" smtClean="0"/>
              <a:t>validasyonu</a:t>
            </a:r>
            <a:r>
              <a:rPr lang="tr-TR" dirty="0" smtClean="0"/>
              <a:t> laboratuar çalışmaları ile doğrulanması ve sonuçların deney </a:t>
            </a:r>
            <a:r>
              <a:rPr lang="tr-TR" dirty="0" err="1" smtClean="0"/>
              <a:t>validasyon</a:t>
            </a:r>
            <a:r>
              <a:rPr lang="tr-TR" dirty="0" smtClean="0"/>
              <a:t> raporları olarak sunulması ile tamamlanır. Müracaat sırasında hazırlanacak raporlar aşağıdaki bilgileri kapsamalıdır:</a:t>
            </a:r>
          </a:p>
          <a:p>
            <a:pPr lvl="0"/>
            <a:r>
              <a:rPr lang="tr-TR" dirty="0" smtClean="0"/>
              <a:t>Özet bilgi,</a:t>
            </a:r>
          </a:p>
          <a:p>
            <a:pPr lvl="0"/>
            <a:r>
              <a:rPr lang="tr-TR" dirty="0" smtClean="0"/>
              <a:t>Kullanılan yöntem ile ilgili bilgiler,</a:t>
            </a:r>
          </a:p>
          <a:p>
            <a:pPr lvl="0"/>
            <a:r>
              <a:rPr lang="tr-TR" dirty="0" smtClean="0"/>
              <a:t>Rutin numune analizlerine yöntemin uygulanmasıyla elde edilen </a:t>
            </a:r>
            <a:r>
              <a:rPr lang="tr-TR" dirty="0" err="1" smtClean="0"/>
              <a:t>biyoanalitik</a:t>
            </a:r>
            <a:r>
              <a:rPr lang="tr-TR" dirty="0" smtClean="0"/>
              <a:t> raporlar,</a:t>
            </a:r>
          </a:p>
          <a:p>
            <a:pPr lvl="0"/>
            <a:r>
              <a:rPr lang="tr-TR" dirty="0" smtClean="0"/>
              <a:t>Diğer bilgiler.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128</TotalTime>
  <Words>71</Words>
  <Application>Microsoft Office PowerPoint</Application>
  <PresentationFormat>Ekran Gösterisi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Trebuchet MS</vt:lpstr>
      <vt:lpstr>Wingdings</vt:lpstr>
      <vt:lpstr>Wingdings 2</vt:lpstr>
      <vt:lpstr>Zengin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Analitik Yöntem Validasyonu (Yöntem Geçerlik Testleri)</dc:title>
  <dc:creator>Bengi Uslu</dc:creator>
  <cp:lastModifiedBy>Burcu Doğan Topal</cp:lastModifiedBy>
  <cp:revision>16</cp:revision>
  <dcterms:created xsi:type="dcterms:W3CDTF">2009-10-27T12:07:04Z</dcterms:created>
  <dcterms:modified xsi:type="dcterms:W3CDTF">2019-11-21T15:00:27Z</dcterms:modified>
</cp:coreProperties>
</file>