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00" r:id="rId4"/>
    <p:sldId id="365" r:id="rId5"/>
    <p:sldId id="301" r:id="rId6"/>
    <p:sldId id="399" r:id="rId7"/>
    <p:sldId id="366" r:id="rId8"/>
    <p:sldId id="303" r:id="rId9"/>
    <p:sldId id="420" r:id="rId10"/>
    <p:sldId id="304" r:id="rId11"/>
    <p:sldId id="400" r:id="rId12"/>
    <p:sldId id="305" r:id="rId13"/>
    <p:sldId id="401" r:id="rId14"/>
    <p:sldId id="302" r:id="rId15"/>
    <p:sldId id="306" r:id="rId16"/>
    <p:sldId id="386" r:id="rId17"/>
    <p:sldId id="307" r:id="rId18"/>
    <p:sldId id="367" r:id="rId19"/>
    <p:sldId id="369" r:id="rId20"/>
    <p:sldId id="368" r:id="rId21"/>
    <p:sldId id="402" r:id="rId22"/>
    <p:sldId id="309" r:id="rId23"/>
    <p:sldId id="310" r:id="rId24"/>
    <p:sldId id="311" r:id="rId25"/>
    <p:sldId id="403" r:id="rId26"/>
    <p:sldId id="370" r:id="rId27"/>
    <p:sldId id="312" r:id="rId28"/>
    <p:sldId id="404" r:id="rId29"/>
    <p:sldId id="313" r:id="rId30"/>
    <p:sldId id="372" r:id="rId31"/>
    <p:sldId id="314" r:id="rId32"/>
    <p:sldId id="315" r:id="rId33"/>
    <p:sldId id="406" r:id="rId34"/>
    <p:sldId id="407" r:id="rId35"/>
    <p:sldId id="371" r:id="rId36"/>
    <p:sldId id="317" r:id="rId37"/>
    <p:sldId id="318" r:id="rId38"/>
    <p:sldId id="396" r:id="rId39"/>
    <p:sldId id="321" r:id="rId40"/>
    <p:sldId id="323" r:id="rId41"/>
    <p:sldId id="389" r:id="rId42"/>
    <p:sldId id="324" r:id="rId43"/>
    <p:sldId id="387" r:id="rId44"/>
    <p:sldId id="388" r:id="rId45"/>
    <p:sldId id="390" r:id="rId46"/>
    <p:sldId id="391" r:id="rId47"/>
    <p:sldId id="392" r:id="rId48"/>
    <p:sldId id="425" r:id="rId49"/>
    <p:sldId id="426" r:id="rId50"/>
    <p:sldId id="374" r:id="rId51"/>
    <p:sldId id="326" r:id="rId52"/>
    <p:sldId id="327" r:id="rId53"/>
    <p:sldId id="408" r:id="rId54"/>
    <p:sldId id="328" r:id="rId55"/>
    <p:sldId id="409" r:id="rId56"/>
    <p:sldId id="329" r:id="rId57"/>
    <p:sldId id="410" r:id="rId58"/>
    <p:sldId id="395" r:id="rId59"/>
    <p:sldId id="330" r:id="rId60"/>
    <p:sldId id="375" r:id="rId61"/>
    <p:sldId id="331" r:id="rId62"/>
    <p:sldId id="411" r:id="rId63"/>
    <p:sldId id="332" r:id="rId64"/>
    <p:sldId id="333" r:id="rId65"/>
    <p:sldId id="334" r:id="rId66"/>
    <p:sldId id="335" r:id="rId67"/>
    <p:sldId id="414" r:id="rId68"/>
    <p:sldId id="415" r:id="rId69"/>
    <p:sldId id="336" r:id="rId70"/>
    <p:sldId id="376" r:id="rId71"/>
    <p:sldId id="421" r:id="rId72"/>
    <p:sldId id="337" r:id="rId73"/>
    <p:sldId id="338" r:id="rId74"/>
    <p:sldId id="412" r:id="rId75"/>
    <p:sldId id="339" r:id="rId76"/>
    <p:sldId id="377" r:id="rId77"/>
    <p:sldId id="340" r:id="rId78"/>
    <p:sldId id="341" r:id="rId79"/>
    <p:sldId id="413" r:id="rId80"/>
    <p:sldId id="342" r:id="rId81"/>
    <p:sldId id="378" r:id="rId82"/>
    <p:sldId id="379" r:id="rId83"/>
    <p:sldId id="343" r:id="rId84"/>
    <p:sldId id="416" r:id="rId85"/>
    <p:sldId id="344" r:id="rId86"/>
    <p:sldId id="417" r:id="rId87"/>
    <p:sldId id="345" r:id="rId88"/>
    <p:sldId id="380" r:id="rId89"/>
    <p:sldId id="346" r:id="rId90"/>
    <p:sldId id="348" r:id="rId91"/>
    <p:sldId id="381" r:id="rId92"/>
    <p:sldId id="418" r:id="rId93"/>
    <p:sldId id="349" r:id="rId94"/>
    <p:sldId id="350" r:id="rId95"/>
    <p:sldId id="382" r:id="rId96"/>
    <p:sldId id="351" r:id="rId97"/>
    <p:sldId id="423" r:id="rId98"/>
    <p:sldId id="383" r:id="rId99"/>
    <p:sldId id="424" r:id="rId100"/>
    <p:sldId id="384" r:id="rId101"/>
    <p:sldId id="352" r:id="rId102"/>
    <p:sldId id="422" r:id="rId103"/>
    <p:sldId id="398" r:id="rId104"/>
    <p:sldId id="385" r:id="rId10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DE313"/>
    <a:srgbClr val="66FF66"/>
    <a:srgbClr val="33CC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p:scale>
          <a:sx n="118" d="100"/>
          <a:sy n="118" d="100"/>
        </p:scale>
        <p:origin x="594" y="-12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2962E462-75AE-4E86-A8AD-4CF474091D86}" type="datetimeFigureOut">
              <a:rPr lang="tr-TR"/>
              <a:pPr>
                <a:defRPr/>
              </a:pPr>
              <a:t>2.03.2020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C5C0218-6ABD-4F3E-B80A-3E875FDFED86}" type="slidenum">
              <a:rPr lang="tr-TR"/>
              <a:pPr>
                <a:defRPr/>
              </a:pPr>
              <a:t>‹#›</a:t>
            </a:fld>
            <a:endParaRPr lang="tr-T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86F1B80-2FAC-4C83-B72D-F1B430F4914F}" type="datetimeFigureOut">
              <a:rPr lang="tr-TR"/>
              <a:pPr>
                <a:defRPr/>
              </a:pPr>
              <a:t>2.03.2020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94CFBBD-7AAA-4E8D-8E30-DD524A14A770}" type="slidenum">
              <a:rPr lang="tr-TR"/>
              <a:pPr>
                <a:defRPr/>
              </a:pPr>
              <a:t>‹#›</a:t>
            </a:fld>
            <a:endParaRPr lang="tr-T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B49297E-517C-44AA-86D9-C0576B282C1B}" type="datetimeFigureOut">
              <a:rPr lang="tr-TR"/>
              <a:pPr>
                <a:defRPr/>
              </a:pPr>
              <a:t>2.03.2020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D3F12AB-3E75-4576-BD79-30F736BE2B4E}" type="slidenum">
              <a:rPr lang="tr-TR"/>
              <a:pPr>
                <a:defRPr/>
              </a:pPr>
              <a:t>‹#›</a:t>
            </a:fld>
            <a:endParaRPr lang="tr-T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B90038A-D451-400F-ADF0-D51753F0E7EF}" type="datetimeFigureOut">
              <a:rPr lang="tr-TR"/>
              <a:pPr>
                <a:defRPr/>
              </a:pPr>
              <a:t>2.03.2020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9EA89E-4C79-4A86-9BE6-CC2354FADA5D}" type="slidenum">
              <a:rPr lang="tr-TR"/>
              <a:pPr>
                <a:defRPr/>
              </a:pPr>
              <a:t>‹#›</a:t>
            </a:fld>
            <a:endParaRPr lang="tr-T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4B22D58-3B00-4FD0-B7A1-636D46192059}" type="datetimeFigureOut">
              <a:rPr lang="tr-TR"/>
              <a:pPr>
                <a:defRPr/>
              </a:pPr>
              <a:t>2.03.2020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16DA62-840F-4338-B992-1201C5A940B1}" type="slidenum">
              <a:rPr lang="tr-TR"/>
              <a:pPr>
                <a:defRPr/>
              </a:pPr>
              <a:t>‹#›</a:t>
            </a:fld>
            <a:endParaRPr lang="tr-T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7B36C90-AAA7-409E-B117-AF2B90FA7627}" type="datetimeFigureOut">
              <a:rPr lang="tr-TR"/>
              <a:pPr>
                <a:defRPr/>
              </a:pPr>
              <a:t>2.03.2020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D4C1427-5286-451E-AB35-41E7A76A3C34}" type="slidenum">
              <a:rPr lang="tr-TR"/>
              <a:pPr>
                <a:defRPr/>
              </a:pPr>
              <a:t>‹#›</a:t>
            </a:fld>
            <a:endParaRPr lang="tr-T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508747E-8CD8-4F05-B8F4-9AE55506BE5E}" type="datetimeFigureOut">
              <a:rPr lang="tr-TR"/>
              <a:pPr>
                <a:defRPr/>
              </a:pPr>
              <a:t>2.03.2020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F7243F1-C3D7-4115-8A44-0C4CB250A6B9}" type="slidenum">
              <a:rPr lang="tr-TR"/>
              <a:pPr>
                <a:defRPr/>
              </a:pPr>
              <a:t>‹#›</a:t>
            </a:fld>
            <a:endParaRPr lang="tr-T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31A9ED1-1F4E-472F-A897-AF1E91BE6DBC}" type="datetimeFigureOut">
              <a:rPr lang="tr-TR"/>
              <a:pPr>
                <a:defRPr/>
              </a:pPr>
              <a:t>2.03.2020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B90F78D-137A-4DA4-9505-D59F8F010DD0}" type="slidenum">
              <a:rPr lang="tr-TR"/>
              <a:pPr>
                <a:defRPr/>
              </a:pPr>
              <a:t>‹#›</a:t>
            </a:fld>
            <a:endParaRPr lang="tr-T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2DCE3B4-D7D0-428D-9B2E-FD99E6061674}" type="datetimeFigureOut">
              <a:rPr lang="tr-TR"/>
              <a:pPr>
                <a:defRPr/>
              </a:pPr>
              <a:t>2.03.2020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A1DEE252-2829-4485-91AE-778964236E87}" type="slidenum">
              <a:rPr lang="tr-TR"/>
              <a:pPr>
                <a:defRPr/>
              </a:pPr>
              <a:t>‹#›</a:t>
            </a:fld>
            <a:endParaRPr lang="tr-T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C31FAEB-9E0D-4EB0-8452-90D130A10672}" type="datetimeFigureOut">
              <a:rPr lang="tr-TR"/>
              <a:pPr>
                <a:defRPr/>
              </a:pPr>
              <a:t>2.03.2020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70FD85-6427-47CD-9784-7D79E4FF0039}" type="slidenum">
              <a:rPr lang="tr-TR"/>
              <a:pPr>
                <a:defRPr/>
              </a:pPr>
              <a:t>‹#›</a:t>
            </a:fld>
            <a:endParaRPr lang="tr-T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3F60937-D9CC-4269-BBF7-03BB9DF85C6E}" type="datetimeFigureOut">
              <a:rPr lang="tr-TR"/>
              <a:pPr>
                <a:defRPr/>
              </a:pPr>
              <a:t>2.03.2020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9B1F9E-7D33-48F6-A69F-C5A29C336177}" type="slidenum">
              <a:rPr lang="tr-TR"/>
              <a:pPr>
                <a:defRPr/>
              </a:pPr>
              <a:t>‹#›</a:t>
            </a:fld>
            <a:endParaRPr lang="tr-T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accent1">
                <a:tint val="44500"/>
                <a:satMod val="160000"/>
              </a:schemeClr>
            </a:gs>
            <a:gs pos="61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6036FD-54C2-4B5F-92B0-5E4610DB0886}" type="datetimeFigureOut">
              <a:rPr lang="tr-TR"/>
              <a:pPr>
                <a:defRPr/>
              </a:pPr>
              <a:t>2.03.2020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EF93EE-74D2-4CC6-BC8B-BB500DC2A9A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g0.bloggum.com/upload/lib/img/1266/o/r_1s18si54fgmma1kcb6oj.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176.photobucket.com/albums/w171/grydelek/?action=view&#65533;t=DSC00037.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file:///E:\npacific.htm" TargetMode="External"/><Relationship Id="rId13" Type="http://schemas.openxmlformats.org/officeDocument/2006/relationships/hyperlink" Target="file:///E:\caribean.htm" TargetMode="External"/><Relationship Id="rId18" Type="http://schemas.openxmlformats.org/officeDocument/2006/relationships/hyperlink" Target="file:///E:\B9142F35329" TargetMode="External"/><Relationship Id="rId3" Type="http://schemas.openxmlformats.org/officeDocument/2006/relationships/hyperlink" Target="file:///E:\indian.htm" TargetMode="External"/><Relationship Id="rId7" Type="http://schemas.openxmlformats.org/officeDocument/2006/relationships/hyperlink" Target="file:///E:\spacific.htm" TargetMode="External"/><Relationship Id="rId12" Type="http://schemas.openxmlformats.org/officeDocument/2006/relationships/hyperlink" Target="file:///E:\europe.htm" TargetMode="External"/><Relationship Id="rId17" Type="http://schemas.openxmlformats.org/officeDocument/2006/relationships/hyperlink" Target="file:///E:\africa.htm" TargetMode="External"/><Relationship Id="rId2" Type="http://schemas.openxmlformats.org/officeDocument/2006/relationships/image" Target="../media/image5.png"/><Relationship Id="rId16" Type="http://schemas.openxmlformats.org/officeDocument/2006/relationships/hyperlink" Target="file:///E:\antarctc.htm" TargetMode="External"/><Relationship Id="rId1" Type="http://schemas.openxmlformats.org/officeDocument/2006/relationships/slideLayout" Target="../slideLayouts/slideLayout7.xml"/><Relationship Id="rId6" Type="http://schemas.openxmlformats.org/officeDocument/2006/relationships/hyperlink" Target="file:///E:\natlantc.htm" TargetMode="External"/><Relationship Id="rId11" Type="http://schemas.openxmlformats.org/officeDocument/2006/relationships/hyperlink" Target="file:///E:\namerica.htm" TargetMode="External"/><Relationship Id="rId5" Type="http://schemas.openxmlformats.org/officeDocument/2006/relationships/hyperlink" Target="file:///E:\satlantc.htm" TargetMode="External"/><Relationship Id="rId15" Type="http://schemas.openxmlformats.org/officeDocument/2006/relationships/hyperlink" Target="file:///E:\arctic.htm" TargetMode="External"/><Relationship Id="rId10" Type="http://schemas.openxmlformats.org/officeDocument/2006/relationships/hyperlink" Target="file:///E:\oceania.htm" TargetMode="External"/><Relationship Id="rId19" Type="http://schemas.openxmlformats.org/officeDocument/2006/relationships/image" Target="../media/image6.jpeg"/><Relationship Id="rId4" Type="http://schemas.openxmlformats.org/officeDocument/2006/relationships/hyperlink" Target="file:///E:\arcticoc.htm" TargetMode="External"/><Relationship Id="rId9" Type="http://schemas.openxmlformats.org/officeDocument/2006/relationships/hyperlink" Target="file:///E:\samerica.htm" TargetMode="External"/><Relationship Id="rId14" Type="http://schemas.openxmlformats.org/officeDocument/2006/relationships/hyperlink" Target="file:///E:\asia.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071688" y="3768725"/>
            <a:ext cx="4643437" cy="1446213"/>
          </a:xfrm>
          <a:prstGeom prst="rect">
            <a:avLst/>
          </a:prstGeom>
          <a:noFill/>
          <a:ln w="9525">
            <a:noFill/>
            <a:miter lim="800000"/>
            <a:headEnd/>
            <a:tailEnd/>
          </a:ln>
        </p:spPr>
        <p:txBody>
          <a:bodyPr anchor="ctr">
            <a:spAutoFit/>
          </a:bodyPr>
          <a:lstStyle/>
          <a:p>
            <a:pPr indent="449263" algn="ctr" eaLnBrk="0" hangingPunct="0">
              <a:defRPr/>
            </a:pPr>
            <a:r>
              <a:rPr lang="tr-TR" sz="4400" b="1" dirty="0">
                <a:solidFill>
                  <a:schemeClr val="accent2">
                    <a:lumMod val="40000"/>
                    <a:lumOff val="60000"/>
                  </a:schemeClr>
                </a:solidFill>
                <a:latin typeface="Algerian" pitchFamily="82" charset="0"/>
                <a:cs typeface="Times New Roman" pitchFamily="18" charset="0"/>
              </a:rPr>
              <a:t>ÇİM BİTKİLERİ </a:t>
            </a:r>
          </a:p>
          <a:p>
            <a:pPr indent="449263" algn="ctr" eaLnBrk="0" hangingPunct="0">
              <a:defRPr/>
            </a:pPr>
            <a:r>
              <a:rPr lang="tr-TR" sz="4400" b="1" dirty="0">
                <a:solidFill>
                  <a:schemeClr val="accent2">
                    <a:lumMod val="40000"/>
                    <a:lumOff val="60000"/>
                  </a:schemeClr>
                </a:solidFill>
                <a:latin typeface="Algerian" pitchFamily="82" charset="0"/>
                <a:cs typeface="Times New Roman" pitchFamily="18" charset="0"/>
              </a:rPr>
              <a:t>EKOLOJİSİ</a:t>
            </a:r>
            <a:endParaRPr lang="tr-TR" sz="4400" dirty="0">
              <a:solidFill>
                <a:schemeClr val="accent2">
                  <a:lumMod val="40000"/>
                  <a:lumOff val="60000"/>
                </a:schemeClr>
              </a:solidFill>
              <a:latin typeface="Algerian" pitchFamily="82" charset="0"/>
            </a:endParaRPr>
          </a:p>
        </p:txBody>
      </p:sp>
      <p:pic>
        <p:nvPicPr>
          <p:cNvPr id="2051" name="Picture 3"/>
          <p:cNvPicPr>
            <a:picLocks noChangeAspect="1" noChangeArrowheads="1"/>
          </p:cNvPicPr>
          <p:nvPr/>
        </p:nvPicPr>
        <p:blipFill>
          <a:blip r:embed="rId2"/>
          <a:srcRect/>
          <a:stretch>
            <a:fillRect/>
          </a:stretch>
        </p:blipFill>
        <p:spPr bwMode="auto">
          <a:xfrm>
            <a:off x="6624638" y="357166"/>
            <a:ext cx="2423382" cy="5935684"/>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151484" y="357167"/>
            <a:ext cx="2429791" cy="5929334"/>
          </a:xfrm>
          <a:prstGeom prst="rect">
            <a:avLst/>
          </a:prstGeom>
          <a:noFill/>
          <a:ln w="9525">
            <a:noFill/>
            <a:miter lim="800000"/>
            <a:headEnd/>
            <a:tailEnd/>
          </a:ln>
        </p:spPr>
      </p:pic>
      <p:pic>
        <p:nvPicPr>
          <p:cNvPr id="2053" name="Picture 9" descr="G__ne__+I________+Resimleri"/>
          <p:cNvPicPr>
            <a:picLocks noChangeAspect="1" noChangeArrowheads="1"/>
          </p:cNvPicPr>
          <p:nvPr/>
        </p:nvPicPr>
        <p:blipFill>
          <a:blip r:embed="rId4" cstate="screen"/>
          <a:srcRect/>
          <a:stretch>
            <a:fillRect/>
          </a:stretch>
        </p:blipFill>
        <p:spPr bwMode="auto">
          <a:xfrm>
            <a:off x="2714625" y="428604"/>
            <a:ext cx="3795713" cy="21431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71472" y="1214422"/>
            <a:ext cx="7786688"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449263" algn="just" eaLnBrk="0" hangingPunct="0"/>
            <a:r>
              <a:rPr lang="tr-TR" sz="2000" dirty="0" smtClean="0">
                <a:cs typeface="Times New Roman" pitchFamily="18" charset="0"/>
              </a:rPr>
              <a:t>Çim </a:t>
            </a:r>
            <a:r>
              <a:rPr lang="tr-TR" sz="2000" dirty="0">
                <a:cs typeface="Times New Roman" pitchFamily="18" charset="0"/>
              </a:rPr>
              <a:t>bitkileri, çoğunlukla en iyi gelişmelerini tam güneş ışığı altında </a:t>
            </a:r>
            <a:r>
              <a:rPr lang="tr-TR" sz="2000" dirty="0" smtClean="0">
                <a:cs typeface="Times New Roman" pitchFamily="18" charset="0"/>
              </a:rPr>
              <a:t>yapar. </a:t>
            </a:r>
            <a:r>
              <a:rPr lang="tr-TR" sz="2000" dirty="0">
                <a:cs typeface="Times New Roman" pitchFamily="18" charset="0"/>
              </a:rPr>
              <a:t>Gölgede bitki gelişimi yavaşlar ve kısa sürede ölümler görülür. Ancak türler arasında farklılıklar </a:t>
            </a:r>
            <a:r>
              <a:rPr lang="tr-TR" sz="2000" dirty="0" smtClean="0">
                <a:cs typeface="Times New Roman" pitchFamily="18" charset="0"/>
              </a:rPr>
              <a:t>bulunur (kırmızı yumak). </a:t>
            </a:r>
            <a:endParaRPr lang="tr-TR" sz="2000" dirty="0"/>
          </a:p>
        </p:txBody>
      </p:sp>
      <p:sp>
        <p:nvSpPr>
          <p:cNvPr id="9219" name="2 Dikdörtgen"/>
          <p:cNvSpPr>
            <a:spLocks noChangeArrowheads="1"/>
          </p:cNvSpPr>
          <p:nvPr/>
        </p:nvSpPr>
        <p:spPr bwMode="auto">
          <a:xfrm>
            <a:off x="500034" y="3643314"/>
            <a:ext cx="8286808"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0" hangingPunct="0"/>
            <a:r>
              <a:rPr lang="tr-TR" sz="2000" dirty="0">
                <a:cs typeface="Times New Roman" pitchFamily="18" charset="0"/>
              </a:rPr>
              <a:t>Çim bitkilerinin gölge şartlara dayanımı çevre koşulları ile yakından ilişkilidir. </a:t>
            </a:r>
            <a:endParaRPr lang="tr-TR" sz="2000" dirty="0" smtClean="0">
              <a:cs typeface="Times New Roman" pitchFamily="18" charset="0"/>
            </a:endParaRPr>
          </a:p>
          <a:p>
            <a:pPr indent="271463" algn="just" eaLnBrk="0" hangingPunct="0">
              <a:buFont typeface="Arial" pitchFamily="34" charset="0"/>
              <a:buChar char="•"/>
            </a:pPr>
            <a:r>
              <a:rPr lang="tr-TR" sz="2000" dirty="0" smtClean="0">
                <a:cs typeface="Times New Roman" pitchFamily="18" charset="0"/>
              </a:rPr>
              <a:t>Gölgenin koyuluğu </a:t>
            </a:r>
          </a:p>
          <a:p>
            <a:pPr indent="271463" algn="just" eaLnBrk="0" hangingPunct="0">
              <a:buFont typeface="Arial" pitchFamily="34" charset="0"/>
              <a:buChar char="•"/>
            </a:pPr>
            <a:r>
              <a:rPr lang="tr-TR" sz="2000" dirty="0" smtClean="0">
                <a:cs typeface="Times New Roman" pitchFamily="18" charset="0"/>
              </a:rPr>
              <a:t>bölgenin </a:t>
            </a:r>
            <a:r>
              <a:rPr lang="tr-TR" sz="2000" dirty="0">
                <a:cs typeface="Times New Roman" pitchFamily="18" charset="0"/>
              </a:rPr>
              <a:t>yağış durumu veya sulama etkinliği, </a:t>
            </a:r>
            <a:endParaRPr lang="tr-TR" sz="2000" dirty="0" smtClean="0">
              <a:cs typeface="Times New Roman" pitchFamily="18" charset="0"/>
            </a:endParaRPr>
          </a:p>
          <a:p>
            <a:pPr indent="271463" algn="just" eaLnBrk="0" hangingPunct="0">
              <a:buFont typeface="Arial" pitchFamily="34" charset="0"/>
              <a:buChar char="•"/>
            </a:pPr>
            <a:r>
              <a:rPr lang="tr-TR" sz="2000" dirty="0" smtClean="0">
                <a:cs typeface="Times New Roman" pitchFamily="18" charset="0"/>
              </a:rPr>
              <a:t>biçim </a:t>
            </a:r>
            <a:r>
              <a:rPr lang="tr-TR" sz="2000" dirty="0">
                <a:cs typeface="Times New Roman" pitchFamily="18" charset="0"/>
              </a:rPr>
              <a:t>yüksekliği ve sıklığı, </a:t>
            </a:r>
            <a:endParaRPr lang="tr-TR" sz="2000" dirty="0" smtClean="0">
              <a:cs typeface="Times New Roman" pitchFamily="18" charset="0"/>
            </a:endParaRPr>
          </a:p>
          <a:p>
            <a:pPr indent="271463" algn="just" eaLnBrk="0" hangingPunct="0">
              <a:buFont typeface="Arial" pitchFamily="34" charset="0"/>
              <a:buChar char="•"/>
            </a:pPr>
            <a:r>
              <a:rPr lang="tr-TR" sz="2000" dirty="0" smtClean="0">
                <a:cs typeface="Times New Roman" pitchFamily="18" charset="0"/>
              </a:rPr>
              <a:t>gübreleme</a:t>
            </a:r>
            <a:r>
              <a:rPr lang="tr-TR" sz="2000" dirty="0">
                <a:cs typeface="Times New Roman" pitchFamily="18" charset="0"/>
              </a:rPr>
              <a:t>, </a:t>
            </a:r>
            <a:endParaRPr lang="tr-TR" sz="2000" dirty="0" smtClean="0">
              <a:cs typeface="Times New Roman" pitchFamily="18" charset="0"/>
            </a:endParaRPr>
          </a:p>
          <a:p>
            <a:pPr indent="271463" algn="just" eaLnBrk="0" hangingPunct="0">
              <a:buFont typeface="Arial" pitchFamily="34" charset="0"/>
              <a:buChar char="•"/>
            </a:pPr>
            <a:r>
              <a:rPr lang="tr-TR" sz="2000" dirty="0" smtClean="0">
                <a:cs typeface="Times New Roman" pitchFamily="18" charset="0"/>
              </a:rPr>
              <a:t>hastalık </a:t>
            </a:r>
            <a:r>
              <a:rPr lang="tr-TR" sz="2000" dirty="0">
                <a:cs typeface="Times New Roman" pitchFamily="18" charset="0"/>
              </a:rPr>
              <a:t>ve zararlıların gelişmesi gibi birçok faktör gölgeye dayanımı etkiler. </a:t>
            </a:r>
          </a:p>
        </p:txBody>
      </p:sp>
      <p:sp>
        <p:nvSpPr>
          <p:cNvPr id="4" name="3 Dikdörtgen"/>
          <p:cNvSpPr/>
          <p:nvPr/>
        </p:nvSpPr>
        <p:spPr>
          <a:xfrm>
            <a:off x="785786" y="500042"/>
            <a:ext cx="4044959" cy="400110"/>
          </a:xfrm>
          <a:prstGeom prst="rect">
            <a:avLst/>
          </a:prstGeom>
        </p:spPr>
        <p:txBody>
          <a:bodyPr wrap="square">
            <a:spAutoFit/>
          </a:bodyPr>
          <a:lstStyle/>
          <a:p>
            <a:pPr lvl="0" indent="449263" algn="just" eaLnBrk="0" hangingPunct="0"/>
            <a:r>
              <a:rPr lang="tr-TR" sz="2000" b="1" dirty="0">
                <a:solidFill>
                  <a:prstClr val="black"/>
                </a:solidFill>
                <a:cs typeface="Times New Roman" pitchFamily="18" charset="0"/>
              </a:rPr>
              <a:t>Işık yoğunluğu ve enerjisi</a:t>
            </a:r>
          </a:p>
        </p:txBody>
      </p:sp>
    </p:spTree>
  </p:cSld>
  <p:clrMapOvr>
    <a:masterClrMapping/>
  </p:clrMapOvr>
  <p:transition spd="slow">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42875" y="500063"/>
          <a:ext cx="5643570" cy="5943600"/>
        </p:xfrm>
        <a:graphic>
          <a:graphicData uri="http://schemas.openxmlformats.org/drawingml/2006/table">
            <a:tbl>
              <a:tblPr firstRow="1" bandRow="1">
                <a:tableStyleId>{5C22544A-7EE6-4342-B048-85BDC9FD1C3A}</a:tableStyleId>
              </a:tblPr>
              <a:tblGrid>
                <a:gridCol w="2274290"/>
                <a:gridCol w="3369280"/>
              </a:tblGrid>
              <a:tr h="370840">
                <a:tc>
                  <a:txBody>
                    <a:bodyPr/>
                    <a:lstStyle/>
                    <a:p>
                      <a:r>
                        <a:rPr lang="tr-TR" dirty="0" smtClean="0"/>
                        <a:t>Basılmaya-Çiğnenmeye Dayanıklılık</a:t>
                      </a:r>
                      <a:endParaRPr lang="tr-TR" dirty="0"/>
                    </a:p>
                  </a:txBody>
                  <a:tcPr/>
                </a:tc>
                <a:tc>
                  <a:txBody>
                    <a:bodyPr/>
                    <a:lstStyle/>
                    <a:p>
                      <a:r>
                        <a:rPr lang="tr-TR" dirty="0" smtClean="0"/>
                        <a:t>Tür</a:t>
                      </a:r>
                      <a:endParaRPr lang="tr-TR" dirty="0"/>
                    </a:p>
                  </a:txBody>
                  <a:tcPr/>
                </a:tc>
              </a:tr>
              <a:tr h="370840">
                <a:tc>
                  <a:txBody>
                    <a:bodyPr/>
                    <a:lstStyle/>
                    <a:p>
                      <a:r>
                        <a:rPr lang="tr-TR" dirty="0" smtClean="0"/>
                        <a:t>Çok iyi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Cynodon</a:t>
                      </a:r>
                      <a:r>
                        <a:rPr lang="tr-TR" i="1" dirty="0" smtClean="0"/>
                        <a:t> </a:t>
                      </a:r>
                      <a:r>
                        <a:rPr lang="tr-TR" i="1" dirty="0" err="1" smtClean="0"/>
                        <a:t>dactylon</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Lolium</a:t>
                      </a:r>
                      <a:r>
                        <a:rPr lang="tr-TR" i="1" dirty="0" smtClean="0"/>
                        <a:t> </a:t>
                      </a:r>
                      <a:r>
                        <a:rPr lang="tr-TR" i="1" dirty="0" err="1" smtClean="0"/>
                        <a:t>perenne</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smtClean="0"/>
                        <a:t>F.</a:t>
                      </a:r>
                      <a:r>
                        <a:rPr lang="tr-TR" i="1" dirty="0" err="1" smtClean="0"/>
                        <a:t>arundinacea</a:t>
                      </a:r>
                      <a:endParaRPr lang="tr-TR" i="1" dirty="0"/>
                    </a:p>
                  </a:txBody>
                  <a:tcPr/>
                </a:tc>
              </a:tr>
              <a:tr h="370840">
                <a:tc>
                  <a:txBody>
                    <a:bodyPr/>
                    <a:lstStyle/>
                    <a:p>
                      <a:r>
                        <a:rPr lang="tr-TR" dirty="0" smtClean="0"/>
                        <a:t>İyi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Poa</a:t>
                      </a:r>
                      <a:r>
                        <a:rPr lang="tr-TR" i="1" dirty="0" smtClean="0"/>
                        <a:t> </a:t>
                      </a:r>
                      <a:r>
                        <a:rPr lang="tr-TR" i="1" dirty="0" err="1" smtClean="0"/>
                        <a:t>pratensis</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smtClean="0"/>
                        <a:t>F.</a:t>
                      </a:r>
                      <a:r>
                        <a:rPr lang="tr-TR" i="1" dirty="0" err="1" smtClean="0"/>
                        <a:t>pratensis</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Cynosorus</a:t>
                      </a:r>
                      <a:r>
                        <a:rPr lang="tr-TR" i="1" dirty="0" smtClean="0"/>
                        <a:t> </a:t>
                      </a:r>
                      <a:r>
                        <a:rPr lang="tr-TR" i="1" dirty="0" err="1" smtClean="0"/>
                        <a:t>cristatus</a:t>
                      </a:r>
                      <a:endParaRPr lang="tr-TR" i="1" dirty="0" smtClean="0"/>
                    </a:p>
                  </a:txBody>
                  <a:tcPr/>
                </a:tc>
              </a:tr>
              <a:tr h="370840">
                <a:tc>
                  <a:txBody>
                    <a:bodyPr/>
                    <a:lstStyle/>
                    <a:p>
                      <a:r>
                        <a:rPr lang="tr-TR" dirty="0" smtClean="0"/>
                        <a:t>Orta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Festuca</a:t>
                      </a:r>
                      <a:r>
                        <a:rPr lang="tr-TR" i="1" dirty="0" smtClean="0"/>
                        <a:t> </a:t>
                      </a:r>
                      <a:r>
                        <a:rPr lang="tr-TR" i="1" dirty="0" err="1" smtClean="0"/>
                        <a:t>rubra</a:t>
                      </a:r>
                      <a:r>
                        <a:rPr lang="tr-TR" i="1" dirty="0" smtClean="0"/>
                        <a:t> var.</a:t>
                      </a:r>
                      <a:r>
                        <a:rPr lang="tr-TR" i="1" dirty="0" err="1" smtClean="0"/>
                        <a:t>rubra</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Festuca</a:t>
                      </a:r>
                      <a:r>
                        <a:rPr lang="tr-TR" i="1" dirty="0" smtClean="0"/>
                        <a:t> </a:t>
                      </a:r>
                      <a:r>
                        <a:rPr lang="tr-TR" i="1" dirty="0" err="1" smtClean="0"/>
                        <a:t>rubra</a:t>
                      </a:r>
                      <a:r>
                        <a:rPr lang="tr-TR" i="1" dirty="0" smtClean="0"/>
                        <a:t> var.</a:t>
                      </a:r>
                      <a:r>
                        <a:rPr lang="tr-TR" i="1" dirty="0" err="1" smtClean="0"/>
                        <a:t>commutata</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Agrostis</a:t>
                      </a:r>
                      <a:r>
                        <a:rPr lang="tr-TR" i="1" dirty="0" smtClean="0"/>
                        <a:t> </a:t>
                      </a:r>
                      <a:r>
                        <a:rPr lang="tr-TR" i="1" dirty="0" err="1" smtClean="0"/>
                        <a:t>stolonifera</a:t>
                      </a:r>
                      <a:endParaRPr lang="tr-TR" i="1" dirty="0" smtClean="0"/>
                    </a:p>
                    <a:p>
                      <a:r>
                        <a:rPr lang="tr-TR" i="1" dirty="0" smtClean="0"/>
                        <a:t>F.</a:t>
                      </a:r>
                      <a:r>
                        <a:rPr lang="tr-TR" i="1" dirty="0" err="1" smtClean="0"/>
                        <a:t>ovina</a:t>
                      </a:r>
                      <a:endParaRPr lang="tr-TR" i="1" dirty="0" smtClean="0"/>
                    </a:p>
                    <a:p>
                      <a:r>
                        <a:rPr lang="tr-TR" i="1" dirty="0" err="1" smtClean="0"/>
                        <a:t>Poa</a:t>
                      </a:r>
                      <a:r>
                        <a:rPr lang="tr-TR" i="1" dirty="0" smtClean="0"/>
                        <a:t> </a:t>
                      </a:r>
                      <a:r>
                        <a:rPr lang="tr-TR" i="1" dirty="0" err="1" smtClean="0"/>
                        <a:t>copmpressa</a:t>
                      </a:r>
                      <a:endParaRPr lang="tr-TR" i="1" dirty="0" smtClean="0"/>
                    </a:p>
                  </a:txBody>
                  <a:tcPr/>
                </a:tc>
              </a:tr>
              <a:tr h="370840">
                <a:tc>
                  <a:txBody>
                    <a:bodyPr/>
                    <a:lstStyle/>
                    <a:p>
                      <a:r>
                        <a:rPr lang="tr-TR" dirty="0" smtClean="0"/>
                        <a:t>Zayıf</a:t>
                      </a:r>
                      <a:endParaRPr lang="tr-TR" dirty="0"/>
                    </a:p>
                  </a:txBody>
                  <a:tcPr/>
                </a:tc>
                <a:tc>
                  <a:txBody>
                    <a:bodyPr/>
                    <a:lstStyle/>
                    <a:p>
                      <a:r>
                        <a:rPr lang="tr-TR" i="1" dirty="0" err="1" smtClean="0"/>
                        <a:t>Phleum</a:t>
                      </a:r>
                      <a:r>
                        <a:rPr lang="tr-TR" i="1" dirty="0" smtClean="0"/>
                        <a:t> </a:t>
                      </a:r>
                      <a:r>
                        <a:rPr lang="tr-TR" i="1" dirty="0" err="1" smtClean="0"/>
                        <a:t>pratense</a:t>
                      </a:r>
                      <a:endParaRPr lang="tr-TR" i="1" dirty="0" smtClean="0"/>
                    </a:p>
                    <a:p>
                      <a:r>
                        <a:rPr lang="tr-TR" i="1" dirty="0" err="1" smtClean="0"/>
                        <a:t>Phleum</a:t>
                      </a:r>
                      <a:r>
                        <a:rPr lang="tr-TR" i="1" dirty="0" smtClean="0"/>
                        <a:t> </a:t>
                      </a:r>
                      <a:r>
                        <a:rPr lang="tr-TR" i="1" dirty="0" err="1" smtClean="0"/>
                        <a:t>bertolonii</a:t>
                      </a:r>
                      <a:endParaRPr lang="tr-TR" i="1" dirty="0" smtClean="0"/>
                    </a:p>
                    <a:p>
                      <a:r>
                        <a:rPr lang="tr-TR" i="1" dirty="0" err="1" smtClean="0"/>
                        <a:t>Agropyron</a:t>
                      </a:r>
                      <a:r>
                        <a:rPr lang="tr-TR" i="1" dirty="0" smtClean="0"/>
                        <a:t> </a:t>
                      </a:r>
                      <a:r>
                        <a:rPr lang="tr-TR" i="1" dirty="0" err="1" smtClean="0"/>
                        <a:t>cristatum</a:t>
                      </a:r>
                      <a:endParaRPr lang="tr-TR" i="1" dirty="0" smtClean="0"/>
                    </a:p>
                    <a:p>
                      <a:r>
                        <a:rPr lang="tr-TR" i="1" dirty="0" smtClean="0"/>
                        <a:t>F.</a:t>
                      </a:r>
                      <a:r>
                        <a:rPr lang="tr-TR" i="1" dirty="0" err="1" smtClean="0"/>
                        <a:t>longifolia</a:t>
                      </a:r>
                      <a:endParaRPr lang="tr-TR" i="1" dirty="0" smtClean="0"/>
                    </a:p>
                    <a:p>
                      <a:r>
                        <a:rPr lang="tr-TR" i="1" dirty="0" err="1" smtClean="0"/>
                        <a:t>Agrostis</a:t>
                      </a:r>
                      <a:r>
                        <a:rPr lang="tr-TR" i="1" dirty="0" smtClean="0"/>
                        <a:t> </a:t>
                      </a:r>
                      <a:r>
                        <a:rPr lang="tr-TR" i="1" dirty="0" err="1" smtClean="0"/>
                        <a:t>tenuis</a:t>
                      </a:r>
                      <a:endParaRPr lang="tr-TR" i="1" dirty="0" smtClean="0"/>
                    </a:p>
                    <a:p>
                      <a:r>
                        <a:rPr lang="tr-TR" i="1" dirty="0" err="1" smtClean="0"/>
                        <a:t>Poa</a:t>
                      </a:r>
                      <a:r>
                        <a:rPr lang="tr-TR" i="1" dirty="0" smtClean="0"/>
                        <a:t> </a:t>
                      </a:r>
                      <a:r>
                        <a:rPr lang="tr-TR" i="1" dirty="0" err="1" smtClean="0"/>
                        <a:t>trivialis</a:t>
                      </a:r>
                      <a:endParaRPr lang="tr-TR" i="1" dirty="0" smtClean="0"/>
                    </a:p>
                  </a:txBody>
                  <a:tcPr/>
                </a:tc>
              </a:tr>
            </a:tbl>
          </a:graphicData>
        </a:graphic>
      </p:graphicFrame>
      <p:pic>
        <p:nvPicPr>
          <p:cNvPr id="85014" name="2 Resim" descr="cynedon dactylon_002_lhp.jpg"/>
          <p:cNvPicPr>
            <a:picLocks noChangeAspect="1"/>
          </p:cNvPicPr>
          <p:nvPr/>
        </p:nvPicPr>
        <p:blipFill>
          <a:blip r:embed="rId2" cstate="screen"/>
          <a:srcRect/>
          <a:stretch>
            <a:fillRect/>
          </a:stretch>
        </p:blipFill>
        <p:spPr bwMode="auto">
          <a:xfrm>
            <a:off x="6000750" y="376238"/>
            <a:ext cx="3000375" cy="196215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5015" name="3 Resim" descr="Poa pratensis3.jpg"/>
          <p:cNvPicPr>
            <a:picLocks noChangeAspect="1"/>
          </p:cNvPicPr>
          <p:nvPr/>
        </p:nvPicPr>
        <p:blipFill>
          <a:blip r:embed="rId3"/>
          <a:srcRect/>
          <a:stretch>
            <a:fillRect/>
          </a:stretch>
        </p:blipFill>
        <p:spPr bwMode="auto">
          <a:xfrm>
            <a:off x="6000750" y="2428875"/>
            <a:ext cx="3000375" cy="1909763"/>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5016" name="4 Resim" descr="Agrostis_tenuis1.jpg"/>
          <p:cNvPicPr>
            <a:picLocks noChangeAspect="1"/>
          </p:cNvPicPr>
          <p:nvPr/>
        </p:nvPicPr>
        <p:blipFill>
          <a:blip r:embed="rId4"/>
          <a:srcRect/>
          <a:stretch>
            <a:fillRect/>
          </a:stretch>
        </p:blipFill>
        <p:spPr bwMode="auto">
          <a:xfrm>
            <a:off x="6037263" y="4429125"/>
            <a:ext cx="2963862" cy="217328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85017" name="5 Dikdörtgen"/>
          <p:cNvSpPr>
            <a:spLocks noChangeArrowheads="1"/>
          </p:cNvSpPr>
          <p:nvPr/>
        </p:nvSpPr>
        <p:spPr bwMode="auto">
          <a:xfrm>
            <a:off x="7286625" y="2049463"/>
            <a:ext cx="1743075" cy="307975"/>
          </a:xfrm>
          <a:prstGeom prst="rect">
            <a:avLst/>
          </a:prstGeom>
          <a:noFill/>
          <a:ln w="9525">
            <a:noFill/>
            <a:miter lim="800000"/>
            <a:headEnd/>
            <a:tailEnd/>
          </a:ln>
        </p:spPr>
        <p:txBody>
          <a:bodyPr wrap="none">
            <a:spAutoFit/>
          </a:bodyPr>
          <a:lstStyle/>
          <a:p>
            <a:r>
              <a:rPr lang="tr-TR" sz="1400" b="1" i="1">
                <a:solidFill>
                  <a:schemeClr val="bg1"/>
                </a:solidFill>
              </a:rPr>
              <a:t>Cynodon dactylon</a:t>
            </a:r>
          </a:p>
        </p:txBody>
      </p:sp>
      <p:sp>
        <p:nvSpPr>
          <p:cNvPr id="85018" name="6 Dikdörtgen"/>
          <p:cNvSpPr>
            <a:spLocks noChangeArrowheads="1"/>
          </p:cNvSpPr>
          <p:nvPr/>
        </p:nvSpPr>
        <p:spPr bwMode="auto">
          <a:xfrm>
            <a:off x="7643813" y="4049713"/>
            <a:ext cx="1357312" cy="307975"/>
          </a:xfrm>
          <a:prstGeom prst="rect">
            <a:avLst/>
          </a:prstGeom>
          <a:noFill/>
          <a:ln w="9525">
            <a:noFill/>
            <a:miter lim="800000"/>
            <a:headEnd/>
            <a:tailEnd/>
          </a:ln>
        </p:spPr>
        <p:txBody>
          <a:bodyPr wrap="none">
            <a:spAutoFit/>
          </a:bodyPr>
          <a:lstStyle/>
          <a:p>
            <a:r>
              <a:rPr lang="tr-TR" sz="1400" b="1" i="1">
                <a:solidFill>
                  <a:schemeClr val="bg1"/>
                </a:solidFill>
              </a:rPr>
              <a:t>Poa pratensis</a:t>
            </a:r>
          </a:p>
        </p:txBody>
      </p:sp>
      <p:sp>
        <p:nvSpPr>
          <p:cNvPr id="85019" name="7 Dikdörtgen"/>
          <p:cNvSpPr>
            <a:spLocks noChangeArrowheads="1"/>
          </p:cNvSpPr>
          <p:nvPr/>
        </p:nvSpPr>
        <p:spPr bwMode="auto">
          <a:xfrm>
            <a:off x="7572375" y="6335713"/>
            <a:ext cx="1485900" cy="307975"/>
          </a:xfrm>
          <a:prstGeom prst="rect">
            <a:avLst/>
          </a:prstGeom>
          <a:noFill/>
          <a:ln w="9525">
            <a:noFill/>
            <a:miter lim="800000"/>
            <a:headEnd/>
            <a:tailEnd/>
          </a:ln>
        </p:spPr>
        <p:txBody>
          <a:bodyPr wrap="none">
            <a:spAutoFit/>
          </a:bodyPr>
          <a:lstStyle/>
          <a:p>
            <a:r>
              <a:rPr lang="tr-TR" sz="1400" b="1" i="1">
                <a:solidFill>
                  <a:schemeClr val="bg1"/>
                </a:solidFill>
              </a:rPr>
              <a:t>Agrostis tenuis</a:t>
            </a:r>
          </a:p>
        </p:txBody>
      </p:sp>
    </p:spTree>
  </p:cSld>
  <p:clrMapOvr>
    <a:masterClrMapping/>
  </p:clrMapOvr>
  <p:transition spd="slow">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500034" y="357166"/>
            <a:ext cx="8501122"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indent="449263" algn="just" eaLnBrk="0" hangingPunct="0"/>
            <a:r>
              <a:rPr lang="tr-TR" sz="2000" dirty="0">
                <a:solidFill>
                  <a:schemeClr val="tx1"/>
                </a:solidFill>
                <a:cs typeface="Times New Roman" pitchFamily="18" charset="0"/>
              </a:rPr>
              <a:t>Genel olarak köksap ve sülüklü türlerin basılma ve çiğnenmeden sonra kendini yenileme kabiliyeti fazladır. </a:t>
            </a:r>
            <a:endParaRPr lang="tr-TR" sz="2000" dirty="0">
              <a:solidFill>
                <a:schemeClr val="tx1"/>
              </a:solidFill>
            </a:endParaRPr>
          </a:p>
          <a:p>
            <a:pPr indent="449263" algn="just" eaLnBrk="0" hangingPunct="0"/>
            <a:r>
              <a:rPr lang="tr-TR" sz="2000" dirty="0">
                <a:solidFill>
                  <a:schemeClr val="tx1"/>
                </a:solidFill>
                <a:cs typeface="Times New Roman" pitchFamily="18" charset="0"/>
              </a:rPr>
              <a:t>Basılmaya dayanım çevre şartları ve uygulanan kültürel işlemlerle yakından ilgilidir. </a:t>
            </a:r>
          </a:p>
          <a:p>
            <a:pPr indent="449263" algn="just" eaLnBrk="0" hangingPunct="0"/>
            <a:endParaRPr lang="tr-TR" sz="2000" dirty="0">
              <a:solidFill>
                <a:schemeClr val="tx1"/>
              </a:solidFill>
              <a:cs typeface="Times New Roman" pitchFamily="18" charset="0"/>
            </a:endParaRPr>
          </a:p>
          <a:p>
            <a:pPr indent="449263" algn="just" eaLnBrk="0" hangingPunct="0">
              <a:buFont typeface="Wingdings" pitchFamily="2" charset="2"/>
              <a:buChar char="ü"/>
            </a:pPr>
            <a:r>
              <a:rPr lang="tr-TR" sz="2000" u="sng" dirty="0">
                <a:solidFill>
                  <a:schemeClr val="tx1"/>
                </a:solidFill>
                <a:cs typeface="Times New Roman" pitchFamily="18" charset="0"/>
              </a:rPr>
              <a:t>Biçim yüksekliği </a:t>
            </a:r>
            <a:r>
              <a:rPr lang="tr-TR" sz="2000" dirty="0">
                <a:solidFill>
                  <a:schemeClr val="tx1"/>
                </a:solidFill>
                <a:cs typeface="Times New Roman" pitchFamily="18" charset="0"/>
              </a:rPr>
              <a:t>arttıkça basılma ve çiğnenmeye dayanıklılık artar. </a:t>
            </a:r>
          </a:p>
        </p:txBody>
      </p:sp>
      <p:pic>
        <p:nvPicPr>
          <p:cNvPr id="4" name="Picture 2" descr="http://www.lusklandscape.com/resources/LAWN.jpg"/>
          <p:cNvPicPr>
            <a:picLocks noChangeAspect="1" noChangeArrowheads="1"/>
          </p:cNvPicPr>
          <p:nvPr/>
        </p:nvPicPr>
        <p:blipFill>
          <a:blip r:embed="rId2"/>
          <a:srcRect/>
          <a:stretch>
            <a:fillRect/>
          </a:stretch>
        </p:blipFill>
        <p:spPr bwMode="auto">
          <a:xfrm>
            <a:off x="2357422" y="2714620"/>
            <a:ext cx="4953035" cy="3714776"/>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2 Resim" descr="foci_k.jpg"/>
          <p:cNvPicPr>
            <a:picLocks noChangeAspect="1"/>
          </p:cNvPicPr>
          <p:nvPr/>
        </p:nvPicPr>
        <p:blipFill>
          <a:blip r:embed="rId2"/>
          <a:srcRect/>
          <a:stretch>
            <a:fillRect/>
          </a:stretch>
        </p:blipFill>
        <p:spPr bwMode="auto">
          <a:xfrm>
            <a:off x="2357422" y="-1500"/>
            <a:ext cx="5143536" cy="6859500"/>
          </a:xfrm>
          <a:prstGeom prst="rect">
            <a:avLst/>
          </a:prstGeom>
          <a:noFill/>
          <a:ln w="9525">
            <a:noFill/>
            <a:miter lim="800000"/>
            <a:headEnd/>
            <a:tailEnd/>
          </a:ln>
        </p:spPr>
      </p:pic>
      <p:sp>
        <p:nvSpPr>
          <p:cNvPr id="4" name="3 Dikdörtgen"/>
          <p:cNvSpPr/>
          <p:nvPr/>
        </p:nvSpPr>
        <p:spPr>
          <a:xfrm>
            <a:off x="142844" y="71414"/>
            <a:ext cx="8858312"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buFont typeface="Wingdings" pitchFamily="2" charset="2"/>
              <a:buChar char="ü"/>
            </a:pPr>
            <a:r>
              <a:rPr lang="tr-TR" sz="2000" dirty="0" smtClean="0">
                <a:cs typeface="Times New Roman" pitchFamily="18" charset="0"/>
              </a:rPr>
              <a:t>Aşırı azotlu </a:t>
            </a:r>
            <a:r>
              <a:rPr lang="tr-TR" sz="2000" u="sng" dirty="0" smtClean="0">
                <a:cs typeface="Times New Roman" pitchFamily="18" charset="0"/>
              </a:rPr>
              <a:t>gübreleme</a:t>
            </a:r>
            <a:r>
              <a:rPr lang="tr-TR" sz="2000" dirty="0" smtClean="0">
                <a:cs typeface="Times New Roman" pitchFamily="18" charset="0"/>
              </a:rPr>
              <a:t> ve sulama çiğnenmeye karşı dayanımı azaltırken, iyi bir potasyumlu ve fosforlu gübreleme bitkilerde dayanıklılığı arttırır. </a:t>
            </a:r>
          </a:p>
          <a:p>
            <a:pPr indent="449263" algn="just" eaLnBrk="0" hangingPunct="0">
              <a:buFont typeface="Wingdings" pitchFamily="2" charset="2"/>
              <a:buChar char="ü"/>
            </a:pPr>
            <a:endParaRPr lang="tr-TR" sz="2000" dirty="0" smtClean="0">
              <a:cs typeface="Times New Roman" pitchFamily="18" charset="0"/>
            </a:endParaRPr>
          </a:p>
          <a:p>
            <a:pPr indent="449263" algn="just" eaLnBrk="0" hangingPunct="0">
              <a:buFont typeface="Wingdings" pitchFamily="2" charset="2"/>
              <a:buChar char="ü"/>
            </a:pPr>
            <a:r>
              <a:rPr lang="tr-TR" sz="2000" dirty="0" smtClean="0">
                <a:cs typeface="Times New Roman" pitchFamily="18" charset="0"/>
              </a:rPr>
              <a:t>Aynı şekilde </a:t>
            </a:r>
            <a:r>
              <a:rPr lang="tr-TR" sz="2000" u="sng" dirty="0" smtClean="0">
                <a:cs typeface="Times New Roman" pitchFamily="18" charset="0"/>
              </a:rPr>
              <a:t>bitki besin noksanlığı </a:t>
            </a:r>
            <a:r>
              <a:rPr lang="tr-TR" sz="2000" dirty="0" smtClean="0">
                <a:cs typeface="Times New Roman" pitchFamily="18" charset="0"/>
              </a:rPr>
              <a:t>görülen alanlarda kurulan çim alanlarında basılma ve çiğnenmeye dayanıklılık azalır. </a:t>
            </a:r>
            <a:endParaRPr lang="tr-TR" sz="2000"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3" name="2 Resim" descr="news_manset_resim_va_Futbol001.jpg"/>
          <p:cNvPicPr>
            <a:picLocks noChangeAspect="1"/>
          </p:cNvPicPr>
          <p:nvPr/>
        </p:nvPicPr>
        <p:blipFill>
          <a:blip r:embed="rId2"/>
          <a:srcRect/>
          <a:stretch>
            <a:fillRect/>
          </a:stretch>
        </p:blipFill>
        <p:spPr bwMode="auto">
          <a:xfrm>
            <a:off x="-4362" y="2242904"/>
            <a:ext cx="9148394" cy="4615120"/>
          </a:xfrm>
          <a:prstGeom prst="rect">
            <a:avLst/>
          </a:prstGeom>
          <a:noFill/>
          <a:ln w="9525">
            <a:noFill/>
            <a:miter lim="800000"/>
            <a:headEnd/>
            <a:tailEnd/>
          </a:ln>
        </p:spPr>
      </p:pic>
      <p:sp>
        <p:nvSpPr>
          <p:cNvPr id="87042" name="1 Dikdörtgen"/>
          <p:cNvSpPr>
            <a:spLocks noChangeArrowheads="1"/>
          </p:cNvSpPr>
          <p:nvPr/>
        </p:nvSpPr>
        <p:spPr bwMode="auto">
          <a:xfrm>
            <a:off x="500034" y="285728"/>
            <a:ext cx="8215369" cy="3477875"/>
          </a:xfrm>
          <a:prstGeom prst="rect">
            <a:avLst/>
          </a:prstGeom>
          <a:solidFill>
            <a:schemeClr val="tx2">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indent="449263" algn="just" eaLnBrk="0" hangingPunct="0">
              <a:buFont typeface="Wingdings" pitchFamily="2" charset="2"/>
              <a:buChar char="ü"/>
            </a:pPr>
            <a:r>
              <a:rPr lang="tr-TR" sz="2000" u="sng" dirty="0" smtClean="0">
                <a:solidFill>
                  <a:srgbClr val="FFFF00"/>
                </a:solidFill>
                <a:cs typeface="Times New Roman" pitchFamily="18" charset="0"/>
              </a:rPr>
              <a:t>Işık</a:t>
            </a:r>
            <a:r>
              <a:rPr lang="tr-TR" sz="2000" dirty="0" smtClean="0">
                <a:solidFill>
                  <a:srgbClr val="FFFF00"/>
                </a:solidFill>
                <a:cs typeface="Times New Roman" pitchFamily="18" charset="0"/>
              </a:rPr>
              <a:t> </a:t>
            </a:r>
            <a:r>
              <a:rPr lang="tr-TR" sz="2000" dirty="0">
                <a:solidFill>
                  <a:srgbClr val="FFFF00"/>
                </a:solidFill>
                <a:cs typeface="Times New Roman" pitchFamily="18" charset="0"/>
              </a:rPr>
              <a:t>çiğnenme üzerine önemli etki </a:t>
            </a:r>
            <a:r>
              <a:rPr lang="tr-TR" sz="2000" dirty="0" smtClean="0">
                <a:solidFill>
                  <a:srgbClr val="FFFF00"/>
                </a:solidFill>
                <a:cs typeface="Times New Roman" pitchFamily="18" charset="0"/>
              </a:rPr>
              <a:t>yapar. </a:t>
            </a:r>
            <a:r>
              <a:rPr lang="tr-TR" sz="2000" dirty="0">
                <a:solidFill>
                  <a:srgbClr val="FFFF00"/>
                </a:solidFill>
                <a:cs typeface="Times New Roman" pitchFamily="18" charset="0"/>
              </a:rPr>
              <a:t>Işık yoğunluğunun azalması halinde </a:t>
            </a:r>
            <a:r>
              <a:rPr lang="tr-TR" sz="2000" dirty="0" smtClean="0">
                <a:solidFill>
                  <a:srgbClr val="FFFF00"/>
                </a:solidFill>
                <a:cs typeface="Times New Roman" pitchFamily="18" charset="0"/>
              </a:rPr>
              <a:t>basılmaya dayanıklılık </a:t>
            </a:r>
            <a:r>
              <a:rPr lang="tr-TR" sz="2000" dirty="0">
                <a:solidFill>
                  <a:srgbClr val="FFFF00"/>
                </a:solidFill>
                <a:cs typeface="Times New Roman" pitchFamily="18" charset="0"/>
              </a:rPr>
              <a:t>azalır. Bu nedenle gölge şartlarda yetiştirilen bitkilerin çoğunda basılmaya dayanıklılık çok zayıftır. </a:t>
            </a:r>
            <a:endParaRPr lang="tr-TR" sz="2000" dirty="0" smtClean="0">
              <a:solidFill>
                <a:srgbClr val="FFFF00"/>
              </a:solidFill>
              <a:cs typeface="Times New Roman" pitchFamily="18" charset="0"/>
            </a:endParaRPr>
          </a:p>
          <a:p>
            <a:pPr indent="449263" algn="just" eaLnBrk="0" hangingPunct="0">
              <a:buFont typeface="Wingdings" pitchFamily="2" charset="2"/>
              <a:buChar char="ü"/>
            </a:pPr>
            <a:endParaRPr lang="tr-TR" sz="2000" dirty="0">
              <a:solidFill>
                <a:srgbClr val="FFFF00"/>
              </a:solidFill>
              <a:cs typeface="Times New Roman" pitchFamily="18" charset="0"/>
            </a:endParaRPr>
          </a:p>
          <a:p>
            <a:pPr indent="449263" algn="just" eaLnBrk="0" hangingPunct="0">
              <a:buFont typeface="Wingdings" pitchFamily="2" charset="2"/>
              <a:buChar char="ü"/>
            </a:pPr>
            <a:r>
              <a:rPr lang="tr-TR" sz="2000" u="sng" dirty="0">
                <a:solidFill>
                  <a:srgbClr val="FFFF00"/>
                </a:solidFill>
                <a:cs typeface="Times New Roman" pitchFamily="18" charset="0"/>
              </a:rPr>
              <a:t>Kuru ve solmuş bitkilerde </a:t>
            </a:r>
            <a:r>
              <a:rPr lang="tr-TR" sz="2000" dirty="0">
                <a:solidFill>
                  <a:srgbClr val="FFFF00"/>
                </a:solidFill>
                <a:cs typeface="Times New Roman" pitchFamily="18" charset="0"/>
              </a:rPr>
              <a:t>de basılmaya dayanıklılık çok azalır. </a:t>
            </a:r>
            <a:endParaRPr lang="tr-TR" sz="2000" dirty="0" smtClean="0">
              <a:solidFill>
                <a:srgbClr val="FFFF00"/>
              </a:solidFill>
              <a:cs typeface="Times New Roman" pitchFamily="18" charset="0"/>
            </a:endParaRPr>
          </a:p>
          <a:p>
            <a:pPr indent="449263" algn="just" eaLnBrk="0" hangingPunct="0">
              <a:buFont typeface="Wingdings" pitchFamily="2" charset="2"/>
              <a:buChar char="ü"/>
            </a:pPr>
            <a:endParaRPr lang="tr-TR" sz="2000" dirty="0">
              <a:solidFill>
                <a:srgbClr val="FFFF00"/>
              </a:solidFill>
              <a:cs typeface="Times New Roman" pitchFamily="18" charset="0"/>
            </a:endParaRPr>
          </a:p>
          <a:p>
            <a:pPr indent="449263" algn="just" eaLnBrk="0" hangingPunct="0">
              <a:buFont typeface="Wingdings" pitchFamily="2" charset="2"/>
              <a:buChar char="ü"/>
            </a:pPr>
            <a:r>
              <a:rPr lang="tr-TR" sz="2000" u="sng" dirty="0">
                <a:solidFill>
                  <a:srgbClr val="FFFF00"/>
                </a:solidFill>
                <a:cs typeface="Times New Roman" pitchFamily="18" charset="0"/>
              </a:rPr>
              <a:t>Donmuş bitki örtüsünde </a:t>
            </a:r>
            <a:r>
              <a:rPr lang="tr-TR" sz="2000" dirty="0">
                <a:solidFill>
                  <a:srgbClr val="FFFF00"/>
                </a:solidFill>
                <a:cs typeface="Times New Roman" pitchFamily="18" charset="0"/>
              </a:rPr>
              <a:t>bitkilerin mekanik parçalanması kolay olduğundan çiğnenmeden büyük ölçüde zarar görürler. </a:t>
            </a:r>
            <a:endParaRPr lang="tr-TR" sz="2000" dirty="0" smtClean="0">
              <a:solidFill>
                <a:srgbClr val="FFFF00"/>
              </a:solidFill>
              <a:cs typeface="Times New Roman" pitchFamily="18" charset="0"/>
            </a:endParaRPr>
          </a:p>
          <a:p>
            <a:pPr indent="449263" algn="just" eaLnBrk="0" hangingPunct="0">
              <a:buFont typeface="Wingdings" pitchFamily="2" charset="2"/>
              <a:buChar char="ü"/>
            </a:pPr>
            <a:endParaRPr lang="tr-TR" sz="2000" dirty="0">
              <a:solidFill>
                <a:srgbClr val="FFFF00"/>
              </a:solidFill>
              <a:cs typeface="Times New Roman" pitchFamily="18" charset="0"/>
            </a:endParaRPr>
          </a:p>
          <a:p>
            <a:pPr indent="449263" algn="just" eaLnBrk="0" hangingPunct="0">
              <a:buFont typeface="Wingdings" pitchFamily="2" charset="2"/>
              <a:buChar char="ü"/>
            </a:pPr>
            <a:r>
              <a:rPr lang="tr-TR" sz="2000" dirty="0" smtClean="0">
                <a:solidFill>
                  <a:srgbClr val="FFFF00"/>
                </a:solidFill>
                <a:cs typeface="Times New Roman" pitchFamily="18" charset="0"/>
              </a:rPr>
              <a:t>Yaz </a:t>
            </a:r>
            <a:r>
              <a:rPr lang="tr-TR" sz="2000" dirty="0">
                <a:solidFill>
                  <a:srgbClr val="FFFF00"/>
                </a:solidFill>
                <a:cs typeface="Times New Roman" pitchFamily="18" charset="0"/>
              </a:rPr>
              <a:t>aylarında </a:t>
            </a:r>
            <a:r>
              <a:rPr lang="tr-TR" sz="2000" u="sng" dirty="0">
                <a:solidFill>
                  <a:srgbClr val="FFFF00"/>
                </a:solidFill>
                <a:cs typeface="Times New Roman" pitchFamily="18" charset="0"/>
              </a:rPr>
              <a:t>bitkilerin dormant olduğu dönemlerde </a:t>
            </a:r>
            <a:r>
              <a:rPr lang="tr-TR" sz="2000" dirty="0">
                <a:solidFill>
                  <a:srgbClr val="FFFF00"/>
                </a:solidFill>
                <a:cs typeface="Times New Roman" pitchFamily="18" charset="0"/>
              </a:rPr>
              <a:t>basılmaya dayanıklılık azalır. </a:t>
            </a:r>
            <a:endParaRPr lang="tr-TR" sz="2000" dirty="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2" cstate="screen"/>
          <a:srcRect/>
          <a:stretch>
            <a:fillRect/>
          </a:stretch>
        </p:blipFill>
        <p:spPr bwMode="auto">
          <a:xfrm>
            <a:off x="1928813" y="2928960"/>
            <a:ext cx="5576887" cy="3714750"/>
          </a:xfrm>
          <a:prstGeom prst="rect">
            <a:avLst/>
          </a:prstGeom>
          <a:noFill/>
          <a:ln w="44450">
            <a:solidFill>
              <a:schemeClr val="tx1"/>
            </a:solidFill>
            <a:miter lim="800000"/>
            <a:headEnd/>
            <a:tailEnd/>
          </a:ln>
        </p:spPr>
      </p:pic>
      <p:sp>
        <p:nvSpPr>
          <p:cNvPr id="88067" name="2 Dikdörtgen"/>
          <p:cNvSpPr>
            <a:spLocks noChangeArrowheads="1"/>
          </p:cNvSpPr>
          <p:nvPr/>
        </p:nvSpPr>
        <p:spPr bwMode="auto">
          <a:xfrm>
            <a:off x="1071538" y="285728"/>
            <a:ext cx="7072313" cy="224676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indent="449263" algn="just" eaLnBrk="0" hangingPunct="0"/>
            <a:r>
              <a:rPr lang="tr-TR" sz="2000" u="sng" dirty="0">
                <a:solidFill>
                  <a:schemeClr val="tx1"/>
                </a:solidFill>
                <a:cs typeface="Times New Roman" pitchFamily="18" charset="0"/>
              </a:rPr>
              <a:t>Basılma ve çiğnenme </a:t>
            </a:r>
            <a:endParaRPr lang="tr-TR" sz="2000" u="sng" dirty="0" smtClean="0">
              <a:solidFill>
                <a:schemeClr val="tx1"/>
              </a:solidFill>
              <a:cs typeface="Times New Roman" pitchFamily="18" charset="0"/>
            </a:endParaRPr>
          </a:p>
          <a:p>
            <a:pPr indent="449263" algn="just" eaLnBrk="0" hangingPunct="0"/>
            <a:r>
              <a:rPr lang="tr-TR" sz="2000" dirty="0" smtClean="0">
                <a:solidFill>
                  <a:schemeClr val="tx1"/>
                </a:solidFill>
                <a:cs typeface="Times New Roman" pitchFamily="18" charset="0"/>
              </a:rPr>
              <a:t>fiziki </a:t>
            </a:r>
            <a:r>
              <a:rPr lang="tr-TR" sz="2000" dirty="0">
                <a:solidFill>
                  <a:schemeClr val="tx1"/>
                </a:solidFill>
                <a:cs typeface="Times New Roman" pitchFamily="18" charset="0"/>
              </a:rPr>
              <a:t>olarak organlarının </a:t>
            </a:r>
            <a:r>
              <a:rPr lang="tr-TR" sz="2000" dirty="0" smtClean="0">
                <a:solidFill>
                  <a:schemeClr val="tx1"/>
                </a:solidFill>
                <a:cs typeface="Times New Roman" pitchFamily="18" charset="0"/>
              </a:rPr>
              <a:t>parçalanmasına, </a:t>
            </a:r>
          </a:p>
          <a:p>
            <a:pPr indent="449263" algn="just" eaLnBrk="0" hangingPunct="0"/>
            <a:r>
              <a:rPr lang="tr-TR" sz="2000" dirty="0" smtClean="0">
                <a:solidFill>
                  <a:schemeClr val="tx1"/>
                </a:solidFill>
                <a:cs typeface="Times New Roman" pitchFamily="18" charset="0"/>
              </a:rPr>
              <a:t>toprağın </a:t>
            </a:r>
            <a:r>
              <a:rPr lang="tr-TR" sz="2000" dirty="0">
                <a:solidFill>
                  <a:schemeClr val="tx1"/>
                </a:solidFill>
                <a:cs typeface="Times New Roman" pitchFamily="18" charset="0"/>
              </a:rPr>
              <a:t>sıkışmasına, </a:t>
            </a:r>
            <a:endParaRPr lang="tr-TR" sz="2000" dirty="0" smtClean="0">
              <a:solidFill>
                <a:schemeClr val="tx1"/>
              </a:solidFill>
              <a:cs typeface="Times New Roman" pitchFamily="18" charset="0"/>
            </a:endParaRPr>
          </a:p>
          <a:p>
            <a:pPr indent="449263" algn="just" eaLnBrk="0" hangingPunct="0"/>
            <a:r>
              <a:rPr lang="tr-TR" sz="2000" dirty="0" smtClean="0">
                <a:solidFill>
                  <a:schemeClr val="tx1"/>
                </a:solidFill>
                <a:cs typeface="Times New Roman" pitchFamily="18" charset="0"/>
              </a:rPr>
              <a:t>oksijen </a:t>
            </a:r>
            <a:r>
              <a:rPr lang="tr-TR" sz="2000" dirty="0">
                <a:solidFill>
                  <a:schemeClr val="tx1"/>
                </a:solidFill>
                <a:cs typeface="Times New Roman" pitchFamily="18" charset="0"/>
              </a:rPr>
              <a:t>oranının azalmasına, </a:t>
            </a:r>
            <a:endParaRPr lang="tr-TR" sz="2000" dirty="0" smtClean="0">
              <a:solidFill>
                <a:schemeClr val="tx1"/>
              </a:solidFill>
              <a:cs typeface="Times New Roman" pitchFamily="18" charset="0"/>
            </a:endParaRPr>
          </a:p>
          <a:p>
            <a:pPr indent="449263" algn="just" eaLnBrk="0" hangingPunct="0"/>
            <a:r>
              <a:rPr lang="tr-TR" sz="2000" dirty="0" smtClean="0">
                <a:solidFill>
                  <a:schemeClr val="tx1"/>
                </a:solidFill>
                <a:cs typeface="Times New Roman" pitchFamily="18" charset="0"/>
              </a:rPr>
              <a:t>buna </a:t>
            </a:r>
            <a:r>
              <a:rPr lang="tr-TR" sz="2000" dirty="0">
                <a:solidFill>
                  <a:schemeClr val="tx1"/>
                </a:solidFill>
                <a:cs typeface="Times New Roman" pitchFamily="18" charset="0"/>
              </a:rPr>
              <a:t>karşılık hava ve su hareketinin yavaşlamasına neden </a:t>
            </a:r>
            <a:r>
              <a:rPr lang="tr-TR" sz="2000" dirty="0" smtClean="0">
                <a:solidFill>
                  <a:schemeClr val="tx1"/>
                </a:solidFill>
                <a:cs typeface="Times New Roman" pitchFamily="18" charset="0"/>
              </a:rPr>
              <a:t>olur.  </a:t>
            </a:r>
          </a:p>
          <a:p>
            <a:pPr indent="449263" algn="just" eaLnBrk="0" hangingPunct="0"/>
            <a:r>
              <a:rPr lang="tr-TR" sz="2000" dirty="0" smtClean="0">
                <a:solidFill>
                  <a:schemeClr val="tx1"/>
                </a:solidFill>
                <a:cs typeface="Times New Roman" pitchFamily="18" charset="0"/>
              </a:rPr>
              <a:t>Aşırı </a:t>
            </a:r>
            <a:r>
              <a:rPr lang="tr-TR" sz="2000" dirty="0">
                <a:solidFill>
                  <a:schemeClr val="tx1"/>
                </a:solidFill>
                <a:cs typeface="Times New Roman" pitchFamily="18" charset="0"/>
              </a:rPr>
              <a:t>basılan ve sıkışan topraklarda bitkiler zayıf gelişeceği için bitki örtüsü seyrekleşir. </a:t>
            </a:r>
            <a:endParaRPr lang="tr-TR" sz="2000"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nthorama.gr/fotos/poa_nemoralis1.jpg"/>
          <p:cNvPicPr>
            <a:picLocks noChangeAspect="1" noChangeArrowheads="1"/>
          </p:cNvPicPr>
          <p:nvPr/>
        </p:nvPicPr>
        <p:blipFill>
          <a:blip r:embed="rId2"/>
          <a:srcRect/>
          <a:stretch>
            <a:fillRect/>
          </a:stretch>
        </p:blipFill>
        <p:spPr bwMode="auto">
          <a:xfrm>
            <a:off x="0" y="-24"/>
            <a:ext cx="9144000" cy="6872803"/>
          </a:xfrm>
          <a:prstGeom prst="rect">
            <a:avLst/>
          </a:prstGeom>
          <a:noFill/>
          <a:ln w="9525">
            <a:noFill/>
            <a:miter lim="800000"/>
            <a:headEnd/>
            <a:tailEnd/>
          </a:ln>
        </p:spPr>
      </p:pic>
      <p:sp>
        <p:nvSpPr>
          <p:cNvPr id="2" name="1 Dikdörtgen"/>
          <p:cNvSpPr/>
          <p:nvPr/>
        </p:nvSpPr>
        <p:spPr>
          <a:xfrm>
            <a:off x="142844" y="285728"/>
            <a:ext cx="664373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49263" algn="just" eaLnBrk="0" hangingPunct="0"/>
            <a:r>
              <a:rPr lang="tr-TR" dirty="0" smtClean="0">
                <a:cs typeface="Times New Roman" pitchFamily="18" charset="0"/>
              </a:rPr>
              <a:t>Örneğin biçim yapılmayan koyu gölge alanlarda </a:t>
            </a:r>
            <a:r>
              <a:rPr lang="tr-TR" b="1" i="1" dirty="0" smtClean="0">
                <a:cs typeface="Times New Roman" pitchFamily="18" charset="0"/>
              </a:rPr>
              <a:t>Poa </a:t>
            </a:r>
            <a:r>
              <a:rPr lang="tr-TR" b="1" i="1" dirty="0" err="1" smtClean="0">
                <a:cs typeface="Times New Roman" pitchFamily="18" charset="0"/>
              </a:rPr>
              <a:t>nemoralis</a:t>
            </a:r>
            <a:r>
              <a:rPr lang="tr-TR" b="1" dirty="0" smtClean="0">
                <a:cs typeface="Times New Roman" pitchFamily="18" charset="0"/>
              </a:rPr>
              <a:t> </a:t>
            </a:r>
            <a:r>
              <a:rPr lang="tr-TR" dirty="0" smtClean="0">
                <a:cs typeface="Times New Roman" pitchFamily="18" charset="0"/>
              </a:rPr>
              <a:t>ve tüm </a:t>
            </a:r>
            <a:r>
              <a:rPr lang="tr-TR" b="1" i="1" dirty="0" smtClean="0">
                <a:cs typeface="Times New Roman" pitchFamily="18" charset="0"/>
              </a:rPr>
              <a:t>Festuca </a:t>
            </a:r>
            <a:r>
              <a:rPr lang="tr-TR" b="1" i="1" dirty="0" err="1" smtClean="0">
                <a:cs typeface="Times New Roman" pitchFamily="18" charset="0"/>
              </a:rPr>
              <a:t>rubra</a:t>
            </a:r>
            <a:r>
              <a:rPr lang="tr-TR" dirty="0" smtClean="0">
                <a:cs typeface="Times New Roman" pitchFamily="18" charset="0"/>
              </a:rPr>
              <a:t> çeşitleri başarı ile kullanılır. </a:t>
            </a:r>
          </a:p>
          <a:p>
            <a:pPr indent="449263" algn="just" eaLnBrk="0" hangingPunct="0"/>
            <a:endParaRPr lang="tr-TR" dirty="0" smtClean="0">
              <a:cs typeface="Times New Roman" pitchFamily="18" charset="0"/>
            </a:endParaRPr>
          </a:p>
          <a:p>
            <a:pPr indent="449263" algn="just" eaLnBrk="0" hangingPunct="0"/>
            <a:r>
              <a:rPr lang="tr-TR" dirty="0" smtClean="0">
                <a:cs typeface="Times New Roman" pitchFamily="18" charset="0"/>
              </a:rPr>
              <a:t>Buna karşılık sulama olanakları iyi, </a:t>
            </a:r>
          </a:p>
          <a:p>
            <a:pPr indent="449263" algn="just" eaLnBrk="0" hangingPunct="0"/>
            <a:r>
              <a:rPr lang="tr-TR" dirty="0" smtClean="0">
                <a:cs typeface="Times New Roman" pitchFamily="18" charset="0"/>
              </a:rPr>
              <a:t>düzenli biçilebilen bina veya duvar gölgelerinde </a:t>
            </a:r>
            <a:r>
              <a:rPr lang="tr-TR" i="1" dirty="0" smtClean="0">
                <a:cs typeface="Times New Roman" pitchFamily="18" charset="0"/>
              </a:rPr>
              <a:t>Festuca</a:t>
            </a:r>
            <a:r>
              <a:rPr lang="tr-TR" dirty="0" smtClean="0">
                <a:cs typeface="Times New Roman" pitchFamily="18" charset="0"/>
              </a:rPr>
              <a:t> çeşitlerinin yanında </a:t>
            </a:r>
            <a:r>
              <a:rPr lang="tr-TR" i="1" dirty="0" smtClean="0">
                <a:cs typeface="Times New Roman" pitchFamily="18" charset="0"/>
              </a:rPr>
              <a:t>Agrostis</a:t>
            </a:r>
            <a:r>
              <a:rPr lang="tr-TR" dirty="0" smtClean="0">
                <a:cs typeface="Times New Roman" pitchFamily="18" charset="0"/>
              </a:rPr>
              <a:t> türleri de başarılı olur. </a:t>
            </a:r>
            <a:endParaRPr lang="tr-TR" dirty="0"/>
          </a:p>
        </p:txBody>
      </p:sp>
      <p:pic>
        <p:nvPicPr>
          <p:cNvPr id="4" name="Picture 4" descr="http://www.soquelcreekwater.com/images/Pho-Grass_festuca_rubra.jpg"/>
          <p:cNvPicPr>
            <a:picLocks noChangeAspect="1" noChangeArrowheads="1"/>
          </p:cNvPicPr>
          <p:nvPr/>
        </p:nvPicPr>
        <p:blipFill>
          <a:blip r:embed="rId3"/>
          <a:srcRect/>
          <a:stretch>
            <a:fillRect/>
          </a:stretch>
        </p:blipFill>
        <p:spPr bwMode="auto">
          <a:xfrm>
            <a:off x="285720" y="3714752"/>
            <a:ext cx="2857491" cy="2874809"/>
          </a:xfrm>
          <a:prstGeom prst="rect">
            <a:avLst/>
          </a:prstGeom>
          <a:noFill/>
          <a:ln w="38100">
            <a:solidFill>
              <a:schemeClr val="tx1"/>
            </a:solidFill>
            <a:miter lim="800000"/>
            <a:headEnd/>
            <a:tailEnd/>
          </a:ln>
        </p:spPr>
      </p:pic>
      <p:sp>
        <p:nvSpPr>
          <p:cNvPr id="5" name="4 Dikdörtgen"/>
          <p:cNvSpPr/>
          <p:nvPr/>
        </p:nvSpPr>
        <p:spPr>
          <a:xfrm>
            <a:off x="785786" y="6215082"/>
            <a:ext cx="1175322" cy="276999"/>
          </a:xfrm>
          <a:prstGeom prst="rect">
            <a:avLst/>
          </a:prstGeom>
          <a:solidFill>
            <a:schemeClr val="tx1"/>
          </a:solidFill>
        </p:spPr>
        <p:txBody>
          <a:bodyPr wrap="none">
            <a:spAutoFit/>
          </a:bodyPr>
          <a:lstStyle/>
          <a:p>
            <a:r>
              <a:rPr lang="tr-TR" sz="1200" i="1" dirty="0" smtClean="0">
                <a:solidFill>
                  <a:schemeClr val="bg1"/>
                </a:solidFill>
                <a:cs typeface="Times New Roman" pitchFamily="18" charset="0"/>
              </a:rPr>
              <a:t>Festuca </a:t>
            </a:r>
            <a:r>
              <a:rPr lang="tr-TR" sz="1200" i="1" dirty="0" err="1" smtClean="0">
                <a:solidFill>
                  <a:schemeClr val="bg1"/>
                </a:solidFill>
                <a:cs typeface="Times New Roman" pitchFamily="18" charset="0"/>
              </a:rPr>
              <a:t>rubra</a:t>
            </a:r>
            <a:r>
              <a:rPr lang="tr-TR" sz="1200" dirty="0" smtClean="0">
                <a:solidFill>
                  <a:schemeClr val="bg1"/>
                </a:solidFill>
                <a:cs typeface="Times New Roman" pitchFamily="18" charset="0"/>
              </a:rPr>
              <a:t> </a:t>
            </a:r>
            <a:endParaRPr lang="tr-TR" sz="1200" dirty="0">
              <a:solidFill>
                <a:schemeClr val="bg1"/>
              </a:solidFill>
            </a:endParaRPr>
          </a:p>
        </p:txBody>
      </p:sp>
      <p:sp>
        <p:nvSpPr>
          <p:cNvPr id="6" name="5 Dikdörtgen"/>
          <p:cNvSpPr/>
          <p:nvPr/>
        </p:nvSpPr>
        <p:spPr>
          <a:xfrm>
            <a:off x="5072066" y="3929066"/>
            <a:ext cx="1207382" cy="276999"/>
          </a:xfrm>
          <a:prstGeom prst="rect">
            <a:avLst/>
          </a:prstGeom>
          <a:solidFill>
            <a:schemeClr val="tx1"/>
          </a:solidFill>
        </p:spPr>
        <p:txBody>
          <a:bodyPr wrap="none">
            <a:spAutoFit/>
          </a:bodyPr>
          <a:lstStyle/>
          <a:p>
            <a:r>
              <a:rPr lang="tr-TR" sz="1200" i="1" dirty="0" smtClean="0">
                <a:solidFill>
                  <a:schemeClr val="bg1"/>
                </a:solidFill>
                <a:cs typeface="Times New Roman" pitchFamily="18" charset="0"/>
              </a:rPr>
              <a:t>Poa </a:t>
            </a:r>
            <a:r>
              <a:rPr lang="tr-TR" sz="1200" i="1" dirty="0" err="1" smtClean="0">
                <a:solidFill>
                  <a:schemeClr val="bg1"/>
                </a:solidFill>
                <a:cs typeface="Times New Roman" pitchFamily="18" charset="0"/>
              </a:rPr>
              <a:t>nemoralis</a:t>
            </a:r>
            <a:r>
              <a:rPr lang="tr-TR" sz="1200" dirty="0" smtClean="0">
                <a:solidFill>
                  <a:schemeClr val="bg1"/>
                </a:solidFill>
                <a:cs typeface="Times New Roman" pitchFamily="18" charset="0"/>
              </a:rPr>
              <a:t> </a:t>
            </a:r>
            <a:endParaRPr lang="tr-TR" sz="1200"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accessclarkcounty.com/newsletters/sand_m/images/Mar_Las%20Vegas%20Blvd%20Turf.jpg"/>
          <p:cNvPicPr>
            <a:picLocks noChangeAspect="1" noChangeArrowheads="1"/>
          </p:cNvPicPr>
          <p:nvPr/>
        </p:nvPicPr>
        <p:blipFill>
          <a:blip r:embed="rId2"/>
          <a:srcRect/>
          <a:stretch>
            <a:fillRect/>
          </a:stretch>
        </p:blipFill>
        <p:spPr bwMode="auto">
          <a:xfrm>
            <a:off x="0" y="0"/>
            <a:ext cx="9136063" cy="6851650"/>
          </a:xfrm>
          <a:prstGeom prst="rect">
            <a:avLst/>
          </a:prstGeom>
          <a:noFill/>
          <a:ln w="9525">
            <a:noFill/>
            <a:miter lim="800000"/>
            <a:headEnd/>
            <a:tailEnd/>
          </a:ln>
        </p:spPr>
      </p:pic>
      <p:sp>
        <p:nvSpPr>
          <p:cNvPr id="10242" name="Rectangle 1"/>
          <p:cNvSpPr>
            <a:spLocks noChangeArrowheads="1"/>
          </p:cNvSpPr>
          <p:nvPr/>
        </p:nvSpPr>
        <p:spPr bwMode="auto">
          <a:xfrm>
            <a:off x="285720" y="5854503"/>
            <a:ext cx="764386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indent="449263" algn="just" eaLnBrk="0" hangingPunct="0"/>
            <a:r>
              <a:rPr lang="tr-TR" dirty="0" smtClean="0">
                <a:cs typeface="Times New Roman" pitchFamily="18" charset="0"/>
              </a:rPr>
              <a:t>Basılmaya </a:t>
            </a:r>
            <a:r>
              <a:rPr lang="tr-TR" dirty="0">
                <a:cs typeface="Times New Roman" pitchFamily="18" charset="0"/>
              </a:rPr>
              <a:t>dayanıklı olan </a:t>
            </a:r>
            <a:r>
              <a:rPr lang="tr-TR" b="1" i="1" dirty="0">
                <a:cs typeface="Times New Roman" pitchFamily="18" charset="0"/>
              </a:rPr>
              <a:t>Lolium </a:t>
            </a:r>
            <a:r>
              <a:rPr lang="tr-TR" b="1" i="1" dirty="0" err="1">
                <a:cs typeface="Times New Roman" pitchFamily="18" charset="0"/>
              </a:rPr>
              <a:t>perenne</a:t>
            </a:r>
            <a:r>
              <a:rPr lang="tr-TR" b="1" dirty="0">
                <a:cs typeface="Times New Roman" pitchFamily="18" charset="0"/>
              </a:rPr>
              <a:t> </a:t>
            </a:r>
            <a:r>
              <a:rPr lang="tr-TR" dirty="0">
                <a:cs typeface="Times New Roman" pitchFamily="18" charset="0"/>
              </a:rPr>
              <a:t>ve </a:t>
            </a:r>
            <a:r>
              <a:rPr lang="tr-TR" b="1" i="1" dirty="0">
                <a:cs typeface="Times New Roman" pitchFamily="18" charset="0"/>
              </a:rPr>
              <a:t>Poa </a:t>
            </a:r>
            <a:r>
              <a:rPr lang="tr-TR" b="1" i="1" dirty="0" err="1">
                <a:cs typeface="Times New Roman" pitchFamily="18" charset="0"/>
              </a:rPr>
              <a:t>pratensis</a:t>
            </a:r>
            <a:r>
              <a:rPr lang="tr-TR" b="1" dirty="0">
                <a:cs typeface="Times New Roman" pitchFamily="18" charset="0"/>
              </a:rPr>
              <a:t> </a:t>
            </a:r>
            <a:r>
              <a:rPr lang="tr-TR" dirty="0">
                <a:cs typeface="Times New Roman" pitchFamily="18" charset="0"/>
              </a:rPr>
              <a:t>gibi türler gölge şartlara </a:t>
            </a:r>
            <a:r>
              <a:rPr lang="tr-TR" dirty="0" smtClean="0">
                <a:cs typeface="Times New Roman" pitchFamily="18" charset="0"/>
              </a:rPr>
              <a:t>hassastır.  Bu yüzden gölgede biçim yüksekten yapılmalıdır (4-5 cm). </a:t>
            </a:r>
            <a:endParaRPr lang="tr-TR" dirty="0">
              <a:cs typeface="Times New Roman" pitchFamily="18" charset="0"/>
            </a:endParaRPr>
          </a:p>
        </p:txBody>
      </p:sp>
      <p:pic>
        <p:nvPicPr>
          <p:cNvPr id="4" name="Picture 5" descr="http://www.ligtv.com.tr/uploads/news_manset_resim_va_Futbol001.jpg"/>
          <p:cNvPicPr>
            <a:picLocks noChangeAspect="1" noChangeArrowheads="1"/>
          </p:cNvPicPr>
          <p:nvPr/>
        </p:nvPicPr>
        <p:blipFill>
          <a:blip r:embed="rId3"/>
          <a:srcRect/>
          <a:stretch>
            <a:fillRect/>
          </a:stretch>
        </p:blipFill>
        <p:spPr bwMode="auto">
          <a:xfrm>
            <a:off x="71406" y="51297"/>
            <a:ext cx="4572000" cy="2306133"/>
          </a:xfrm>
          <a:prstGeom prst="rect">
            <a:avLst/>
          </a:prstGeom>
          <a:noFill/>
          <a:ln w="38100">
            <a:solidFill>
              <a:schemeClr val="tx1"/>
            </a:solidFill>
            <a:miter lim="800000"/>
            <a:headEnd/>
            <a:tailEnd/>
          </a:ln>
        </p:spPr>
      </p:pic>
      <p:sp>
        <p:nvSpPr>
          <p:cNvPr id="3" name="2 Dikdörtgen"/>
          <p:cNvSpPr/>
          <p:nvPr/>
        </p:nvSpPr>
        <p:spPr>
          <a:xfrm>
            <a:off x="1" y="2786058"/>
            <a:ext cx="578644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449263" algn="just" eaLnBrk="0" hangingPunct="0"/>
            <a:r>
              <a:rPr lang="tr-TR" sz="2000" b="1" u="sng" dirty="0">
                <a:solidFill>
                  <a:schemeClr val="tx1"/>
                </a:solidFill>
                <a:cs typeface="Times New Roman" pitchFamily="18" charset="0"/>
              </a:rPr>
              <a:t>Gölge şartlara iyi uyum gösteren türlerin, basılmaya ve çiğnenmeye dayanımları çok zayıftır. </a:t>
            </a: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357158" y="1000108"/>
            <a:ext cx="464347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r>
              <a:rPr lang="tr-TR" sz="2400" dirty="0" smtClean="0">
                <a:cs typeface="Times New Roman" pitchFamily="18" charset="0"/>
              </a:rPr>
              <a:t>Son yıllarda </a:t>
            </a:r>
            <a:r>
              <a:rPr lang="tr-TR" sz="2400" i="1" dirty="0" smtClean="0">
                <a:cs typeface="Times New Roman" pitchFamily="18" charset="0"/>
              </a:rPr>
              <a:t>Lolium </a:t>
            </a:r>
            <a:r>
              <a:rPr lang="tr-TR" sz="2400" i="1" dirty="0" err="1" smtClean="0">
                <a:cs typeface="Times New Roman" pitchFamily="18" charset="0"/>
              </a:rPr>
              <a:t>perenne</a:t>
            </a:r>
            <a:r>
              <a:rPr lang="tr-TR" sz="2400" i="1" dirty="0" smtClean="0">
                <a:cs typeface="Times New Roman" pitchFamily="18" charset="0"/>
              </a:rPr>
              <a:t>, Poa </a:t>
            </a:r>
            <a:r>
              <a:rPr lang="tr-TR" sz="2400" i="1" dirty="0" err="1" smtClean="0">
                <a:cs typeface="Times New Roman" pitchFamily="18" charset="0"/>
              </a:rPr>
              <a:t>pratensis</a:t>
            </a:r>
            <a:r>
              <a:rPr lang="tr-TR" sz="2400" i="1" dirty="0" smtClean="0">
                <a:cs typeface="Times New Roman" pitchFamily="18" charset="0"/>
              </a:rPr>
              <a:t>, Cynodon dactylon</a:t>
            </a:r>
            <a:r>
              <a:rPr lang="tr-TR" sz="2400" dirty="0" smtClean="0">
                <a:cs typeface="Times New Roman" pitchFamily="18" charset="0"/>
              </a:rPr>
              <a:t> gibi türlerde gölgeye dayanıklı çeşitlerin ıslahına ağırlık verilmiştir. </a:t>
            </a:r>
          </a:p>
        </p:txBody>
      </p:sp>
      <p:pic>
        <p:nvPicPr>
          <p:cNvPr id="3" name="2 Resim" descr="cim.jpg"/>
          <p:cNvPicPr>
            <a:picLocks noChangeAspect="1"/>
          </p:cNvPicPr>
          <p:nvPr/>
        </p:nvPicPr>
        <p:blipFill>
          <a:blip r:embed="rId2"/>
          <a:srcRect/>
          <a:stretch>
            <a:fillRect/>
          </a:stretch>
        </p:blipFill>
        <p:spPr bwMode="auto">
          <a:xfrm>
            <a:off x="5286380" y="785794"/>
            <a:ext cx="3717924" cy="2150250"/>
          </a:xfrm>
          <a:prstGeom prst="rect">
            <a:avLst/>
          </a:prstGeom>
          <a:noFill/>
          <a:ln w="44450">
            <a:solidFill>
              <a:schemeClr val="tx1"/>
            </a:solidFill>
            <a:miter lim="800000"/>
            <a:headEnd/>
            <a:tailEnd/>
          </a:ln>
        </p:spPr>
      </p:pic>
      <p:pic>
        <p:nvPicPr>
          <p:cNvPr id="4" name="Picture 4" descr="http://www.mobot.org/gardeninghelp/images/low/G920-0901020.jpg"/>
          <p:cNvPicPr>
            <a:picLocks noChangeAspect="1" noChangeArrowheads="1"/>
          </p:cNvPicPr>
          <p:nvPr/>
        </p:nvPicPr>
        <p:blipFill>
          <a:blip r:embed="rId3"/>
          <a:srcRect/>
          <a:stretch>
            <a:fillRect/>
          </a:stretch>
        </p:blipFill>
        <p:spPr bwMode="auto">
          <a:xfrm>
            <a:off x="642910" y="3429000"/>
            <a:ext cx="3714776" cy="2785770"/>
          </a:xfrm>
          <a:prstGeom prst="rect">
            <a:avLst/>
          </a:prstGeom>
          <a:noFill/>
          <a:ln w="41275">
            <a:solidFill>
              <a:schemeClr val="tx1"/>
            </a:solidFill>
            <a:miter lim="800000"/>
            <a:headEnd/>
            <a:tailEnd/>
          </a:ln>
        </p:spPr>
      </p:pic>
      <p:pic>
        <p:nvPicPr>
          <p:cNvPr id="5" name="3 Resim" descr="Cynodon%20dactylon%20%20%20_jpg.jpg"/>
          <p:cNvPicPr>
            <a:picLocks noChangeAspect="1"/>
          </p:cNvPicPr>
          <p:nvPr/>
        </p:nvPicPr>
        <p:blipFill>
          <a:blip r:embed="rId4"/>
          <a:srcRect/>
          <a:stretch>
            <a:fillRect/>
          </a:stretch>
        </p:blipFill>
        <p:spPr bwMode="auto">
          <a:xfrm>
            <a:off x="5214942" y="3470882"/>
            <a:ext cx="3714775" cy="2172696"/>
          </a:xfrm>
          <a:prstGeom prst="rect">
            <a:avLst/>
          </a:prstGeom>
          <a:noFill/>
          <a:ln w="38100">
            <a:solidFill>
              <a:schemeClr val="tx1"/>
            </a:solidFill>
            <a:miter lim="800000"/>
            <a:headEnd/>
            <a:tailEnd/>
          </a:ln>
        </p:spPr>
      </p:pic>
      <p:sp>
        <p:nvSpPr>
          <p:cNvPr id="6" name="5 Dikdörtgen"/>
          <p:cNvSpPr/>
          <p:nvPr/>
        </p:nvSpPr>
        <p:spPr>
          <a:xfrm>
            <a:off x="7572396" y="2571744"/>
            <a:ext cx="1417376" cy="307777"/>
          </a:xfrm>
          <a:prstGeom prst="rect">
            <a:avLst/>
          </a:prstGeom>
          <a:solidFill>
            <a:schemeClr val="tx1"/>
          </a:solidFill>
        </p:spPr>
        <p:txBody>
          <a:bodyPr wrap="none">
            <a:spAutoFit/>
          </a:bodyPr>
          <a:lstStyle/>
          <a:p>
            <a:r>
              <a:rPr lang="tr-TR" sz="1400" i="1" dirty="0" smtClean="0">
                <a:solidFill>
                  <a:schemeClr val="bg1"/>
                </a:solidFill>
                <a:cs typeface="Times New Roman" pitchFamily="18" charset="0"/>
              </a:rPr>
              <a:t>Lolium </a:t>
            </a:r>
            <a:r>
              <a:rPr lang="tr-TR" sz="1400" i="1" dirty="0" err="1" smtClean="0">
                <a:solidFill>
                  <a:schemeClr val="bg1"/>
                </a:solidFill>
                <a:cs typeface="Times New Roman" pitchFamily="18" charset="0"/>
              </a:rPr>
              <a:t>perenne</a:t>
            </a:r>
            <a:endParaRPr lang="tr-TR" sz="1400" i="1" dirty="0">
              <a:solidFill>
                <a:schemeClr val="bg1"/>
              </a:solidFill>
            </a:endParaRPr>
          </a:p>
        </p:txBody>
      </p:sp>
      <p:sp>
        <p:nvSpPr>
          <p:cNvPr id="7" name="6 Dikdörtgen"/>
          <p:cNvSpPr/>
          <p:nvPr/>
        </p:nvSpPr>
        <p:spPr>
          <a:xfrm>
            <a:off x="3000364" y="5857892"/>
            <a:ext cx="1279517" cy="307777"/>
          </a:xfrm>
          <a:prstGeom prst="rect">
            <a:avLst/>
          </a:prstGeom>
          <a:solidFill>
            <a:schemeClr val="tx1"/>
          </a:solidFill>
        </p:spPr>
        <p:txBody>
          <a:bodyPr wrap="none">
            <a:spAutoFit/>
          </a:bodyPr>
          <a:lstStyle/>
          <a:p>
            <a:r>
              <a:rPr lang="tr-TR" sz="1400" i="1" dirty="0" smtClean="0">
                <a:solidFill>
                  <a:schemeClr val="bg1"/>
                </a:solidFill>
                <a:cs typeface="Times New Roman" pitchFamily="18" charset="0"/>
              </a:rPr>
              <a:t>Poa </a:t>
            </a:r>
            <a:r>
              <a:rPr lang="tr-TR" sz="1400" i="1" dirty="0" err="1" smtClean="0">
                <a:solidFill>
                  <a:schemeClr val="bg1"/>
                </a:solidFill>
                <a:cs typeface="Times New Roman" pitchFamily="18" charset="0"/>
              </a:rPr>
              <a:t>pratensis</a:t>
            </a:r>
            <a:endParaRPr lang="tr-TR" sz="1400" i="1" dirty="0">
              <a:solidFill>
                <a:schemeClr val="bg1"/>
              </a:solidFill>
            </a:endParaRPr>
          </a:p>
        </p:txBody>
      </p:sp>
      <p:sp>
        <p:nvSpPr>
          <p:cNvPr id="8" name="7 Dikdörtgen"/>
          <p:cNvSpPr/>
          <p:nvPr/>
        </p:nvSpPr>
        <p:spPr>
          <a:xfrm>
            <a:off x="7286644" y="5286388"/>
            <a:ext cx="1617751" cy="307777"/>
          </a:xfrm>
          <a:prstGeom prst="rect">
            <a:avLst/>
          </a:prstGeom>
          <a:solidFill>
            <a:schemeClr val="tx1"/>
          </a:solidFill>
        </p:spPr>
        <p:txBody>
          <a:bodyPr wrap="none">
            <a:spAutoFit/>
          </a:bodyPr>
          <a:lstStyle/>
          <a:p>
            <a:r>
              <a:rPr lang="tr-TR" sz="1400" i="1" dirty="0" smtClean="0">
                <a:solidFill>
                  <a:schemeClr val="bg1"/>
                </a:solidFill>
                <a:cs typeface="Times New Roman" pitchFamily="18" charset="0"/>
              </a:rPr>
              <a:t>Cynodon dactylon</a:t>
            </a:r>
            <a:endParaRPr lang="tr-TR" sz="1400" i="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859669252"/>
              </p:ext>
            </p:extLst>
          </p:nvPr>
        </p:nvGraphicFramePr>
        <p:xfrm>
          <a:off x="1143000" y="357188"/>
          <a:ext cx="6096000" cy="5857240"/>
        </p:xfrm>
        <a:graphic>
          <a:graphicData uri="http://schemas.openxmlformats.org/drawingml/2006/table">
            <a:tbl>
              <a:tblPr firstRow="1" bandRow="1">
                <a:tableStyleId>{125E5076-3810-47DD-B79F-674D7AD40C01}</a:tableStyleId>
              </a:tblPr>
              <a:tblGrid>
                <a:gridCol w="3048000"/>
                <a:gridCol w="3048000"/>
              </a:tblGrid>
              <a:tr h="370840">
                <a:tc>
                  <a:txBody>
                    <a:bodyPr/>
                    <a:lstStyle/>
                    <a:p>
                      <a:r>
                        <a:rPr lang="tr-TR" sz="1600" dirty="0" smtClean="0">
                          <a:latin typeface="Arial" pitchFamily="34" charset="0"/>
                          <a:cs typeface="Arial" pitchFamily="34" charset="0"/>
                        </a:rPr>
                        <a:t>Gölgeye Dayanım</a:t>
                      </a:r>
                      <a:endParaRPr lang="tr-TR" sz="1600" dirty="0">
                        <a:solidFill>
                          <a:schemeClr val="bg1"/>
                        </a:solidFill>
                        <a:latin typeface="Arial" pitchFamily="34" charset="0"/>
                        <a:cs typeface="Arial" pitchFamily="34" charset="0"/>
                      </a:endParaRPr>
                    </a:p>
                  </a:txBody>
                  <a:tcPr/>
                </a:tc>
                <a:tc>
                  <a:txBody>
                    <a:bodyPr/>
                    <a:lstStyle/>
                    <a:p>
                      <a:r>
                        <a:rPr lang="tr-TR" sz="1600" dirty="0" smtClean="0">
                          <a:latin typeface="Arial" pitchFamily="34" charset="0"/>
                          <a:cs typeface="Arial" pitchFamily="34" charset="0"/>
                        </a:rPr>
                        <a:t>Türler</a:t>
                      </a:r>
                      <a:endParaRPr lang="tr-TR" sz="1600" dirty="0">
                        <a:solidFill>
                          <a:schemeClr val="bg1"/>
                        </a:solidFill>
                        <a:latin typeface="Arial" pitchFamily="34" charset="0"/>
                        <a:cs typeface="Arial" pitchFamily="34" charset="0"/>
                      </a:endParaRPr>
                    </a:p>
                  </a:txBody>
                  <a:tcPr/>
                </a:tc>
              </a:tr>
              <a:tr h="370840">
                <a:tc>
                  <a:txBody>
                    <a:bodyPr/>
                    <a:lstStyle/>
                    <a:p>
                      <a:r>
                        <a:rPr lang="tr-TR" sz="1600" dirty="0" smtClean="0">
                          <a:latin typeface="Arial" pitchFamily="34" charset="0"/>
                          <a:cs typeface="Arial" pitchFamily="34" charset="0"/>
                        </a:rPr>
                        <a:t>Çok  iyi</a:t>
                      </a:r>
                      <a:endParaRPr lang="tr-TR" sz="1600" dirty="0">
                        <a:solidFill>
                          <a:schemeClr val="bg1"/>
                        </a:solidFill>
                        <a:latin typeface="Arial" pitchFamily="34" charset="0"/>
                        <a:cs typeface="Arial" pitchFamily="34" charset="0"/>
                      </a:endParaRPr>
                    </a:p>
                  </a:txBody>
                  <a:tcPr/>
                </a:tc>
                <a:tc>
                  <a:txBody>
                    <a:bodyPr/>
                    <a:lstStyle/>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rubra</a:t>
                      </a:r>
                      <a:r>
                        <a:rPr lang="tr-TR" sz="1600" i="1" baseline="0" dirty="0" smtClean="0">
                          <a:latin typeface="Arial" pitchFamily="34" charset="0"/>
                          <a:cs typeface="Arial" pitchFamily="34" charset="0"/>
                        </a:rPr>
                        <a:t> var. </a:t>
                      </a:r>
                      <a:r>
                        <a:rPr lang="tr-TR" sz="1600" i="1" baseline="0" dirty="0" err="1" smtClean="0">
                          <a:latin typeface="Arial" pitchFamily="34" charset="0"/>
                          <a:cs typeface="Arial" pitchFamily="34" charset="0"/>
                        </a:rPr>
                        <a:t>rubra</a:t>
                      </a:r>
                      <a:endParaRPr lang="tr-TR" sz="1600" i="1" baseline="0" dirty="0" smtClean="0">
                        <a:latin typeface="Arial" pitchFamily="34" charset="0"/>
                        <a:cs typeface="Arial" pitchFamily="34" charset="0"/>
                      </a:endParaRPr>
                    </a:p>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baseline="0" dirty="0" err="1" smtClean="0">
                          <a:latin typeface="Arial" pitchFamily="34" charset="0"/>
                          <a:cs typeface="Arial" pitchFamily="34" charset="0"/>
                        </a:rPr>
                        <a:t>rubra</a:t>
                      </a:r>
                      <a:r>
                        <a:rPr lang="tr-TR" sz="1600" i="1" baseline="0" dirty="0" smtClean="0">
                          <a:latin typeface="Arial" pitchFamily="34" charset="0"/>
                          <a:cs typeface="Arial" pitchFamily="34" charset="0"/>
                        </a:rPr>
                        <a:t> var. </a:t>
                      </a:r>
                      <a:r>
                        <a:rPr lang="tr-TR" sz="1600" i="1" baseline="0" dirty="0" err="1" smtClean="0">
                          <a:latin typeface="Arial" pitchFamily="34" charset="0"/>
                          <a:cs typeface="Arial" pitchFamily="34" charset="0"/>
                        </a:rPr>
                        <a:t>commutata</a:t>
                      </a:r>
                      <a:endParaRPr lang="tr-TR" sz="1600" i="1" baseline="0" dirty="0" smtClean="0">
                        <a:latin typeface="Arial" pitchFamily="34" charset="0"/>
                        <a:cs typeface="Arial" pitchFamily="34" charset="0"/>
                      </a:endParaRPr>
                    </a:p>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longifolia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canina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Poa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nemoralis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Stenotaprum</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secundarum</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Zoysia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matrella</a:t>
                      </a:r>
                      <a:endParaRPr lang="tr-TR" sz="1600" i="1" dirty="0">
                        <a:solidFill>
                          <a:schemeClr val="bg1"/>
                        </a:solidFill>
                        <a:latin typeface="Arial" pitchFamily="34" charset="0"/>
                        <a:cs typeface="Arial" pitchFamily="34" charset="0"/>
                      </a:endParaRPr>
                    </a:p>
                  </a:txBody>
                  <a:tcPr/>
                </a:tc>
              </a:tr>
              <a:tr h="370840">
                <a:tc>
                  <a:txBody>
                    <a:bodyPr/>
                    <a:lstStyle/>
                    <a:p>
                      <a:r>
                        <a:rPr lang="tr-TR" sz="1600" dirty="0" smtClean="0">
                          <a:latin typeface="Arial" pitchFamily="34" charset="0"/>
                          <a:cs typeface="Arial" pitchFamily="34" charset="0"/>
                        </a:rPr>
                        <a:t>İyi</a:t>
                      </a:r>
                      <a:endParaRPr lang="tr-TR" sz="1600" dirty="0">
                        <a:solidFill>
                          <a:schemeClr val="bg1"/>
                        </a:solidFill>
                        <a:latin typeface="Arial" pitchFamily="34" charset="0"/>
                        <a:cs typeface="Arial" pitchFamily="34" charset="0"/>
                      </a:endParaRPr>
                    </a:p>
                  </a:txBody>
                  <a:tcPr/>
                </a:tc>
                <a:tc>
                  <a:txBody>
                    <a:bodyPr/>
                    <a:lstStyle/>
                    <a:p>
                      <a:r>
                        <a:rPr lang="tr-TR" sz="1600" i="1" dirty="0" err="1" smtClean="0">
                          <a:latin typeface="Arial" pitchFamily="34" charset="0"/>
                          <a:cs typeface="Arial" pitchFamily="34" charset="0"/>
                        </a:rPr>
                        <a:t>Poa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trivialis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stolonifera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tenuis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Zoysia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sp</a:t>
                      </a:r>
                      <a:r>
                        <a:rPr lang="tr-TR" sz="1600" i="1" dirty="0" smtClean="0">
                          <a:latin typeface="Arial" pitchFamily="34" charset="0"/>
                          <a:cs typeface="Arial" pitchFamily="34" charset="0"/>
                        </a:rPr>
                        <a:t>.</a:t>
                      </a:r>
                    </a:p>
                    <a:p>
                      <a:r>
                        <a:rPr lang="tr-TR" sz="1600" i="1" dirty="0" err="1" smtClean="0">
                          <a:latin typeface="Arial" pitchFamily="34" charset="0"/>
                          <a:cs typeface="Arial" pitchFamily="34" charset="0"/>
                        </a:rPr>
                        <a:t>Axonopus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sp</a:t>
                      </a:r>
                      <a:endParaRPr lang="tr-TR" sz="1600" i="1" dirty="0">
                        <a:solidFill>
                          <a:schemeClr val="bg1"/>
                        </a:solidFill>
                        <a:latin typeface="Arial" pitchFamily="34" charset="0"/>
                        <a:cs typeface="Arial" pitchFamily="34" charset="0"/>
                      </a:endParaRPr>
                    </a:p>
                  </a:txBody>
                  <a:tcPr/>
                </a:tc>
              </a:tr>
              <a:tr h="370840">
                <a:tc>
                  <a:txBody>
                    <a:bodyPr/>
                    <a:lstStyle/>
                    <a:p>
                      <a:r>
                        <a:rPr lang="tr-TR" sz="1600" dirty="0" smtClean="0">
                          <a:latin typeface="Arial" pitchFamily="34" charset="0"/>
                          <a:cs typeface="Arial" pitchFamily="34" charset="0"/>
                        </a:rPr>
                        <a:t>Orta</a:t>
                      </a:r>
                      <a:endParaRPr lang="tr-TR" sz="1600" dirty="0">
                        <a:solidFill>
                          <a:schemeClr val="bg1"/>
                        </a:solidFill>
                        <a:latin typeface="Arial" pitchFamily="34" charset="0"/>
                        <a:cs typeface="Arial" pitchFamily="34" charset="0"/>
                      </a:endParaRPr>
                    </a:p>
                  </a:txBody>
                  <a:tcPr/>
                </a:tc>
                <a:tc>
                  <a:txBody>
                    <a:bodyPr/>
                    <a:lstStyle/>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arundinacea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rubra</a:t>
                      </a:r>
                      <a:r>
                        <a:rPr lang="tr-TR" sz="1600" i="1" dirty="0" smtClean="0">
                          <a:latin typeface="Arial" pitchFamily="34" charset="0"/>
                          <a:cs typeface="Arial" pitchFamily="34" charset="0"/>
                        </a:rPr>
                        <a:t> var. </a:t>
                      </a:r>
                      <a:r>
                        <a:rPr lang="tr-TR" sz="1600" i="1" dirty="0" err="1" smtClean="0">
                          <a:latin typeface="Arial" pitchFamily="34" charset="0"/>
                          <a:cs typeface="Arial" pitchFamily="34" charset="0"/>
                        </a:rPr>
                        <a:t>trichophylla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Fectuca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pratensis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alba</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Lolium</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perenne</a:t>
                      </a:r>
                      <a:r>
                        <a:rPr lang="tr-TR" sz="1600" i="1" dirty="0" smtClean="0">
                          <a:latin typeface="Arial" pitchFamily="34" charset="0"/>
                          <a:cs typeface="Arial" pitchFamily="34" charset="0"/>
                        </a:rPr>
                        <a:t> </a:t>
                      </a:r>
                      <a:endParaRPr lang="tr-TR" sz="1600" i="1" dirty="0">
                        <a:solidFill>
                          <a:schemeClr val="bg1"/>
                        </a:solidFill>
                        <a:latin typeface="Arial" pitchFamily="34" charset="0"/>
                        <a:cs typeface="Arial" pitchFamily="34" charset="0"/>
                      </a:endParaRPr>
                    </a:p>
                  </a:txBody>
                  <a:tcPr/>
                </a:tc>
              </a:tr>
              <a:tr h="370840">
                <a:tc>
                  <a:txBody>
                    <a:bodyPr/>
                    <a:lstStyle/>
                    <a:p>
                      <a:r>
                        <a:rPr lang="tr-TR" sz="1600" dirty="0" smtClean="0">
                          <a:latin typeface="Arial" pitchFamily="34" charset="0"/>
                          <a:cs typeface="Arial" pitchFamily="34" charset="0"/>
                        </a:rPr>
                        <a:t>Zayıf</a:t>
                      </a:r>
                      <a:endParaRPr lang="tr-TR" sz="1600" dirty="0">
                        <a:solidFill>
                          <a:schemeClr val="bg1"/>
                        </a:solidFill>
                        <a:latin typeface="Arial" pitchFamily="34" charset="0"/>
                        <a:cs typeface="Arial" pitchFamily="34" charset="0"/>
                      </a:endParaRPr>
                    </a:p>
                  </a:txBody>
                  <a:tcPr/>
                </a:tc>
                <a:tc>
                  <a:txBody>
                    <a:bodyPr/>
                    <a:lstStyle/>
                    <a:p>
                      <a:r>
                        <a:rPr lang="tr-TR" sz="1600" b="0" i="1" dirty="0" err="1" smtClean="0">
                          <a:latin typeface="Arial" pitchFamily="34" charset="0"/>
                          <a:cs typeface="Arial" pitchFamily="34" charset="0"/>
                        </a:rPr>
                        <a:t>Cynodon</a:t>
                      </a:r>
                      <a:r>
                        <a:rPr lang="tr-TR" sz="1600" b="0" i="1" baseline="0" dirty="0" smtClean="0">
                          <a:latin typeface="Arial" pitchFamily="34" charset="0"/>
                          <a:cs typeface="Arial" pitchFamily="34" charset="0"/>
                        </a:rPr>
                        <a:t> </a:t>
                      </a:r>
                      <a:r>
                        <a:rPr lang="tr-TR" sz="1600" b="0" i="1" baseline="0" dirty="0" err="1" smtClean="0">
                          <a:latin typeface="Arial" pitchFamily="34" charset="0"/>
                          <a:cs typeface="Arial" pitchFamily="34" charset="0"/>
                        </a:rPr>
                        <a:t>dactylon</a:t>
                      </a:r>
                      <a:endParaRPr lang="tr-TR" sz="1600" b="0" i="1" baseline="0" dirty="0" smtClean="0">
                        <a:latin typeface="Arial" pitchFamily="34" charset="0"/>
                        <a:cs typeface="Arial" pitchFamily="34" charset="0"/>
                      </a:endParaRPr>
                    </a:p>
                    <a:p>
                      <a:r>
                        <a:rPr lang="tr-TR" sz="1600" b="0" i="1" baseline="0" dirty="0" err="1" smtClean="0">
                          <a:latin typeface="Arial" pitchFamily="34" charset="0"/>
                          <a:cs typeface="Arial" pitchFamily="34" charset="0"/>
                        </a:rPr>
                        <a:t>Poa</a:t>
                      </a:r>
                      <a:r>
                        <a:rPr lang="tr-TR" sz="1600" b="0" i="1" baseline="0" dirty="0" smtClean="0">
                          <a:latin typeface="Arial" pitchFamily="34" charset="0"/>
                          <a:cs typeface="Arial" pitchFamily="34" charset="0"/>
                        </a:rPr>
                        <a:t> </a:t>
                      </a:r>
                      <a:r>
                        <a:rPr lang="tr-TR" sz="1600" b="0" i="1" baseline="0" dirty="0" err="1" smtClean="0">
                          <a:latin typeface="Arial" pitchFamily="34" charset="0"/>
                          <a:cs typeface="Arial" pitchFamily="34" charset="0"/>
                        </a:rPr>
                        <a:t>pratensis</a:t>
                      </a:r>
                      <a:endParaRPr lang="tr-TR" sz="1600" b="0" i="1" baseline="0" dirty="0" smtClean="0">
                        <a:latin typeface="Arial" pitchFamily="34" charset="0"/>
                        <a:cs typeface="Arial" pitchFamily="34" charset="0"/>
                      </a:endParaRPr>
                    </a:p>
                    <a:p>
                      <a:r>
                        <a:rPr lang="tr-TR" sz="1600" i="1" baseline="0" dirty="0" err="1" smtClean="0">
                          <a:latin typeface="Arial" pitchFamily="34" charset="0"/>
                          <a:cs typeface="Arial" pitchFamily="34" charset="0"/>
                        </a:rPr>
                        <a:t>Trifolium</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repens</a:t>
                      </a:r>
                      <a:endParaRPr lang="tr-TR" sz="1600" i="1" baseline="0" dirty="0" smtClean="0">
                        <a:latin typeface="Arial" pitchFamily="34" charset="0"/>
                        <a:cs typeface="Arial" pitchFamily="34" charset="0"/>
                      </a:endParaRPr>
                    </a:p>
                    <a:p>
                      <a:r>
                        <a:rPr lang="tr-TR" sz="1600" i="1" baseline="0" dirty="0" err="1" smtClean="0">
                          <a:latin typeface="Arial" pitchFamily="34" charset="0"/>
                          <a:cs typeface="Arial" pitchFamily="34" charset="0"/>
                        </a:rPr>
                        <a:t>Medicago</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sativa</a:t>
                      </a:r>
                      <a:endParaRPr lang="tr-TR" sz="1600" i="1" dirty="0">
                        <a:solidFill>
                          <a:schemeClr val="bg1"/>
                        </a:solidFill>
                        <a:latin typeface="Arial" pitchFamily="34" charset="0"/>
                        <a:cs typeface="Arial" pitchFamily="34" charset="0"/>
                      </a:endParaRPr>
                    </a:p>
                  </a:txBody>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1 Dikdörtgen"/>
          <p:cNvSpPr>
            <a:spLocks noChangeArrowheads="1"/>
          </p:cNvSpPr>
          <p:nvPr/>
        </p:nvSpPr>
        <p:spPr bwMode="auto">
          <a:xfrm>
            <a:off x="857224" y="857232"/>
            <a:ext cx="7215238" cy="286232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631825" algn="just"/>
            <a:r>
              <a:rPr lang="tr-TR" sz="2000" dirty="0"/>
              <a:t>Düzenli sulama, gölgenin olumsuz etkisini azaltır. Ancak </a:t>
            </a:r>
            <a:r>
              <a:rPr lang="tr-TR" sz="2000" b="1" dirty="0"/>
              <a:t>nemli ve gölge ortamda hastalıklar hızla yayılır. Hastalıkların gelişimini en aza indirmek için </a:t>
            </a:r>
            <a:r>
              <a:rPr lang="tr-TR" sz="2000" b="1" dirty="0" smtClean="0"/>
              <a:t>sulamalar </a:t>
            </a:r>
            <a:r>
              <a:rPr lang="tr-TR" sz="2000" b="1" dirty="0"/>
              <a:t>sabah </a:t>
            </a:r>
            <a:r>
              <a:rPr lang="tr-TR" sz="2000" b="1" dirty="0" smtClean="0"/>
              <a:t>yapılmalıdır. </a:t>
            </a:r>
            <a:endParaRPr lang="tr-TR" sz="2000" b="1" dirty="0"/>
          </a:p>
          <a:p>
            <a:pPr indent="631825" algn="just"/>
            <a:endParaRPr lang="tr-TR" sz="2000" dirty="0"/>
          </a:p>
          <a:p>
            <a:pPr indent="631825" algn="just"/>
            <a:r>
              <a:rPr lang="tr-TR" sz="2000" dirty="0"/>
              <a:t>Fideler gölgeye olgun bitkilerden daha az dayanır. Bu nedenle yeni ekilmiş çim örtüsü gölgeden olumsuz yönde etkilenir. </a:t>
            </a:r>
            <a:endParaRPr lang="tr-TR" sz="2000" dirty="0" smtClean="0"/>
          </a:p>
          <a:p>
            <a:pPr indent="631825" algn="just"/>
            <a:endParaRPr lang="tr-TR" sz="2000" b="1" dirty="0" smtClean="0"/>
          </a:p>
          <a:p>
            <a:pPr indent="631825" algn="just"/>
            <a:r>
              <a:rPr lang="tr-TR" sz="2000" b="1" dirty="0" smtClean="0"/>
              <a:t>Gölge </a:t>
            </a:r>
            <a:r>
              <a:rPr lang="tr-TR" sz="2000" b="1" dirty="0"/>
              <a:t>alanlarda tohumla üretim yerine, mümkün olan türlerde vejetatif üretim tercih edilmelidir.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928662" y="1857364"/>
            <a:ext cx="6286544"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defRPr/>
            </a:pPr>
            <a:r>
              <a:rPr lang="tr-TR" sz="2000" b="1" u="sng" dirty="0" smtClean="0"/>
              <a:t>Gölgede </a:t>
            </a:r>
            <a:r>
              <a:rPr lang="tr-TR" sz="2000" b="1" u="sng" dirty="0"/>
              <a:t>yetiştirilen bitkilerde </a:t>
            </a:r>
          </a:p>
          <a:p>
            <a:pPr indent="271463" algn="just">
              <a:lnSpc>
                <a:spcPct val="150000"/>
              </a:lnSpc>
              <a:buFont typeface="+mj-lt"/>
              <a:buAutoNum type="arabicPeriod"/>
              <a:defRPr/>
            </a:pPr>
            <a:r>
              <a:rPr lang="tr-TR" sz="2000" b="1" dirty="0"/>
              <a:t>Boğum araları uzar, </a:t>
            </a:r>
          </a:p>
          <a:p>
            <a:pPr indent="271463" algn="just">
              <a:lnSpc>
                <a:spcPct val="150000"/>
              </a:lnSpc>
              <a:buFont typeface="+mj-lt"/>
              <a:buAutoNum type="arabicPeriod"/>
              <a:defRPr/>
            </a:pPr>
            <a:r>
              <a:rPr lang="tr-TR" sz="2000" b="1" dirty="0"/>
              <a:t>Gövde ince ve zayıf olarak gelişir </a:t>
            </a:r>
          </a:p>
          <a:p>
            <a:pPr indent="271463" algn="just">
              <a:lnSpc>
                <a:spcPct val="150000"/>
              </a:lnSpc>
              <a:buFont typeface="+mj-lt"/>
              <a:buAutoNum type="arabicPeriod"/>
              <a:defRPr/>
            </a:pPr>
            <a:r>
              <a:rPr lang="tr-TR" sz="2000" b="1" dirty="0"/>
              <a:t>Kardeş sayısında azalma,  </a:t>
            </a:r>
          </a:p>
          <a:p>
            <a:pPr indent="271463" algn="just">
              <a:lnSpc>
                <a:spcPct val="150000"/>
              </a:lnSpc>
              <a:buFont typeface="+mj-lt"/>
              <a:buAutoNum type="arabicPeriod"/>
              <a:defRPr/>
            </a:pPr>
            <a:r>
              <a:rPr lang="tr-TR" sz="2000" b="1" dirty="0"/>
              <a:t>Kuru madde oranında düşme, </a:t>
            </a:r>
          </a:p>
          <a:p>
            <a:pPr indent="271463" algn="just">
              <a:lnSpc>
                <a:spcPct val="150000"/>
              </a:lnSpc>
              <a:buFont typeface="+mj-lt"/>
              <a:buAutoNum type="arabicPeriod"/>
              <a:defRPr/>
            </a:pPr>
            <a:r>
              <a:rPr lang="tr-TR" sz="2000" b="1" dirty="0"/>
              <a:t>Hücreler arası boşluklar ve sünger dokusunda artma, </a:t>
            </a:r>
          </a:p>
          <a:p>
            <a:pPr indent="271463" algn="just">
              <a:lnSpc>
                <a:spcPct val="150000"/>
              </a:lnSpc>
              <a:buFont typeface="+mj-lt"/>
              <a:buAutoNum type="arabicPeriod"/>
              <a:defRPr/>
            </a:pPr>
            <a:r>
              <a:rPr lang="tr-TR" sz="2000" b="1" dirty="0"/>
              <a:t>Yaprak ayası genişler, </a:t>
            </a:r>
          </a:p>
          <a:p>
            <a:pPr indent="271463" algn="just">
              <a:lnSpc>
                <a:spcPct val="150000"/>
              </a:lnSpc>
              <a:buFont typeface="+mj-lt"/>
              <a:buAutoNum type="arabicPeriod"/>
              <a:defRPr/>
            </a:pPr>
            <a:r>
              <a:rPr lang="tr-TR" sz="2000" b="1" dirty="0"/>
              <a:t>Kökler zayıflar,</a:t>
            </a:r>
          </a:p>
          <a:p>
            <a:pPr indent="271463" algn="just">
              <a:lnSpc>
                <a:spcPct val="150000"/>
              </a:lnSpc>
              <a:buFont typeface="+mj-lt"/>
              <a:buAutoNum type="arabicPeriod"/>
              <a:defRPr/>
            </a:pPr>
            <a:r>
              <a:rPr lang="tr-TR" sz="2000" b="1" dirty="0"/>
              <a:t>Kök/gövde oranı azalır.</a:t>
            </a:r>
          </a:p>
        </p:txBody>
      </p:sp>
      <p:sp>
        <p:nvSpPr>
          <p:cNvPr id="3" name="2 Dikdörtgen"/>
          <p:cNvSpPr/>
          <p:nvPr/>
        </p:nvSpPr>
        <p:spPr>
          <a:xfrm>
            <a:off x="714348" y="1000108"/>
            <a:ext cx="7643866" cy="646331"/>
          </a:xfrm>
          <a:prstGeom prst="rect">
            <a:avLst/>
          </a:prstGeom>
        </p:spPr>
        <p:txBody>
          <a:bodyPr wrap="square">
            <a:spAutoFit/>
          </a:bodyPr>
          <a:lstStyle/>
          <a:p>
            <a:pPr indent="631825" algn="just">
              <a:defRPr/>
            </a:pPr>
            <a:r>
              <a:rPr lang="tr-TR" dirty="0"/>
              <a:t>Optimum yoğunluktan daha az ışık alan yerlerde yetişen bitkilerde bazı morfolojik ve fizyolojik değişiklikler meydana gelir.</a:t>
            </a: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00063" y="714375"/>
            <a:ext cx="8001000" cy="48320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indent="449263" algn="just" eaLnBrk="0" hangingPunct="0">
              <a:defRPr/>
            </a:pPr>
            <a:r>
              <a:rPr lang="tr-TR" sz="2000" b="1" dirty="0" smtClean="0">
                <a:cs typeface="Times New Roman" pitchFamily="18" charset="0"/>
              </a:rPr>
              <a:t>Gölge </a:t>
            </a:r>
            <a:r>
              <a:rPr lang="tr-TR" sz="2000" b="1" dirty="0">
                <a:cs typeface="Times New Roman" pitchFamily="18" charset="0"/>
              </a:rPr>
              <a:t>şartlara dayanımlarını artırmak amacı ile </a:t>
            </a:r>
            <a:r>
              <a:rPr lang="tr-TR" dirty="0">
                <a:cs typeface="Times New Roman" pitchFamily="18" charset="0"/>
              </a:rPr>
              <a:t>bazı basit önlemler alınabilir. </a:t>
            </a:r>
          </a:p>
          <a:p>
            <a:pPr indent="449263" algn="just" eaLnBrk="0" hangingPunct="0">
              <a:defRPr/>
            </a:pPr>
            <a:endParaRPr lang="tr-TR" dirty="0">
              <a:cs typeface="Times New Roman" pitchFamily="18" charset="0"/>
            </a:endParaRPr>
          </a:p>
          <a:p>
            <a:pPr indent="449263" algn="just" eaLnBrk="0" hangingPunct="0">
              <a:buFont typeface="Wingdings" pitchFamily="2" charset="2"/>
              <a:buChar char="ü"/>
              <a:defRPr/>
            </a:pPr>
            <a:r>
              <a:rPr lang="tr-TR" dirty="0">
                <a:cs typeface="Times New Roman" pitchFamily="18" charset="0"/>
              </a:rPr>
              <a:t>Biçim </a:t>
            </a:r>
            <a:r>
              <a:rPr lang="tr-TR" dirty="0" smtClean="0">
                <a:cs typeface="Times New Roman" pitchFamily="18" charset="0"/>
              </a:rPr>
              <a:t>yüksekliği</a:t>
            </a:r>
            <a:endParaRPr lang="tr-TR" strike="sngStrike" dirty="0">
              <a:cs typeface="Times New Roman" pitchFamily="18" charset="0"/>
            </a:endParaRPr>
          </a:p>
          <a:p>
            <a:pPr indent="449263" algn="just" eaLnBrk="0" hangingPunct="0">
              <a:buFont typeface="Wingdings" pitchFamily="2" charset="2"/>
              <a:buChar char="ü"/>
              <a:defRPr/>
            </a:pPr>
            <a:endParaRPr lang="tr-TR" dirty="0"/>
          </a:p>
          <a:p>
            <a:pPr indent="449263" algn="just" eaLnBrk="0" hangingPunct="0">
              <a:buFont typeface="Wingdings" pitchFamily="2" charset="2"/>
              <a:buChar char="ü"/>
              <a:defRPr/>
            </a:pPr>
            <a:r>
              <a:rPr lang="tr-TR" dirty="0">
                <a:cs typeface="Times New Roman" pitchFamily="18" charset="0"/>
              </a:rPr>
              <a:t>Kısıtlı azotlu </a:t>
            </a:r>
            <a:r>
              <a:rPr lang="tr-TR" dirty="0" smtClean="0">
                <a:cs typeface="Times New Roman" pitchFamily="18" charset="0"/>
              </a:rPr>
              <a:t>gübreleme</a:t>
            </a:r>
            <a:r>
              <a:rPr lang="tr-TR" strike="sngStrike" dirty="0" smtClean="0">
                <a:cs typeface="Times New Roman" pitchFamily="18" charset="0"/>
              </a:rPr>
              <a:t> </a:t>
            </a:r>
            <a:endParaRPr lang="tr-TR" strike="sngStrike" dirty="0">
              <a:cs typeface="Times New Roman" pitchFamily="18" charset="0"/>
            </a:endParaRPr>
          </a:p>
          <a:p>
            <a:pPr indent="449263" algn="just" eaLnBrk="0" hangingPunct="0">
              <a:buFont typeface="Wingdings" pitchFamily="2" charset="2"/>
              <a:buChar char="ü"/>
              <a:defRPr/>
            </a:pPr>
            <a:endParaRPr lang="tr-TR" dirty="0"/>
          </a:p>
          <a:p>
            <a:pPr indent="449263" algn="just" eaLnBrk="0" hangingPunct="0">
              <a:buFont typeface="Wingdings" pitchFamily="2" charset="2"/>
              <a:buChar char="ü"/>
              <a:defRPr/>
            </a:pPr>
            <a:r>
              <a:rPr lang="tr-TR" dirty="0">
                <a:cs typeface="Times New Roman" pitchFamily="18" charset="0"/>
              </a:rPr>
              <a:t>Uygun sulama zamanı ve su </a:t>
            </a:r>
            <a:r>
              <a:rPr lang="tr-TR" dirty="0" smtClean="0">
                <a:cs typeface="Times New Roman" pitchFamily="18" charset="0"/>
              </a:rPr>
              <a:t>miktarı</a:t>
            </a:r>
          </a:p>
          <a:p>
            <a:pPr indent="449263" algn="just" eaLnBrk="0" hangingPunct="0">
              <a:defRPr/>
            </a:pPr>
            <a:endParaRPr lang="tr-TR" dirty="0" smtClean="0">
              <a:cs typeface="Times New Roman" pitchFamily="18" charset="0"/>
            </a:endParaRPr>
          </a:p>
          <a:p>
            <a:pPr indent="450850" algn="just">
              <a:buFont typeface="Wingdings" pitchFamily="2" charset="2"/>
              <a:buChar char="ü"/>
              <a:defRPr/>
            </a:pPr>
            <a:r>
              <a:rPr lang="tr-TR" dirty="0"/>
              <a:t>Basılma ve çiğnenmenin engellenmesi</a:t>
            </a:r>
            <a:endParaRPr lang="tr-TR" strike="sngStrike" dirty="0"/>
          </a:p>
          <a:p>
            <a:pPr indent="450850" algn="just">
              <a:buFont typeface="Wingdings" pitchFamily="2" charset="2"/>
              <a:buChar char="ü"/>
              <a:defRPr/>
            </a:pPr>
            <a:endParaRPr lang="tr-TR" dirty="0"/>
          </a:p>
          <a:p>
            <a:pPr indent="450850" algn="just">
              <a:buFont typeface="Wingdings" pitchFamily="2" charset="2"/>
              <a:buChar char="ü"/>
              <a:defRPr/>
            </a:pPr>
            <a:r>
              <a:rPr lang="tr-TR" dirty="0"/>
              <a:t>Yaprağını döken ağaçların altında kurulacak yeşil alanların sonbaharda ekilmesi</a:t>
            </a:r>
            <a:endParaRPr lang="tr-TR" strike="sngStrike" dirty="0"/>
          </a:p>
          <a:p>
            <a:pPr indent="450850" algn="just">
              <a:buFont typeface="Wingdings" pitchFamily="2" charset="2"/>
              <a:buChar char="ü"/>
              <a:defRPr/>
            </a:pPr>
            <a:endParaRPr lang="tr-TR" dirty="0"/>
          </a:p>
          <a:p>
            <a:pPr indent="450850" algn="just">
              <a:buFont typeface="Wingdings" pitchFamily="2" charset="2"/>
              <a:buChar char="ü"/>
              <a:defRPr/>
            </a:pPr>
            <a:r>
              <a:rPr lang="tr-TR" dirty="0"/>
              <a:t>İlkbaharda ekilen yeşil alanlara dökülen ağaç yapraklarının toplanması gölgenin olumsuz etkisini azaltmaktadır. </a:t>
            </a:r>
          </a:p>
          <a:p>
            <a:pPr indent="449263" algn="just" eaLnBrk="0" hangingPunct="0">
              <a:defRPr/>
            </a:pPr>
            <a:endParaRPr lang="tr-TR" strike="sngStrike" dirty="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7" descr="Gökkuşağı">
            <a:hlinkClick r:id="rId2" tooltip="Gökkuşağı"/>
          </p:cNvPr>
          <p:cNvPicPr>
            <a:picLocks noChangeAspect="1" noChangeArrowheads="1"/>
          </p:cNvPicPr>
          <p:nvPr/>
        </p:nvPicPr>
        <p:blipFill>
          <a:blip r:embed="rId3"/>
          <a:srcRect/>
          <a:stretch>
            <a:fillRect/>
          </a:stretch>
        </p:blipFill>
        <p:spPr bwMode="auto">
          <a:xfrm>
            <a:off x="5000628" y="214290"/>
            <a:ext cx="3962400" cy="2514600"/>
          </a:xfrm>
          <a:prstGeom prst="rect">
            <a:avLst/>
          </a:prstGeom>
          <a:noFill/>
          <a:ln w="9525">
            <a:noFill/>
            <a:miter lim="800000"/>
            <a:headEnd/>
            <a:tailEnd/>
          </a:ln>
        </p:spPr>
      </p:pic>
      <p:sp>
        <p:nvSpPr>
          <p:cNvPr id="4" name="3 Dikdörtgen"/>
          <p:cNvSpPr/>
          <p:nvPr/>
        </p:nvSpPr>
        <p:spPr>
          <a:xfrm>
            <a:off x="428596" y="857233"/>
            <a:ext cx="4572000" cy="17859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tr-TR" b="1" dirty="0"/>
              <a:t>Işık kalitesi</a:t>
            </a:r>
          </a:p>
          <a:p>
            <a:pPr algn="just">
              <a:defRPr/>
            </a:pPr>
            <a:endParaRPr lang="tr-TR" dirty="0"/>
          </a:p>
          <a:p>
            <a:pPr algn="just">
              <a:defRPr/>
            </a:pPr>
            <a:r>
              <a:rPr lang="tr-TR" dirty="0"/>
              <a:t>Güneş ışınları boyları farklı dalgalar halinde yeryüzüne ulaşır. Bu dalga boyları mikron (μ), </a:t>
            </a:r>
            <a:r>
              <a:rPr lang="tr-TR" dirty="0" err="1"/>
              <a:t>angstrom</a:t>
            </a:r>
            <a:r>
              <a:rPr lang="tr-TR" dirty="0"/>
              <a:t> (A</a:t>
            </a:r>
            <a:r>
              <a:rPr lang="tr-TR" baseline="30000" dirty="0"/>
              <a:t>O</a:t>
            </a:r>
            <a:r>
              <a:rPr lang="tr-TR" dirty="0"/>
              <a:t>) veya son yıllarda olduğu gibi nanometre (</a:t>
            </a:r>
            <a:r>
              <a:rPr lang="tr-TR" dirty="0" err="1"/>
              <a:t>nm</a:t>
            </a:r>
            <a:r>
              <a:rPr lang="tr-TR" dirty="0"/>
              <a:t>) ölçü biriminde bildirilir. </a:t>
            </a:r>
          </a:p>
        </p:txBody>
      </p:sp>
      <p:sp>
        <p:nvSpPr>
          <p:cNvPr id="5" name="4 Dikdörtgen"/>
          <p:cNvSpPr/>
          <p:nvPr/>
        </p:nvSpPr>
        <p:spPr>
          <a:xfrm>
            <a:off x="714348" y="4214818"/>
            <a:ext cx="7286676" cy="171136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lnSpc>
                <a:spcPct val="150000"/>
              </a:lnSpc>
              <a:defRPr/>
            </a:pPr>
            <a:r>
              <a:rPr lang="tr-TR" dirty="0">
                <a:solidFill>
                  <a:prstClr val="black"/>
                </a:solidFill>
              </a:rPr>
              <a:t>Yeryüzüne ulaşan ışık dalga boylarına göre üç ana grup altında toplanabilir. </a:t>
            </a:r>
          </a:p>
          <a:p>
            <a:pPr lvl="0" indent="180975" algn="just">
              <a:lnSpc>
                <a:spcPct val="150000"/>
              </a:lnSpc>
              <a:buFont typeface="Arial" pitchFamily="34" charset="0"/>
              <a:buChar char="•"/>
              <a:defRPr/>
            </a:pPr>
            <a:r>
              <a:rPr lang="tr-TR" dirty="0">
                <a:solidFill>
                  <a:prstClr val="black"/>
                </a:solidFill>
              </a:rPr>
              <a:t>400-700 </a:t>
            </a:r>
            <a:r>
              <a:rPr lang="tr-TR" dirty="0" err="1">
                <a:solidFill>
                  <a:prstClr val="black"/>
                </a:solidFill>
              </a:rPr>
              <a:t>nm</a:t>
            </a:r>
            <a:r>
              <a:rPr lang="tr-TR" dirty="0">
                <a:solidFill>
                  <a:prstClr val="black"/>
                </a:solidFill>
              </a:rPr>
              <a:t> dalga boyları arasında değişen ışıklar </a:t>
            </a:r>
            <a:r>
              <a:rPr lang="tr-TR" b="1" dirty="0">
                <a:solidFill>
                  <a:prstClr val="black"/>
                </a:solidFill>
              </a:rPr>
              <a:t>görünür ışık</a:t>
            </a:r>
            <a:r>
              <a:rPr lang="tr-TR" dirty="0">
                <a:solidFill>
                  <a:prstClr val="black"/>
                </a:solidFill>
              </a:rPr>
              <a:t>, </a:t>
            </a:r>
          </a:p>
          <a:p>
            <a:pPr lvl="0" indent="180975" algn="just">
              <a:lnSpc>
                <a:spcPct val="150000"/>
              </a:lnSpc>
              <a:buFont typeface="Arial" pitchFamily="34" charset="0"/>
              <a:buChar char="•"/>
              <a:defRPr/>
            </a:pPr>
            <a:r>
              <a:rPr lang="tr-TR" dirty="0">
                <a:solidFill>
                  <a:prstClr val="black"/>
                </a:solidFill>
              </a:rPr>
              <a:t>400 </a:t>
            </a:r>
            <a:r>
              <a:rPr lang="tr-TR" dirty="0" err="1">
                <a:solidFill>
                  <a:prstClr val="black"/>
                </a:solidFill>
              </a:rPr>
              <a:t>nm</a:t>
            </a:r>
            <a:r>
              <a:rPr lang="tr-TR" dirty="0">
                <a:solidFill>
                  <a:prstClr val="black"/>
                </a:solidFill>
              </a:rPr>
              <a:t> den daha kısa boylu ışıklar </a:t>
            </a:r>
            <a:r>
              <a:rPr lang="tr-TR" b="1" dirty="0">
                <a:solidFill>
                  <a:prstClr val="black"/>
                </a:solidFill>
              </a:rPr>
              <a:t>mor ötesi (ultraviyole)</a:t>
            </a:r>
            <a:r>
              <a:rPr lang="tr-TR" dirty="0">
                <a:solidFill>
                  <a:prstClr val="black"/>
                </a:solidFill>
              </a:rPr>
              <a:t>, </a:t>
            </a:r>
          </a:p>
          <a:p>
            <a:pPr lvl="0" indent="180975" algn="just">
              <a:lnSpc>
                <a:spcPct val="150000"/>
              </a:lnSpc>
              <a:buFont typeface="Arial" pitchFamily="34" charset="0"/>
              <a:buChar char="•"/>
              <a:defRPr/>
            </a:pPr>
            <a:r>
              <a:rPr lang="tr-TR" dirty="0">
                <a:solidFill>
                  <a:prstClr val="black"/>
                </a:solidFill>
              </a:rPr>
              <a:t>700 </a:t>
            </a:r>
            <a:r>
              <a:rPr lang="tr-TR" dirty="0" err="1">
                <a:solidFill>
                  <a:prstClr val="black"/>
                </a:solidFill>
              </a:rPr>
              <a:t>nm</a:t>
            </a:r>
            <a:r>
              <a:rPr lang="tr-TR" dirty="0">
                <a:solidFill>
                  <a:prstClr val="black"/>
                </a:solidFill>
              </a:rPr>
              <a:t> den uzunlar ise </a:t>
            </a:r>
            <a:r>
              <a:rPr lang="tr-TR" b="1" dirty="0">
                <a:solidFill>
                  <a:prstClr val="black"/>
                </a:solidFill>
              </a:rPr>
              <a:t>kızılötesi (</a:t>
            </a:r>
            <a:r>
              <a:rPr lang="tr-TR" b="1" dirty="0" err="1">
                <a:solidFill>
                  <a:prstClr val="black"/>
                </a:solidFill>
              </a:rPr>
              <a:t>infrared</a:t>
            </a:r>
            <a:r>
              <a:rPr lang="tr-TR" b="1" dirty="0" smtClean="0">
                <a:solidFill>
                  <a:prstClr val="black"/>
                </a:solidFill>
              </a:rPr>
              <a:t>)</a:t>
            </a:r>
            <a:r>
              <a:rPr lang="tr-TR" dirty="0" smtClean="0">
                <a:solidFill>
                  <a:prstClr val="black"/>
                </a:solidFill>
              </a:rPr>
              <a:t> </a:t>
            </a:r>
            <a:endParaRPr lang="tr-TR" dirty="0"/>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1 Dikdörtgen"/>
          <p:cNvSpPr>
            <a:spLocks noChangeArrowheads="1"/>
          </p:cNvSpPr>
          <p:nvPr/>
        </p:nvSpPr>
        <p:spPr bwMode="auto">
          <a:xfrm>
            <a:off x="714375" y="714375"/>
            <a:ext cx="8001000" cy="4678204"/>
          </a:xfrm>
          <a:prstGeom prst="rect">
            <a:avLst/>
          </a:prstGeom>
          <a:solidFill>
            <a:schemeClr val="tx1"/>
          </a:solidFill>
          <a:ln w="9525">
            <a:noFill/>
            <a:miter lim="800000"/>
            <a:headEnd/>
            <a:tailEnd/>
          </a:ln>
        </p:spPr>
        <p:txBody>
          <a:bodyPr>
            <a:spAutoFit/>
          </a:bodyPr>
          <a:lstStyle/>
          <a:p>
            <a:pPr algn="just">
              <a:defRPr/>
            </a:pPr>
            <a:r>
              <a:rPr lang="tr-TR" b="1" dirty="0">
                <a:solidFill>
                  <a:schemeClr val="bg1"/>
                </a:solidFill>
              </a:rPr>
              <a:t>Görünür ışık </a:t>
            </a:r>
            <a:r>
              <a:rPr lang="tr-TR" b="1" dirty="0" smtClean="0">
                <a:solidFill>
                  <a:schemeClr val="bg1"/>
                </a:solidFill>
              </a:rPr>
              <a:t>dalga </a:t>
            </a:r>
            <a:r>
              <a:rPr lang="tr-TR" b="1" dirty="0">
                <a:solidFill>
                  <a:schemeClr val="bg1"/>
                </a:solidFill>
              </a:rPr>
              <a:t>boylarına göre altı bant halinde incelenmektedir.</a:t>
            </a:r>
          </a:p>
          <a:p>
            <a:pPr algn="just">
              <a:defRPr/>
            </a:pPr>
            <a:endParaRPr lang="tr-TR" b="1" dirty="0">
              <a:solidFill>
                <a:schemeClr val="bg1"/>
              </a:solidFill>
            </a:endParaRPr>
          </a:p>
          <a:p>
            <a:pPr indent="361950" algn="just">
              <a:buFont typeface="Wingdings" pitchFamily="2" charset="2"/>
              <a:buChar char="q"/>
              <a:defRPr/>
            </a:pPr>
            <a:r>
              <a:rPr lang="tr-TR" b="1" dirty="0">
                <a:solidFill>
                  <a:srgbClr val="FF0000"/>
                </a:solidFill>
              </a:rPr>
              <a:t>700-610 </a:t>
            </a:r>
            <a:r>
              <a:rPr lang="tr-TR" b="1" dirty="0" err="1">
                <a:solidFill>
                  <a:srgbClr val="FF0000"/>
                </a:solidFill>
              </a:rPr>
              <a:t>nm</a:t>
            </a:r>
            <a:r>
              <a:rPr lang="tr-TR" b="1" dirty="0">
                <a:solidFill>
                  <a:srgbClr val="FF0000"/>
                </a:solidFill>
              </a:rPr>
              <a:t> </a:t>
            </a:r>
            <a:r>
              <a:rPr lang="tr-TR" sz="2000" b="1" dirty="0">
                <a:solidFill>
                  <a:srgbClr val="FF0000"/>
                </a:solidFill>
              </a:rPr>
              <a:t>Fotosentez üzerinde en etkili banttır. </a:t>
            </a:r>
          </a:p>
          <a:p>
            <a:pPr indent="361950" algn="just">
              <a:buFont typeface="Wingdings" pitchFamily="2" charset="2"/>
              <a:buChar char="q"/>
              <a:defRPr/>
            </a:pPr>
            <a:endParaRPr lang="tr-TR" b="1" dirty="0">
              <a:solidFill>
                <a:schemeClr val="bg1"/>
              </a:solidFill>
            </a:endParaRPr>
          </a:p>
          <a:p>
            <a:pPr indent="361950" algn="just">
              <a:buFont typeface="Wingdings" pitchFamily="2" charset="2"/>
              <a:buChar char="q"/>
              <a:defRPr/>
            </a:pPr>
            <a:r>
              <a:rPr lang="tr-TR" b="1" dirty="0">
                <a:solidFill>
                  <a:srgbClr val="FFC000"/>
                </a:solidFill>
              </a:rPr>
              <a:t>610-590 </a:t>
            </a:r>
            <a:r>
              <a:rPr lang="tr-TR" b="1" dirty="0" err="1">
                <a:solidFill>
                  <a:srgbClr val="FFC000"/>
                </a:solidFill>
              </a:rPr>
              <a:t>nm</a:t>
            </a:r>
            <a:r>
              <a:rPr lang="tr-TR" b="1" dirty="0">
                <a:solidFill>
                  <a:srgbClr val="FFC000"/>
                </a:solidFill>
              </a:rPr>
              <a:t> kırmızı ışınlardan sonra fotosenteze en etkili bant olarak gösterilir</a:t>
            </a:r>
            <a:r>
              <a:rPr lang="tr-TR" b="1" dirty="0">
                <a:solidFill>
                  <a:schemeClr val="bg1"/>
                </a:solidFill>
              </a:rPr>
              <a:t>. </a:t>
            </a:r>
          </a:p>
          <a:p>
            <a:pPr indent="361950" algn="just">
              <a:buFont typeface="Wingdings" pitchFamily="2" charset="2"/>
              <a:buChar char="q"/>
              <a:defRPr/>
            </a:pPr>
            <a:endParaRPr lang="tr-TR" b="1" dirty="0">
              <a:solidFill>
                <a:schemeClr val="bg1"/>
              </a:solidFill>
            </a:endParaRPr>
          </a:p>
          <a:p>
            <a:pPr indent="361950" algn="just">
              <a:buFont typeface="Wingdings" pitchFamily="2" charset="2"/>
              <a:buChar char="q"/>
              <a:defRPr/>
            </a:pPr>
            <a:r>
              <a:rPr lang="tr-TR" b="1" dirty="0">
                <a:solidFill>
                  <a:srgbClr val="FFFF00"/>
                </a:solidFill>
              </a:rPr>
              <a:t>590-570 </a:t>
            </a:r>
            <a:r>
              <a:rPr lang="tr-TR" b="1" dirty="0" err="1">
                <a:solidFill>
                  <a:srgbClr val="FFFF00"/>
                </a:solidFill>
              </a:rPr>
              <a:t>nm</a:t>
            </a:r>
            <a:r>
              <a:rPr lang="tr-TR" b="1" dirty="0">
                <a:solidFill>
                  <a:srgbClr val="FFFF00"/>
                </a:solidFill>
              </a:rPr>
              <a:t> arasındaki </a:t>
            </a:r>
            <a:r>
              <a:rPr lang="tr-TR" sz="2000" b="1" dirty="0">
                <a:solidFill>
                  <a:srgbClr val="FFFF00"/>
                </a:solidFill>
              </a:rPr>
              <a:t>sarı</a:t>
            </a:r>
            <a:r>
              <a:rPr lang="tr-TR" b="1" dirty="0">
                <a:solidFill>
                  <a:srgbClr val="FFFF00"/>
                </a:solidFill>
              </a:rPr>
              <a:t> ışınlar ile </a:t>
            </a:r>
            <a:endParaRPr lang="tr-TR" b="1" dirty="0" smtClean="0">
              <a:solidFill>
                <a:srgbClr val="FFFF00"/>
              </a:solidFill>
            </a:endParaRPr>
          </a:p>
          <a:p>
            <a:pPr indent="361950" algn="just">
              <a:buFont typeface="Wingdings" pitchFamily="2" charset="2"/>
              <a:buChar char="q"/>
              <a:defRPr/>
            </a:pPr>
            <a:r>
              <a:rPr lang="tr-TR" b="1" dirty="0" smtClean="0">
                <a:solidFill>
                  <a:srgbClr val="33CC33"/>
                </a:solidFill>
              </a:rPr>
              <a:t>570-500 </a:t>
            </a:r>
            <a:r>
              <a:rPr lang="tr-TR" b="1" dirty="0" err="1">
                <a:solidFill>
                  <a:srgbClr val="33CC33"/>
                </a:solidFill>
              </a:rPr>
              <a:t>nm</a:t>
            </a:r>
            <a:r>
              <a:rPr lang="tr-TR" b="1" dirty="0">
                <a:solidFill>
                  <a:srgbClr val="33CC33"/>
                </a:solidFill>
              </a:rPr>
              <a:t> arasındaki </a:t>
            </a:r>
            <a:r>
              <a:rPr lang="tr-TR" sz="2000" b="1" dirty="0">
                <a:solidFill>
                  <a:srgbClr val="33CC33"/>
                </a:solidFill>
              </a:rPr>
              <a:t>yeşil</a:t>
            </a:r>
            <a:r>
              <a:rPr lang="tr-TR" b="1" dirty="0">
                <a:solidFill>
                  <a:srgbClr val="33CC33"/>
                </a:solidFill>
              </a:rPr>
              <a:t> ışınların fotosenteze etkinliği zayıftır. Bu ışınlar genel olarak bitkinin gelişimini ve şekillenmesini etkileyen bantlar olarak bilinirler. </a:t>
            </a:r>
          </a:p>
          <a:p>
            <a:pPr indent="361950" algn="just">
              <a:buFont typeface="Wingdings" pitchFamily="2" charset="2"/>
              <a:buChar char="q"/>
              <a:defRPr/>
            </a:pPr>
            <a:endParaRPr lang="tr-TR" b="1" dirty="0">
              <a:solidFill>
                <a:schemeClr val="bg1"/>
              </a:solidFill>
            </a:endParaRPr>
          </a:p>
          <a:p>
            <a:pPr indent="361950" algn="just">
              <a:buFont typeface="Wingdings" pitchFamily="2" charset="2"/>
              <a:buChar char="q"/>
              <a:defRPr/>
            </a:pPr>
            <a:r>
              <a:rPr lang="tr-TR" b="1" dirty="0">
                <a:solidFill>
                  <a:schemeClr val="tx2">
                    <a:lumMod val="60000"/>
                    <a:lumOff val="40000"/>
                  </a:schemeClr>
                </a:solidFill>
              </a:rPr>
              <a:t>500-450 </a:t>
            </a:r>
            <a:r>
              <a:rPr lang="tr-TR" b="1" dirty="0" err="1">
                <a:solidFill>
                  <a:schemeClr val="tx2">
                    <a:lumMod val="60000"/>
                    <a:lumOff val="40000"/>
                  </a:schemeClr>
                </a:solidFill>
              </a:rPr>
              <a:t>nm</a:t>
            </a:r>
            <a:r>
              <a:rPr lang="tr-TR" b="1" dirty="0">
                <a:solidFill>
                  <a:schemeClr val="tx2">
                    <a:lumMod val="60000"/>
                    <a:lumOff val="40000"/>
                  </a:schemeClr>
                </a:solidFill>
              </a:rPr>
              <a:t> arasında değişen </a:t>
            </a:r>
            <a:r>
              <a:rPr lang="tr-TR" sz="2000" b="1" dirty="0">
                <a:solidFill>
                  <a:schemeClr val="tx2">
                    <a:lumMod val="60000"/>
                    <a:lumOff val="40000"/>
                  </a:schemeClr>
                </a:solidFill>
              </a:rPr>
              <a:t>mavi</a:t>
            </a:r>
            <a:r>
              <a:rPr lang="tr-TR" b="1" dirty="0">
                <a:solidFill>
                  <a:schemeClr val="tx2">
                    <a:lumMod val="60000"/>
                    <a:lumOff val="40000"/>
                  </a:schemeClr>
                </a:solidFill>
              </a:rPr>
              <a:t> ışınlar ile, </a:t>
            </a:r>
          </a:p>
          <a:p>
            <a:pPr indent="361950" algn="just">
              <a:buFont typeface="Wingdings" pitchFamily="2" charset="2"/>
              <a:buChar char="q"/>
              <a:defRPr/>
            </a:pPr>
            <a:r>
              <a:rPr lang="tr-TR" b="1" dirty="0">
                <a:solidFill>
                  <a:srgbClr val="7030A0"/>
                </a:solidFill>
              </a:rPr>
              <a:t>450-400 </a:t>
            </a:r>
            <a:r>
              <a:rPr lang="tr-TR" b="1" dirty="0" err="1">
                <a:solidFill>
                  <a:srgbClr val="7030A0"/>
                </a:solidFill>
              </a:rPr>
              <a:t>nm</a:t>
            </a:r>
            <a:r>
              <a:rPr lang="tr-TR" b="1" dirty="0">
                <a:solidFill>
                  <a:srgbClr val="7030A0"/>
                </a:solidFill>
              </a:rPr>
              <a:t> arasındaki </a:t>
            </a:r>
            <a:r>
              <a:rPr lang="tr-TR" sz="2000" b="1" dirty="0">
                <a:solidFill>
                  <a:srgbClr val="7030A0"/>
                </a:solidFill>
              </a:rPr>
              <a:t>mor</a:t>
            </a:r>
            <a:r>
              <a:rPr lang="tr-TR" b="1" dirty="0">
                <a:solidFill>
                  <a:srgbClr val="7030A0"/>
                </a:solidFill>
              </a:rPr>
              <a:t> ışınlar fotosentez üzerine oldukça etkili bantlardır. Genellikle sarı pigmentler tarafından emilir. Fotosentez etkinliği de oldukça yüksektir. </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Dikdörtgen"/>
          <p:cNvSpPr/>
          <p:nvPr/>
        </p:nvSpPr>
        <p:spPr>
          <a:xfrm>
            <a:off x="4857752" y="4357694"/>
            <a:ext cx="3929090"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indent="449263" algn="just" eaLnBrk="0" hangingPunct="0">
              <a:buFont typeface="Arial" charset="0"/>
              <a:buChar char="•"/>
            </a:pPr>
            <a:r>
              <a:rPr lang="tr-TR" sz="2400" dirty="0" smtClean="0">
                <a:cs typeface="Times New Roman" pitchFamily="18" charset="0"/>
              </a:rPr>
              <a:t>tür ve çeşitlerin seçimi</a:t>
            </a:r>
          </a:p>
          <a:p>
            <a:pPr indent="449263" algn="just" eaLnBrk="0" hangingPunct="0">
              <a:buFont typeface="Arial" charset="0"/>
              <a:buChar char="•"/>
            </a:pPr>
            <a:r>
              <a:rPr lang="tr-TR" sz="2400" dirty="0" smtClean="0">
                <a:cs typeface="Times New Roman" pitchFamily="18" charset="0"/>
              </a:rPr>
              <a:t>ekim zamanı, </a:t>
            </a:r>
          </a:p>
          <a:p>
            <a:pPr indent="449263" algn="just" eaLnBrk="0" hangingPunct="0">
              <a:buFont typeface="Arial" charset="0"/>
              <a:buChar char="•"/>
            </a:pPr>
            <a:r>
              <a:rPr lang="tr-TR" sz="2400" dirty="0" smtClean="0">
                <a:cs typeface="Times New Roman" pitchFamily="18" charset="0"/>
              </a:rPr>
              <a:t>gübre cins ve miktarları,</a:t>
            </a:r>
          </a:p>
          <a:p>
            <a:pPr indent="449263" algn="just" eaLnBrk="0" hangingPunct="0">
              <a:buFont typeface="Arial" charset="0"/>
              <a:buChar char="•"/>
            </a:pPr>
            <a:r>
              <a:rPr lang="tr-TR" sz="2400" dirty="0" smtClean="0">
                <a:cs typeface="Times New Roman" pitchFamily="18" charset="0"/>
              </a:rPr>
              <a:t>karışımların oranı </a:t>
            </a:r>
            <a:endParaRPr lang="tr-TR" sz="2400" dirty="0"/>
          </a:p>
        </p:txBody>
      </p:sp>
      <p:sp>
        <p:nvSpPr>
          <p:cNvPr id="4" name="3 Dikdörtgen"/>
          <p:cNvSpPr/>
          <p:nvPr/>
        </p:nvSpPr>
        <p:spPr>
          <a:xfrm>
            <a:off x="642910" y="2357430"/>
            <a:ext cx="442915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buFont typeface="Arial" charset="0"/>
              <a:buChar char="•"/>
            </a:pPr>
            <a:r>
              <a:rPr lang="tr-TR" sz="2400" dirty="0" smtClean="0">
                <a:cs typeface="Times New Roman" pitchFamily="18" charset="0"/>
              </a:rPr>
              <a:t>yağış miktarı, dağılışı ve şekli, </a:t>
            </a:r>
          </a:p>
          <a:p>
            <a:pPr indent="449263" algn="just" eaLnBrk="0" hangingPunct="0">
              <a:buFont typeface="Arial" charset="0"/>
              <a:buChar char="•"/>
            </a:pPr>
            <a:r>
              <a:rPr lang="tr-TR" sz="2400" dirty="0" smtClean="0">
                <a:cs typeface="Times New Roman" pitchFamily="18" charset="0"/>
              </a:rPr>
              <a:t>ilk ve son don tarihleri, </a:t>
            </a:r>
          </a:p>
          <a:p>
            <a:pPr indent="449263" algn="just" eaLnBrk="0" hangingPunct="0">
              <a:buFont typeface="Arial" charset="0"/>
              <a:buChar char="•"/>
            </a:pPr>
            <a:r>
              <a:rPr lang="tr-TR" sz="2400" dirty="0" err="1" smtClean="0">
                <a:cs typeface="Times New Roman" pitchFamily="18" charset="0"/>
              </a:rPr>
              <a:t>Ort</a:t>
            </a:r>
            <a:r>
              <a:rPr lang="tr-TR" sz="2400" dirty="0" smtClean="0">
                <a:cs typeface="Times New Roman" pitchFamily="18" charset="0"/>
              </a:rPr>
              <a:t>. sıcaklık, nem vb.  </a:t>
            </a:r>
            <a:endParaRPr lang="tr-TR" sz="2400" dirty="0"/>
          </a:p>
        </p:txBody>
      </p:sp>
      <p:sp>
        <p:nvSpPr>
          <p:cNvPr id="5" name="4 Sağ Ok"/>
          <p:cNvSpPr/>
          <p:nvPr/>
        </p:nvSpPr>
        <p:spPr>
          <a:xfrm rot="2071165">
            <a:off x="3475860" y="3873823"/>
            <a:ext cx="142876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1869688" y="571480"/>
            <a:ext cx="5202642" cy="707886"/>
          </a:xfrm>
          <a:prstGeom prst="rect">
            <a:avLst/>
          </a:prstGeom>
          <a:solidFill>
            <a:schemeClr val="tx1"/>
          </a:solidFill>
        </p:spPr>
        <p:txBody>
          <a:bodyPr wrap="none" lIns="91440" tIns="45720" rIns="91440" bIns="45720">
            <a:spAutoFit/>
          </a:bodyPr>
          <a:lstStyle/>
          <a:p>
            <a:pPr algn="ctr"/>
            <a:r>
              <a:rPr lang="tr-TR" sz="4000" b="1" spc="100" dirty="0" smtClean="0">
                <a:ln w="18000">
                  <a:solidFill>
                    <a:schemeClr val="accent1">
                      <a:satMod val="200000"/>
                      <a:tint val="72000"/>
                    </a:schemeClr>
                  </a:solidFill>
                  <a:prstDash val="solid"/>
                </a:ln>
                <a:solidFill>
                  <a:srgbClr val="FF9933"/>
                </a:solidFill>
                <a:effectLst>
                  <a:outerShdw blurRad="25000" dist="20000" dir="16020000" algn="tl">
                    <a:schemeClr val="accent1">
                      <a:satMod val="200000"/>
                      <a:shade val="1000"/>
                      <a:alpha val="60000"/>
                    </a:schemeClr>
                  </a:outerShdw>
                </a:effectLst>
              </a:rPr>
              <a:t>İKLİM FAKTÖRLERİ</a:t>
            </a:r>
            <a:endParaRPr lang="tr-TR" sz="4000" b="1" spc="100" dirty="0">
              <a:ln w="18000">
                <a:solidFill>
                  <a:schemeClr val="accent1">
                    <a:satMod val="200000"/>
                    <a:tint val="72000"/>
                  </a:schemeClr>
                </a:solidFill>
                <a:prstDash val="solid"/>
              </a:ln>
              <a:solidFill>
                <a:srgbClr val="FF9933"/>
              </a:solidFill>
              <a:effectLst>
                <a:outerShdw blurRad="25000" dist="20000" dir="16020000" algn="tl">
                  <a:schemeClr val="accent1">
                    <a:satMod val="200000"/>
                    <a:shade val="1000"/>
                    <a:alpha val="60000"/>
                  </a:scheme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Bulut Resimler"/>
          <p:cNvPicPr>
            <a:picLocks noChangeAspect="1" noChangeArrowheads="1"/>
          </p:cNvPicPr>
          <p:nvPr/>
        </p:nvPicPr>
        <p:blipFill>
          <a:blip r:embed="rId2"/>
          <a:srcRect/>
          <a:stretch>
            <a:fillRect/>
          </a:stretch>
        </p:blipFill>
        <p:spPr bwMode="auto">
          <a:xfrm>
            <a:off x="0" y="1571612"/>
            <a:ext cx="9144000" cy="5286412"/>
          </a:xfrm>
          <a:prstGeom prst="rect">
            <a:avLst/>
          </a:prstGeom>
          <a:noFill/>
          <a:ln w="9525">
            <a:noFill/>
            <a:miter lim="800000"/>
            <a:headEnd/>
            <a:tailEnd/>
          </a:ln>
        </p:spPr>
      </p:pic>
      <p:sp>
        <p:nvSpPr>
          <p:cNvPr id="18434" name="1 Dikdörtgen"/>
          <p:cNvSpPr>
            <a:spLocks noChangeArrowheads="1"/>
          </p:cNvSpPr>
          <p:nvPr/>
        </p:nvSpPr>
        <p:spPr bwMode="auto">
          <a:xfrm>
            <a:off x="285720" y="648282"/>
            <a:ext cx="8572560" cy="92333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tr-TR" b="1" dirty="0"/>
              <a:t>    Mor ötesi ışınların </a:t>
            </a:r>
            <a:r>
              <a:rPr lang="tr-TR" b="1" u="sng" dirty="0" err="1"/>
              <a:t>Alpine</a:t>
            </a:r>
            <a:r>
              <a:rPr lang="tr-TR" b="1" u="sng" dirty="0"/>
              <a:t> bitkilerde </a:t>
            </a:r>
            <a:r>
              <a:rPr lang="tr-TR" b="1" u="sng" dirty="0" err="1"/>
              <a:t>antosiyan</a:t>
            </a:r>
            <a:r>
              <a:rPr lang="tr-TR" b="1" u="sng" dirty="0"/>
              <a:t> oluşumuna neden olduğu sanılmaktadır. </a:t>
            </a:r>
            <a:r>
              <a:rPr lang="tr-TR" b="1" dirty="0"/>
              <a:t>Atmosferdeki oksijen, ozon ve azot gazları mor ötesi ışınların büyük bir bölümünü emerler. Bu nedenle yeryüzüne mor ötesi ışınların çok küçük bir bölümü ulaşır. </a:t>
            </a: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dy Nook3">
            <a:hlinkClick r:id="rId2"/>
          </p:cNvPr>
          <p:cNvPicPr>
            <a:picLocks noChangeAspect="1" noChangeArrowheads="1"/>
          </p:cNvPicPr>
          <p:nvPr/>
        </p:nvPicPr>
        <p:blipFill>
          <a:blip r:embed="rId3" cstate="screen"/>
          <a:srcRect/>
          <a:stretch>
            <a:fillRect/>
          </a:stretch>
        </p:blipFill>
        <p:spPr bwMode="auto">
          <a:xfrm>
            <a:off x="4714876" y="3286124"/>
            <a:ext cx="4191029" cy="3143272"/>
          </a:xfrm>
          <a:prstGeom prst="rect">
            <a:avLst/>
          </a:prstGeom>
          <a:noFill/>
          <a:ln w="44450">
            <a:solidFill>
              <a:schemeClr val="tx1"/>
            </a:solidFill>
            <a:miter lim="800000"/>
            <a:headEnd/>
            <a:tailEnd/>
          </a:ln>
        </p:spPr>
      </p:pic>
      <p:sp>
        <p:nvSpPr>
          <p:cNvPr id="2" name="1 Dikdörtgen"/>
          <p:cNvSpPr/>
          <p:nvPr/>
        </p:nvSpPr>
        <p:spPr>
          <a:xfrm>
            <a:off x="857224" y="1857364"/>
            <a:ext cx="735811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t>        Yapraklarını döken ağaçların yaprakları turuncu ve kırmızı ışınları emmeleri nedeni ile ağaçlar altında bulunan çim bitkilerinde fotosentez hızı azalır. Büyüme ve gelişme aksar. </a:t>
            </a:r>
            <a:endParaRPr lang="tr-TR" dirty="0"/>
          </a:p>
        </p:txBody>
      </p:sp>
      <p:sp>
        <p:nvSpPr>
          <p:cNvPr id="3" name="2 Dikdörtgen"/>
          <p:cNvSpPr/>
          <p:nvPr/>
        </p:nvSpPr>
        <p:spPr>
          <a:xfrm>
            <a:off x="285720" y="3643314"/>
            <a:ext cx="4214842"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tr-TR" dirty="0" smtClean="0"/>
              <a:t>Bu nedenle yapraklarını döken ağaçların gölge yoğunluğunu azaltacak şekilde düzenli budanması, dökülen yaprakların kısa sürede toplanması önerilir. </a:t>
            </a:r>
            <a:endParaRPr lang="tr-TR" dirty="0"/>
          </a:p>
        </p:txBody>
      </p:sp>
      <p:sp>
        <p:nvSpPr>
          <p:cNvPr id="4" name="3 Dikdörtgen"/>
          <p:cNvSpPr/>
          <p:nvPr/>
        </p:nvSpPr>
        <p:spPr>
          <a:xfrm>
            <a:off x="785786" y="862596"/>
            <a:ext cx="764386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tr-TR" dirty="0" smtClean="0"/>
              <a:t>      Işık kalitesi mevsimler arasında ve gün içerisinde değişmekle birlikte bunun çim bitkilerinin büyüme ve gelişmesine etkileri çok zayıftır. </a:t>
            </a:r>
            <a:endParaRPr lang="tr-TR" dirty="0"/>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3" descr="sicaklik"/>
          <p:cNvPicPr>
            <a:picLocks noChangeAspect="1" noChangeArrowheads="1"/>
          </p:cNvPicPr>
          <p:nvPr/>
        </p:nvPicPr>
        <p:blipFill>
          <a:blip r:embed="rId2"/>
          <a:srcRect/>
          <a:stretch>
            <a:fillRect/>
          </a:stretch>
        </p:blipFill>
        <p:spPr bwMode="auto">
          <a:xfrm>
            <a:off x="6500826" y="0"/>
            <a:ext cx="2463796" cy="2463796"/>
          </a:xfrm>
          <a:prstGeom prst="rect">
            <a:avLst/>
          </a:prstGeom>
          <a:noFill/>
          <a:ln w="9525">
            <a:noFill/>
            <a:miter lim="800000"/>
            <a:headEnd/>
            <a:tailEnd/>
          </a:ln>
        </p:spPr>
      </p:pic>
      <p:sp>
        <p:nvSpPr>
          <p:cNvPr id="19459" name="Rectangle 2"/>
          <p:cNvSpPr>
            <a:spLocks noChangeArrowheads="1"/>
          </p:cNvSpPr>
          <p:nvPr/>
        </p:nvSpPr>
        <p:spPr bwMode="auto">
          <a:xfrm>
            <a:off x="571473" y="1285860"/>
            <a:ext cx="5929354" cy="923330"/>
          </a:xfrm>
          <a:prstGeom prst="rect">
            <a:avLst/>
          </a:prstGeom>
          <a:noFill/>
          <a:ln w="9525">
            <a:noFill/>
            <a:miter lim="800000"/>
            <a:headEnd/>
            <a:tailEnd/>
          </a:ln>
        </p:spPr>
        <p:txBody>
          <a:bodyPr wrap="square" anchor="ctr">
            <a:spAutoFit/>
          </a:bodyPr>
          <a:lstStyle/>
          <a:p>
            <a:pPr indent="449263" algn="just" eaLnBrk="0" hangingPunct="0"/>
            <a:r>
              <a:rPr lang="tr-TR" dirty="0" smtClean="0">
                <a:solidFill>
                  <a:schemeClr val="bg1"/>
                </a:solidFill>
                <a:cs typeface="Times New Roman" pitchFamily="18" charset="0"/>
              </a:rPr>
              <a:t>Çim </a:t>
            </a:r>
            <a:r>
              <a:rPr lang="tr-TR" dirty="0">
                <a:solidFill>
                  <a:schemeClr val="bg1"/>
                </a:solidFill>
                <a:cs typeface="Times New Roman" pitchFamily="18" charset="0"/>
              </a:rPr>
              <a:t>bitkisi tohumlarının çimlenebilmeleri için toprak sıcaklığının en az 0</a:t>
            </a:r>
            <a:r>
              <a:rPr lang="tr-TR" baseline="30000" dirty="0">
                <a:solidFill>
                  <a:schemeClr val="bg1"/>
                </a:solidFill>
                <a:cs typeface="Times New Roman" pitchFamily="18" charset="0"/>
              </a:rPr>
              <a:t>o</a:t>
            </a:r>
            <a:r>
              <a:rPr lang="tr-TR" dirty="0">
                <a:solidFill>
                  <a:schemeClr val="bg1"/>
                </a:solidFill>
                <a:cs typeface="Times New Roman" pitchFamily="18" charset="0"/>
              </a:rPr>
              <a:t>C olması gerekir. Ancak türler arasında bu yönden büyük farklılıklar bulunur. </a:t>
            </a:r>
          </a:p>
        </p:txBody>
      </p:sp>
      <p:graphicFrame>
        <p:nvGraphicFramePr>
          <p:cNvPr id="4" name="3 Tablo"/>
          <p:cNvGraphicFramePr>
            <a:graphicFrameLocks noGrp="1"/>
          </p:cNvGraphicFramePr>
          <p:nvPr/>
        </p:nvGraphicFramePr>
        <p:xfrm>
          <a:off x="714348" y="3143248"/>
          <a:ext cx="7143800" cy="3017520"/>
        </p:xfrm>
        <a:graphic>
          <a:graphicData uri="http://schemas.openxmlformats.org/drawingml/2006/table">
            <a:tbl>
              <a:tblPr firstRow="1" bandRow="1">
                <a:tableStyleId>{5C22544A-7EE6-4342-B048-85BDC9FD1C3A}</a:tableStyleId>
              </a:tblPr>
              <a:tblGrid>
                <a:gridCol w="1428760"/>
                <a:gridCol w="1428760"/>
                <a:gridCol w="1428760"/>
                <a:gridCol w="1428760"/>
                <a:gridCol w="1428760"/>
              </a:tblGrid>
              <a:tr h="370840">
                <a:tc>
                  <a:txBody>
                    <a:bodyPr/>
                    <a:lstStyle/>
                    <a:p>
                      <a:endParaRPr lang="tr-TR" dirty="0"/>
                    </a:p>
                  </a:txBody>
                  <a:tcPr/>
                </a:tc>
                <a:tc>
                  <a:txBody>
                    <a:bodyPr/>
                    <a:lstStyle/>
                    <a:p>
                      <a:pPr algn="ctr"/>
                      <a:r>
                        <a:rPr lang="tr-TR" dirty="0" err="1" smtClean="0"/>
                        <a:t>Minumum</a:t>
                      </a:r>
                      <a:r>
                        <a:rPr lang="tr-TR" dirty="0" smtClean="0"/>
                        <a:t> Çimlenme Sıcaklığı</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Optimum Çimlenme Sıcaklığı</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Optimum Büyüme</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Sıcaklığı</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a:t>
                      </a:r>
                      <a:r>
                        <a:rPr lang="tr-TR" dirty="0" err="1" smtClean="0"/>
                        <a:t>Topraküstü</a:t>
                      </a:r>
                      <a:r>
                        <a:rPr lang="tr-TR" dirty="0" smtClean="0"/>
                        <a:t>)</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Optimum Büyüme</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Sıcaklığı</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(Kök-köksap)</a:t>
                      </a:r>
                      <a:endParaRPr lang="tr-TR" dirty="0"/>
                    </a:p>
                  </a:txBody>
                  <a:tcPr/>
                </a:tc>
              </a:tr>
              <a:tr h="370840">
                <a:tc>
                  <a:txBody>
                    <a:bodyPr/>
                    <a:lstStyle/>
                    <a:p>
                      <a:r>
                        <a:rPr lang="tr-TR" dirty="0" smtClean="0"/>
                        <a:t>Serin Mevsim Çim Bitkileri</a:t>
                      </a:r>
                      <a:endParaRPr lang="tr-TR" dirty="0"/>
                    </a:p>
                  </a:txBody>
                  <a:tcPr>
                    <a:solidFill>
                      <a:schemeClr val="tx2">
                        <a:lumMod val="40000"/>
                        <a:lumOff val="60000"/>
                      </a:schemeClr>
                    </a:solidFill>
                  </a:tcPr>
                </a:tc>
                <a:tc>
                  <a:txBody>
                    <a:bodyPr/>
                    <a:lstStyle/>
                    <a:p>
                      <a:pPr algn="ctr"/>
                      <a:endParaRPr lang="tr-TR" dirty="0" smtClean="0"/>
                    </a:p>
                    <a:p>
                      <a:pPr algn="ctr"/>
                      <a:r>
                        <a:rPr lang="tr-TR" dirty="0" smtClean="0"/>
                        <a:t>5</a:t>
                      </a:r>
                      <a:endParaRPr lang="tr-TR" dirty="0"/>
                    </a:p>
                  </a:txBody>
                  <a:tcPr>
                    <a:solidFill>
                      <a:schemeClr val="tx2">
                        <a:lumMod val="40000"/>
                        <a:lumOff val="60000"/>
                      </a:schemeClr>
                    </a:solidFill>
                  </a:tcPr>
                </a:tc>
                <a:tc>
                  <a:txBody>
                    <a:bodyPr/>
                    <a:lstStyle/>
                    <a:p>
                      <a:pPr algn="ctr"/>
                      <a:endParaRPr lang="tr-TR" dirty="0" smtClean="0"/>
                    </a:p>
                    <a:p>
                      <a:pPr algn="ctr"/>
                      <a:r>
                        <a:rPr lang="tr-TR" dirty="0" smtClean="0"/>
                        <a:t>15-20</a:t>
                      </a:r>
                      <a:endParaRPr lang="tr-TR" dirty="0"/>
                    </a:p>
                  </a:txBody>
                  <a:tcPr>
                    <a:solidFill>
                      <a:schemeClr val="tx2">
                        <a:lumMod val="40000"/>
                        <a:lumOff val="60000"/>
                      </a:schemeClr>
                    </a:solidFill>
                  </a:tcPr>
                </a:tc>
                <a:tc>
                  <a:txBody>
                    <a:bodyPr/>
                    <a:lstStyle/>
                    <a:p>
                      <a:pPr algn="ctr"/>
                      <a:endParaRPr lang="tr-TR" dirty="0" smtClean="0"/>
                    </a:p>
                    <a:p>
                      <a:pPr algn="ctr"/>
                      <a:r>
                        <a:rPr lang="tr-TR" dirty="0" smtClean="0"/>
                        <a:t>15-25</a:t>
                      </a:r>
                      <a:endParaRPr lang="tr-TR" dirty="0"/>
                    </a:p>
                  </a:txBody>
                  <a:tcPr>
                    <a:solidFill>
                      <a:schemeClr val="tx2">
                        <a:lumMod val="40000"/>
                        <a:lumOff val="60000"/>
                      </a:schemeClr>
                    </a:solidFill>
                  </a:tcPr>
                </a:tc>
                <a:tc>
                  <a:txBody>
                    <a:bodyPr/>
                    <a:lstStyle/>
                    <a:p>
                      <a:pPr algn="ctr"/>
                      <a:endParaRPr lang="tr-TR" dirty="0" smtClean="0"/>
                    </a:p>
                    <a:p>
                      <a:pPr algn="ctr"/>
                      <a:r>
                        <a:rPr lang="tr-TR" dirty="0" smtClean="0"/>
                        <a:t>10-18</a:t>
                      </a:r>
                      <a:endParaRPr lang="tr-TR" dirty="0"/>
                    </a:p>
                  </a:txBody>
                  <a:tcPr>
                    <a:solidFill>
                      <a:schemeClr val="tx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Sıcak Mevsim Çim Bitkileri</a:t>
                      </a:r>
                      <a:endParaRPr lang="tr-TR" dirty="0"/>
                    </a:p>
                  </a:txBody>
                  <a:tcPr>
                    <a:solidFill>
                      <a:schemeClr val="accent2">
                        <a:lumMod val="75000"/>
                      </a:schemeClr>
                    </a:solidFill>
                  </a:tcPr>
                </a:tc>
                <a:tc>
                  <a:txBody>
                    <a:bodyPr/>
                    <a:lstStyle/>
                    <a:p>
                      <a:pPr algn="ctr"/>
                      <a:endParaRPr lang="tr-TR" dirty="0" smtClean="0"/>
                    </a:p>
                    <a:p>
                      <a:pPr algn="ctr"/>
                      <a:r>
                        <a:rPr lang="tr-TR" dirty="0" smtClean="0"/>
                        <a:t>12-15</a:t>
                      </a:r>
                      <a:endParaRPr lang="tr-TR" dirty="0"/>
                    </a:p>
                  </a:txBody>
                  <a:tcPr>
                    <a:solidFill>
                      <a:schemeClr val="accent2">
                        <a:lumMod val="75000"/>
                      </a:schemeClr>
                    </a:solidFill>
                  </a:tcPr>
                </a:tc>
                <a:tc>
                  <a:txBody>
                    <a:bodyPr/>
                    <a:lstStyle/>
                    <a:p>
                      <a:pPr algn="ctr"/>
                      <a:endParaRPr lang="tr-TR" dirty="0" smtClean="0"/>
                    </a:p>
                    <a:p>
                      <a:pPr algn="ctr"/>
                      <a:r>
                        <a:rPr lang="tr-TR" dirty="0" smtClean="0"/>
                        <a:t>25-30</a:t>
                      </a:r>
                      <a:endParaRPr lang="tr-TR" dirty="0"/>
                    </a:p>
                  </a:txBody>
                  <a:tcPr>
                    <a:solidFill>
                      <a:schemeClr val="accent2">
                        <a:lumMod val="75000"/>
                      </a:schemeClr>
                    </a:solidFill>
                  </a:tcPr>
                </a:tc>
                <a:tc>
                  <a:txBody>
                    <a:bodyPr/>
                    <a:lstStyle/>
                    <a:p>
                      <a:pPr algn="ctr"/>
                      <a:endParaRPr lang="tr-TR" dirty="0" smtClean="0"/>
                    </a:p>
                    <a:p>
                      <a:pPr algn="ctr"/>
                      <a:r>
                        <a:rPr lang="tr-TR" dirty="0" smtClean="0"/>
                        <a:t>27-35</a:t>
                      </a:r>
                      <a:endParaRPr lang="tr-TR" dirty="0"/>
                    </a:p>
                  </a:txBody>
                  <a:tcPr>
                    <a:solidFill>
                      <a:schemeClr val="accent2">
                        <a:lumMod val="75000"/>
                      </a:schemeClr>
                    </a:solidFill>
                  </a:tcPr>
                </a:tc>
                <a:tc>
                  <a:txBody>
                    <a:bodyPr/>
                    <a:lstStyle/>
                    <a:p>
                      <a:pPr algn="ctr"/>
                      <a:endParaRPr lang="tr-TR" dirty="0" smtClean="0"/>
                    </a:p>
                    <a:p>
                      <a:pPr algn="ctr"/>
                      <a:r>
                        <a:rPr lang="tr-TR" dirty="0" smtClean="0"/>
                        <a:t>25-30</a:t>
                      </a:r>
                      <a:endParaRPr lang="tr-TR" dirty="0"/>
                    </a:p>
                  </a:txBody>
                  <a:tcPr>
                    <a:solidFill>
                      <a:schemeClr val="accent2">
                        <a:lumMod val="75000"/>
                      </a:schemeClr>
                    </a:solidFill>
                  </a:tcPr>
                </a:tc>
              </a:tr>
            </a:tbl>
          </a:graphicData>
        </a:graphic>
      </p:graphicFrame>
      <p:sp>
        <p:nvSpPr>
          <p:cNvPr id="5" name="4 Dikdörtgen"/>
          <p:cNvSpPr/>
          <p:nvPr/>
        </p:nvSpPr>
        <p:spPr>
          <a:xfrm>
            <a:off x="2000232" y="500042"/>
            <a:ext cx="1383840"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indent="182563" algn="just" eaLnBrk="0" hangingPunct="0"/>
            <a:r>
              <a:rPr lang="tr-TR" sz="2400" b="1" dirty="0" smtClean="0">
                <a:solidFill>
                  <a:schemeClr val="tx1"/>
                </a:solidFill>
                <a:cs typeface="Times New Roman" pitchFamily="18" charset="0"/>
              </a:rPr>
              <a:t>Sıcaklık </a:t>
            </a:r>
            <a:endParaRPr lang="tr-TR" sz="2400" b="1" dirty="0">
              <a:solidFill>
                <a:schemeClr val="tx1"/>
              </a:solidFill>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Dikdörtgen"/>
          <p:cNvSpPr>
            <a:spLocks noChangeArrowheads="1"/>
          </p:cNvSpPr>
          <p:nvPr/>
        </p:nvSpPr>
        <p:spPr bwMode="auto">
          <a:xfrm>
            <a:off x="642910" y="3000372"/>
            <a:ext cx="7858125" cy="163121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a:r>
              <a:rPr lang="tr-TR" sz="2000" b="1" dirty="0" smtClean="0"/>
              <a:t>Diğer </a:t>
            </a:r>
            <a:r>
              <a:rPr lang="tr-TR" sz="2000" b="1" dirty="0"/>
              <a:t>bir ifade ile serin dönemlerde bitkilerin büyüme ve gelişmeleri yavaşlar, ancak çim kalitesi yükselir. </a:t>
            </a:r>
            <a:endParaRPr lang="tr-TR" sz="2000" b="1" dirty="0" smtClean="0"/>
          </a:p>
          <a:p>
            <a:pPr algn="just"/>
            <a:endParaRPr lang="tr-TR" sz="2000" b="1" dirty="0"/>
          </a:p>
          <a:p>
            <a:pPr algn="just"/>
            <a:r>
              <a:rPr lang="tr-TR" sz="2000" b="1" dirty="0" smtClean="0"/>
              <a:t>Özellikle </a:t>
            </a:r>
            <a:r>
              <a:rPr lang="tr-TR" sz="2000" b="1" dirty="0"/>
              <a:t>serin iklim çim bitkilerinde hava sıcaklığının 10-15 </a:t>
            </a:r>
            <a:r>
              <a:rPr lang="tr-TR" sz="2000" b="1" baseline="30000" dirty="0" err="1"/>
              <a:t>o</a:t>
            </a:r>
            <a:r>
              <a:rPr lang="tr-TR" sz="2000" b="1" dirty="0" err="1"/>
              <a:t>C</a:t>
            </a:r>
            <a:r>
              <a:rPr lang="tr-TR" sz="2000" b="1" dirty="0"/>
              <a:t> civarında olması çim kalitesini artırır.</a:t>
            </a:r>
          </a:p>
        </p:txBody>
      </p:sp>
      <p:sp>
        <p:nvSpPr>
          <p:cNvPr id="3" name="2 Dikdörtgen"/>
          <p:cNvSpPr/>
          <p:nvPr/>
        </p:nvSpPr>
        <p:spPr>
          <a:xfrm>
            <a:off x="642910" y="642918"/>
            <a:ext cx="7643866" cy="646331"/>
          </a:xfrm>
          <a:prstGeom prst="rect">
            <a:avLst/>
          </a:prstGeom>
        </p:spPr>
        <p:txBody>
          <a:bodyPr wrap="square">
            <a:spAutoFit/>
          </a:bodyPr>
          <a:lstStyle/>
          <a:p>
            <a:pPr algn="just"/>
            <a:r>
              <a:rPr lang="tr-TR" dirty="0" smtClean="0"/>
              <a:t>Çim bitkilerinde optimum büyüme ve gelişme sıcaklığı ile kaliteli çim için gerekli optimum sıcaklık kavramları birbirinden farklıdır. </a:t>
            </a:r>
          </a:p>
        </p:txBody>
      </p:sp>
      <p:sp>
        <p:nvSpPr>
          <p:cNvPr id="4" name="3 Dikdörtgen"/>
          <p:cNvSpPr/>
          <p:nvPr/>
        </p:nvSpPr>
        <p:spPr>
          <a:xfrm>
            <a:off x="642910" y="1643050"/>
            <a:ext cx="7643866" cy="67710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tr-TR" b="1" dirty="0" smtClean="0"/>
              <a:t>Kaliteli bir çim örtüsü, </a:t>
            </a:r>
          </a:p>
          <a:p>
            <a:pPr algn="just"/>
            <a:r>
              <a:rPr lang="tr-TR" b="1" dirty="0" smtClean="0"/>
              <a:t>optimum büyüme ve gelişme sıcaklıklarından </a:t>
            </a:r>
            <a:r>
              <a:rPr lang="tr-TR" sz="2000" b="1" u="sng" dirty="0" smtClean="0"/>
              <a:t>daha düşük </a:t>
            </a:r>
            <a:r>
              <a:rPr lang="tr-TR" b="1" dirty="0" smtClean="0"/>
              <a:t>derecelerde gelişir. </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Resim" descr="poa annua16.jpg"/>
          <p:cNvPicPr>
            <a:picLocks noChangeAspect="1"/>
          </p:cNvPicPr>
          <p:nvPr/>
        </p:nvPicPr>
        <p:blipFill>
          <a:blip r:embed="rId2"/>
          <a:srcRect/>
          <a:stretch>
            <a:fillRect/>
          </a:stretch>
        </p:blipFill>
        <p:spPr bwMode="auto">
          <a:xfrm>
            <a:off x="0" y="-24"/>
            <a:ext cx="9144000" cy="6858000"/>
          </a:xfrm>
          <a:prstGeom prst="rect">
            <a:avLst/>
          </a:prstGeom>
          <a:noFill/>
          <a:ln w="9525">
            <a:noFill/>
            <a:miter lim="800000"/>
            <a:headEnd/>
            <a:tailEnd/>
          </a:ln>
        </p:spPr>
      </p:pic>
      <p:sp>
        <p:nvSpPr>
          <p:cNvPr id="21506" name="Rectangle 1"/>
          <p:cNvSpPr>
            <a:spLocks noChangeArrowheads="1"/>
          </p:cNvSpPr>
          <p:nvPr/>
        </p:nvSpPr>
        <p:spPr bwMode="auto">
          <a:xfrm>
            <a:off x="357158" y="142852"/>
            <a:ext cx="5357850" cy="25545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just" eaLnBrk="0" hangingPunct="0"/>
            <a:r>
              <a:rPr lang="tr-TR" sz="2000" b="1" dirty="0">
                <a:solidFill>
                  <a:srgbClr val="FFFF00"/>
                </a:solidFill>
                <a:cs typeface="Times New Roman" pitchFamily="18" charset="0"/>
              </a:rPr>
              <a:t>Yüksek Sıcaklığın Çim Bitkileri Üzerindeki Etkileri</a:t>
            </a:r>
          </a:p>
          <a:p>
            <a:pPr indent="449263" algn="just" eaLnBrk="0" hangingPunct="0"/>
            <a:endParaRPr lang="tr-TR" sz="2000" dirty="0"/>
          </a:p>
          <a:p>
            <a:pPr algn="just" eaLnBrk="0" hangingPunct="0"/>
            <a:r>
              <a:rPr lang="tr-TR" sz="2000" dirty="0" smtClean="0">
                <a:cs typeface="Times New Roman" pitchFamily="18" charset="0"/>
              </a:rPr>
              <a:t>Yaz </a:t>
            </a:r>
            <a:r>
              <a:rPr lang="tr-TR" sz="2000" dirty="0">
                <a:cs typeface="Times New Roman" pitchFamily="18" charset="0"/>
              </a:rPr>
              <a:t>aylarında çok sık görülür. </a:t>
            </a:r>
            <a:endParaRPr lang="tr-TR" sz="2000" dirty="0" smtClean="0">
              <a:cs typeface="Times New Roman" pitchFamily="18" charset="0"/>
            </a:endParaRPr>
          </a:p>
          <a:p>
            <a:pPr algn="just" eaLnBrk="0" hangingPunct="0"/>
            <a:r>
              <a:rPr lang="tr-TR" sz="2000" dirty="0" smtClean="0">
                <a:cs typeface="Times New Roman" pitchFamily="18" charset="0"/>
              </a:rPr>
              <a:t>Bu </a:t>
            </a:r>
            <a:r>
              <a:rPr lang="tr-TR" sz="2000" dirty="0">
                <a:cs typeface="Times New Roman" pitchFamily="18" charset="0"/>
              </a:rPr>
              <a:t>dönemde yüksek sıcaklığa ek olarak </a:t>
            </a:r>
            <a:endParaRPr lang="tr-TR" sz="2000" dirty="0" smtClean="0">
              <a:cs typeface="Times New Roman" pitchFamily="18" charset="0"/>
            </a:endParaRPr>
          </a:p>
          <a:p>
            <a:pPr indent="354013" algn="just" eaLnBrk="0" hangingPunct="0"/>
            <a:r>
              <a:rPr lang="tr-TR" sz="2000" dirty="0" smtClean="0">
                <a:cs typeface="Times New Roman" pitchFamily="18" charset="0"/>
              </a:rPr>
              <a:t>kuraklık</a:t>
            </a:r>
            <a:r>
              <a:rPr lang="tr-TR" sz="2000" dirty="0">
                <a:cs typeface="Times New Roman" pitchFamily="18" charset="0"/>
              </a:rPr>
              <a:t>, </a:t>
            </a:r>
            <a:endParaRPr lang="tr-TR" sz="2000" dirty="0" smtClean="0">
              <a:cs typeface="Times New Roman" pitchFamily="18" charset="0"/>
            </a:endParaRPr>
          </a:p>
          <a:p>
            <a:pPr indent="354013" algn="just" eaLnBrk="0" hangingPunct="0"/>
            <a:r>
              <a:rPr lang="tr-TR" sz="2000" dirty="0" smtClean="0">
                <a:cs typeface="Times New Roman" pitchFamily="18" charset="0"/>
              </a:rPr>
              <a:t>basılma </a:t>
            </a:r>
            <a:r>
              <a:rPr lang="tr-TR" sz="2000" dirty="0">
                <a:cs typeface="Times New Roman" pitchFamily="18" charset="0"/>
              </a:rPr>
              <a:t>ve çiğnenme, </a:t>
            </a:r>
            <a:endParaRPr lang="tr-TR" sz="2000" dirty="0" smtClean="0">
              <a:cs typeface="Times New Roman" pitchFamily="18" charset="0"/>
            </a:endParaRPr>
          </a:p>
          <a:p>
            <a:pPr indent="354013" algn="just" eaLnBrk="0" hangingPunct="0"/>
            <a:r>
              <a:rPr lang="tr-TR" sz="2000" dirty="0" smtClean="0">
                <a:cs typeface="Times New Roman" pitchFamily="18" charset="0"/>
              </a:rPr>
              <a:t>kuruma </a:t>
            </a:r>
            <a:r>
              <a:rPr lang="tr-TR" sz="2000" dirty="0">
                <a:cs typeface="Times New Roman" pitchFamily="18" charset="0"/>
              </a:rPr>
              <a:t>ve </a:t>
            </a:r>
            <a:endParaRPr lang="tr-TR" sz="2000" dirty="0" smtClean="0">
              <a:cs typeface="Times New Roman" pitchFamily="18" charset="0"/>
            </a:endParaRPr>
          </a:p>
          <a:p>
            <a:pPr indent="354013" algn="just" eaLnBrk="0" hangingPunct="0"/>
            <a:r>
              <a:rPr lang="tr-TR" sz="2000" dirty="0" smtClean="0">
                <a:cs typeface="Times New Roman" pitchFamily="18" charset="0"/>
              </a:rPr>
              <a:t>hastalık-zararlılar </a:t>
            </a:r>
            <a:r>
              <a:rPr lang="tr-TR" sz="2000" dirty="0">
                <a:cs typeface="Times New Roman" pitchFamily="18" charset="0"/>
              </a:rPr>
              <a:t>olumsuz </a:t>
            </a:r>
            <a:r>
              <a:rPr lang="tr-TR" sz="2000" dirty="0" smtClean="0">
                <a:cs typeface="Times New Roman" pitchFamily="18" charset="0"/>
              </a:rPr>
              <a:t>etkiler</a:t>
            </a:r>
            <a:r>
              <a:rPr lang="tr-TR" sz="2000" dirty="0">
                <a:cs typeface="Times New Roman" pitchFamily="18" charset="0"/>
              </a:rPr>
              <a:t>. </a:t>
            </a: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1000108"/>
            <a:ext cx="8715436" cy="42473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49263" algn="just" eaLnBrk="0" hangingPunct="0">
              <a:lnSpc>
                <a:spcPct val="150000"/>
              </a:lnSpc>
            </a:pPr>
            <a:r>
              <a:rPr lang="tr-TR" sz="2000" dirty="0" smtClean="0">
                <a:cs typeface="Times New Roman" pitchFamily="18" charset="0"/>
              </a:rPr>
              <a:t>Suyun kısıtlı olduğu alanlarda, yüksek sıcaklık ve kuraklığın etkilerini birbirinden ayırmak çok zordur. Yüksek sıcaklık karşısında </a:t>
            </a:r>
          </a:p>
          <a:p>
            <a:pPr indent="449263" algn="just" eaLnBrk="0" hangingPunct="0">
              <a:lnSpc>
                <a:spcPct val="150000"/>
              </a:lnSpc>
            </a:pPr>
            <a:endParaRPr lang="tr-TR" sz="2000" dirty="0" smtClean="0">
              <a:cs typeface="Times New Roman" pitchFamily="18" charset="0"/>
            </a:endParaRPr>
          </a:p>
          <a:p>
            <a:pPr indent="449263" algn="just" eaLnBrk="0" hangingPunct="0">
              <a:lnSpc>
                <a:spcPct val="150000"/>
              </a:lnSpc>
              <a:buFont typeface="Arial" charset="0"/>
              <a:buChar char="•"/>
            </a:pPr>
            <a:r>
              <a:rPr lang="tr-TR" sz="2000" dirty="0" smtClean="0">
                <a:cs typeface="Times New Roman" pitchFamily="18" charset="0"/>
              </a:rPr>
              <a:t>çim bitkilerinde büyüme yavaşlar, </a:t>
            </a:r>
          </a:p>
          <a:p>
            <a:pPr indent="449263" algn="just" eaLnBrk="0" hangingPunct="0">
              <a:lnSpc>
                <a:spcPct val="150000"/>
              </a:lnSpc>
              <a:buFont typeface="Arial" charset="0"/>
              <a:buChar char="•"/>
            </a:pPr>
            <a:r>
              <a:rPr lang="tr-TR" sz="2000" dirty="0" smtClean="0">
                <a:cs typeface="Times New Roman" pitchFamily="18" charset="0"/>
              </a:rPr>
              <a:t>birim alanda sürgün sayısı azalır, </a:t>
            </a:r>
          </a:p>
          <a:p>
            <a:pPr indent="449263" algn="just" eaLnBrk="0" hangingPunct="0">
              <a:lnSpc>
                <a:spcPct val="150000"/>
              </a:lnSpc>
              <a:buFont typeface="Arial" charset="0"/>
              <a:buChar char="•"/>
            </a:pPr>
            <a:r>
              <a:rPr lang="tr-TR" sz="2000" dirty="0" smtClean="0">
                <a:cs typeface="Times New Roman" pitchFamily="18" charset="0"/>
              </a:rPr>
              <a:t>yaprak ayaları küçülür, kıvrılır, </a:t>
            </a:r>
          </a:p>
          <a:p>
            <a:pPr indent="449263" algn="just" eaLnBrk="0" hangingPunct="0">
              <a:lnSpc>
                <a:spcPct val="150000"/>
              </a:lnSpc>
              <a:buFont typeface="Arial" charset="0"/>
              <a:buChar char="•"/>
            </a:pPr>
            <a:r>
              <a:rPr lang="tr-TR" sz="2000" dirty="0" smtClean="0">
                <a:cs typeface="Times New Roman" pitchFamily="18" charset="0"/>
              </a:rPr>
              <a:t>renk koyulaşır ve mavi-yeşil 'e döner,</a:t>
            </a:r>
          </a:p>
          <a:p>
            <a:pPr indent="449263" algn="just" eaLnBrk="0" hangingPunct="0">
              <a:lnSpc>
                <a:spcPct val="150000"/>
              </a:lnSpc>
              <a:buFont typeface="Arial" charset="0"/>
              <a:buChar char="•"/>
            </a:pPr>
            <a:r>
              <a:rPr lang="tr-TR" sz="2000" dirty="0" smtClean="0">
                <a:cs typeface="Times New Roman" pitchFamily="18" charset="0"/>
              </a:rPr>
              <a:t>yeni yaprakların görülmesi gecikir,</a:t>
            </a:r>
          </a:p>
          <a:p>
            <a:pPr indent="449263" algn="just" eaLnBrk="0" hangingPunct="0">
              <a:lnSpc>
                <a:spcPct val="150000"/>
              </a:lnSpc>
              <a:buFont typeface="Arial" charset="0"/>
              <a:buChar char="•"/>
            </a:pPr>
            <a:r>
              <a:rPr lang="tr-TR" sz="2000" dirty="0" smtClean="0">
                <a:cs typeface="Times New Roman" pitchFamily="18" charset="0"/>
              </a:rPr>
              <a:t>köklerin olgunlaşması hızlanır, renk kahverengine döner ve çalı şeklinde gelişir. </a:t>
            </a:r>
            <a:endParaRPr lang="tr-TR" sz="2000"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1 Dikdörtgen"/>
          <p:cNvSpPr>
            <a:spLocks noChangeArrowheads="1"/>
          </p:cNvSpPr>
          <p:nvPr/>
        </p:nvSpPr>
        <p:spPr bwMode="auto">
          <a:xfrm>
            <a:off x="428596" y="1000125"/>
            <a:ext cx="8429684" cy="646331"/>
          </a:xfrm>
          <a:prstGeom prst="rect">
            <a:avLst/>
          </a:prstGeom>
          <a:noFill/>
          <a:ln w="9525">
            <a:noFill/>
            <a:miter lim="800000"/>
            <a:headEnd/>
            <a:tailEnd/>
          </a:ln>
        </p:spPr>
        <p:txBody>
          <a:bodyPr wrap="square">
            <a:spAutoFit/>
          </a:bodyPr>
          <a:lstStyle/>
          <a:p>
            <a:pPr indent="449263" algn="just" eaLnBrk="0" hangingPunct="0"/>
            <a:r>
              <a:rPr lang="tr-TR" dirty="0">
                <a:cs typeface="Times New Roman" pitchFamily="18" charset="0"/>
              </a:rPr>
              <a:t>Toprak sıcaklığının hava sıcaklığına paralel olarak yükselmesi olumsuz etkiyi fazlalaştırır. Seyrek çimlerde toprak </a:t>
            </a:r>
            <a:r>
              <a:rPr lang="tr-TR" dirty="0" smtClean="0">
                <a:cs typeface="Times New Roman" pitchFamily="18" charset="0"/>
              </a:rPr>
              <a:t>sıcaklığı daha hızlı yükselir. Bu nedenle;</a:t>
            </a:r>
          </a:p>
        </p:txBody>
      </p:sp>
      <p:sp>
        <p:nvSpPr>
          <p:cNvPr id="22531" name="2 Dikdörtgen"/>
          <p:cNvSpPr>
            <a:spLocks noChangeArrowheads="1"/>
          </p:cNvSpPr>
          <p:nvPr/>
        </p:nvSpPr>
        <p:spPr bwMode="auto">
          <a:xfrm>
            <a:off x="500034" y="3286124"/>
            <a:ext cx="8215370" cy="923330"/>
          </a:xfrm>
          <a:prstGeom prst="rect">
            <a:avLst/>
          </a:prstGeom>
          <a:noFill/>
          <a:ln w="9525">
            <a:noFill/>
            <a:miter lim="800000"/>
            <a:headEnd/>
            <a:tailEnd/>
          </a:ln>
        </p:spPr>
        <p:txBody>
          <a:bodyPr wrap="square">
            <a:spAutoFit/>
          </a:bodyPr>
          <a:lstStyle/>
          <a:p>
            <a:pPr indent="449263" algn="just" eaLnBrk="0" hangingPunct="0"/>
            <a:r>
              <a:rPr lang="tr-TR" dirty="0" smtClean="0">
                <a:cs typeface="Times New Roman" pitchFamily="18" charset="0"/>
              </a:rPr>
              <a:t>Yüksek </a:t>
            </a:r>
            <a:r>
              <a:rPr lang="tr-TR" dirty="0">
                <a:cs typeface="Times New Roman" pitchFamily="18" charset="0"/>
              </a:rPr>
              <a:t>sıcaklık tohumların çıkış oranını ve süresini olumsuz yönde etkilediği gibi su eksikliği ile birlikte çıkan fidelerin büyük bir bölümünün ölümüne yol açar. </a:t>
            </a:r>
            <a:endParaRPr lang="tr-TR" dirty="0"/>
          </a:p>
        </p:txBody>
      </p:sp>
      <p:sp>
        <p:nvSpPr>
          <p:cNvPr id="4" name="3 Dikdörtgen"/>
          <p:cNvSpPr/>
          <p:nvPr/>
        </p:nvSpPr>
        <p:spPr>
          <a:xfrm>
            <a:off x="714348" y="2071678"/>
            <a:ext cx="792961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r>
              <a:rPr lang="tr-TR" sz="2400" b="1" dirty="0" smtClean="0">
                <a:cs typeface="Times New Roman" pitchFamily="18" charset="0"/>
              </a:rPr>
              <a:t>Yüksek sıcaklık, seyrek çim örtüsündeki bitkilere daha fazla zarar yapar.</a:t>
            </a:r>
            <a:endParaRPr lang="tr-TR" sz="2400" b="1" dirty="0"/>
          </a:p>
        </p:txBody>
      </p:sp>
      <p:sp>
        <p:nvSpPr>
          <p:cNvPr id="5" name="4 Dikdörtgen"/>
          <p:cNvSpPr/>
          <p:nvPr/>
        </p:nvSpPr>
        <p:spPr>
          <a:xfrm>
            <a:off x="642910" y="4598267"/>
            <a:ext cx="792961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tr-TR" sz="2400" b="1" dirty="0" smtClean="0">
                <a:cs typeface="Times New Roman" pitchFamily="18" charset="0"/>
              </a:rPr>
              <a:t>Çimlenme döneminde yüksek sıcaklığa en fazla tolerans gösteren tür </a:t>
            </a:r>
            <a:r>
              <a:rPr lang="tr-TR" sz="2400" b="1" u="sng" dirty="0" smtClean="0">
                <a:cs typeface="Times New Roman" pitchFamily="18" charset="0"/>
              </a:rPr>
              <a:t>İngiliz çimidir.</a:t>
            </a:r>
            <a:r>
              <a:rPr lang="tr-TR" sz="2400" u="sng" dirty="0" smtClean="0">
                <a:cs typeface="Times New Roman" pitchFamily="18" charset="0"/>
              </a:rPr>
              <a:t> </a:t>
            </a:r>
            <a:endParaRPr lang="tr-TR" sz="2400"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85720" y="714375"/>
            <a:ext cx="8572560" cy="489364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indent="361950" algn="just" eaLnBrk="0" hangingPunct="0">
              <a:buFont typeface="Wingdings" pitchFamily="2" charset="2"/>
              <a:buChar char="q"/>
            </a:pPr>
            <a:r>
              <a:rPr lang="tr-TR" sz="2400" u="sng" dirty="0">
                <a:cs typeface="Times New Roman" pitchFamily="18" charset="0"/>
              </a:rPr>
              <a:t>Olgun bitkilerin yüksek sıcaklığa dayanıklılığı</a:t>
            </a:r>
            <a:r>
              <a:rPr lang="tr-TR" sz="2400" dirty="0">
                <a:cs typeface="Times New Roman" pitchFamily="18" charset="0"/>
              </a:rPr>
              <a:t>, </a:t>
            </a:r>
            <a:endParaRPr lang="tr-TR" sz="2400" dirty="0" smtClean="0">
              <a:cs typeface="Times New Roman" pitchFamily="18" charset="0"/>
            </a:endParaRPr>
          </a:p>
          <a:p>
            <a:pPr indent="361950" algn="just" eaLnBrk="0" hangingPunct="0"/>
            <a:r>
              <a:rPr lang="tr-TR" sz="2400" dirty="0" smtClean="0">
                <a:cs typeface="Times New Roman" pitchFamily="18" charset="0"/>
              </a:rPr>
              <a:t>yetişme </a:t>
            </a:r>
            <a:r>
              <a:rPr lang="tr-TR" sz="2400" dirty="0">
                <a:cs typeface="Times New Roman" pitchFamily="18" charset="0"/>
              </a:rPr>
              <a:t>ortamına, </a:t>
            </a:r>
            <a:endParaRPr lang="tr-TR" sz="2400" dirty="0" smtClean="0">
              <a:cs typeface="Times New Roman" pitchFamily="18" charset="0"/>
            </a:endParaRPr>
          </a:p>
          <a:p>
            <a:pPr indent="361950" algn="just" eaLnBrk="0" hangingPunct="0"/>
            <a:r>
              <a:rPr lang="tr-TR" sz="2400" dirty="0" smtClean="0">
                <a:cs typeface="Times New Roman" pitchFamily="18" charset="0"/>
              </a:rPr>
              <a:t>bitkinin </a:t>
            </a:r>
            <a:r>
              <a:rPr lang="tr-TR" sz="2400" dirty="0">
                <a:cs typeface="Times New Roman" pitchFamily="18" charset="0"/>
              </a:rPr>
              <a:t>yaşına ve </a:t>
            </a:r>
            <a:endParaRPr lang="tr-TR" sz="2400" dirty="0" smtClean="0">
              <a:cs typeface="Times New Roman" pitchFamily="18" charset="0"/>
            </a:endParaRPr>
          </a:p>
          <a:p>
            <a:pPr indent="361950" algn="just" eaLnBrk="0" hangingPunct="0"/>
            <a:r>
              <a:rPr lang="tr-TR" sz="2400" dirty="0" smtClean="0">
                <a:cs typeface="Times New Roman" pitchFamily="18" charset="0"/>
              </a:rPr>
              <a:t>dokunun </a:t>
            </a:r>
            <a:r>
              <a:rPr lang="tr-TR" sz="2400" dirty="0">
                <a:cs typeface="Times New Roman" pitchFamily="18" charset="0"/>
              </a:rPr>
              <a:t>cinsine göre değişir. </a:t>
            </a:r>
            <a:endParaRPr lang="tr-TR" sz="2400" dirty="0" smtClean="0">
              <a:cs typeface="Times New Roman" pitchFamily="18" charset="0"/>
            </a:endParaRPr>
          </a:p>
          <a:p>
            <a:pPr indent="361950" algn="just" eaLnBrk="0" hangingPunct="0">
              <a:buFont typeface="Wingdings" pitchFamily="2" charset="2"/>
              <a:buChar char="q"/>
            </a:pPr>
            <a:endParaRPr lang="tr-TR" sz="2400" dirty="0" smtClean="0">
              <a:cs typeface="Times New Roman" pitchFamily="18" charset="0"/>
            </a:endParaRPr>
          </a:p>
          <a:p>
            <a:pPr indent="361950" algn="just" eaLnBrk="0" hangingPunct="0">
              <a:buFont typeface="Wingdings" pitchFamily="2" charset="2"/>
              <a:buChar char="q"/>
            </a:pPr>
            <a:endParaRPr lang="tr-TR" sz="2400" dirty="0">
              <a:cs typeface="Times New Roman" pitchFamily="18" charset="0"/>
            </a:endParaRPr>
          </a:p>
          <a:p>
            <a:pPr indent="361950" algn="just" eaLnBrk="0" hangingPunct="0">
              <a:buFont typeface="Wingdings" pitchFamily="2" charset="2"/>
              <a:buChar char="q"/>
            </a:pPr>
            <a:r>
              <a:rPr lang="tr-TR" sz="2400" b="1" dirty="0" smtClean="0">
                <a:cs typeface="Times New Roman" pitchFamily="18" charset="0"/>
              </a:rPr>
              <a:t>Gölge </a:t>
            </a:r>
            <a:r>
              <a:rPr lang="tr-TR" sz="2400" b="1" dirty="0">
                <a:cs typeface="Times New Roman" pitchFamily="18" charset="0"/>
              </a:rPr>
              <a:t>şartlarda </a:t>
            </a:r>
            <a:r>
              <a:rPr lang="tr-TR" sz="2400" dirty="0">
                <a:cs typeface="Times New Roman" pitchFamily="18" charset="0"/>
              </a:rPr>
              <a:t>yüksek sıcaklığın olumsuz etkisi daha az görülür. </a:t>
            </a:r>
            <a:endParaRPr lang="tr-TR" sz="2400" dirty="0" smtClean="0">
              <a:cs typeface="Times New Roman" pitchFamily="18" charset="0"/>
            </a:endParaRPr>
          </a:p>
          <a:p>
            <a:pPr indent="361950" algn="just" eaLnBrk="0" hangingPunct="0">
              <a:buFont typeface="Wingdings" pitchFamily="2" charset="2"/>
              <a:buChar char="q"/>
            </a:pPr>
            <a:endParaRPr lang="tr-TR" sz="2400" dirty="0">
              <a:cs typeface="Times New Roman" pitchFamily="18" charset="0"/>
            </a:endParaRPr>
          </a:p>
          <a:p>
            <a:pPr indent="361950" algn="just" eaLnBrk="0" hangingPunct="0">
              <a:buFont typeface="Wingdings" pitchFamily="2" charset="2"/>
              <a:buChar char="q"/>
            </a:pPr>
            <a:r>
              <a:rPr lang="tr-TR" sz="2400" b="1" dirty="0" smtClean="0">
                <a:cs typeface="Times New Roman" pitchFamily="18" charset="0"/>
              </a:rPr>
              <a:t>İyi </a:t>
            </a:r>
            <a:r>
              <a:rPr lang="tr-TR" sz="2400" b="1" dirty="0">
                <a:cs typeface="Times New Roman" pitchFamily="18" charset="0"/>
              </a:rPr>
              <a:t>ve dengeli gübreleme </a:t>
            </a:r>
            <a:r>
              <a:rPr lang="tr-TR" sz="2400" b="1" dirty="0" smtClean="0">
                <a:cs typeface="Times New Roman" pitchFamily="18" charset="0"/>
              </a:rPr>
              <a:t> </a:t>
            </a:r>
            <a:r>
              <a:rPr lang="tr-TR" sz="2400" dirty="0" smtClean="0">
                <a:cs typeface="Times New Roman" pitchFamily="18" charset="0"/>
              </a:rPr>
              <a:t>sıcağa </a:t>
            </a:r>
            <a:r>
              <a:rPr lang="tr-TR" sz="2400" dirty="0">
                <a:cs typeface="Times New Roman" pitchFamily="18" charset="0"/>
              </a:rPr>
              <a:t>dayanımını yükseltir. </a:t>
            </a:r>
          </a:p>
          <a:p>
            <a:pPr indent="361950" algn="just" eaLnBrk="0" hangingPunct="0">
              <a:buFont typeface="Wingdings" pitchFamily="2" charset="2"/>
              <a:buChar char="q"/>
            </a:pPr>
            <a:endParaRPr lang="tr-TR" sz="2400" dirty="0">
              <a:cs typeface="Times New Roman" pitchFamily="18" charset="0"/>
            </a:endParaRPr>
          </a:p>
          <a:p>
            <a:pPr indent="361950" algn="just" eaLnBrk="0" hangingPunct="0">
              <a:buFont typeface="Wingdings" pitchFamily="2" charset="2"/>
              <a:buChar char="q"/>
            </a:pPr>
            <a:r>
              <a:rPr lang="tr-TR" sz="2400" b="1" dirty="0" smtClean="0">
                <a:cs typeface="Times New Roman" pitchFamily="18" charset="0"/>
              </a:rPr>
              <a:t>Çok </a:t>
            </a:r>
            <a:r>
              <a:rPr lang="tr-TR" sz="2400" b="1" dirty="0">
                <a:cs typeface="Times New Roman" pitchFamily="18" charset="0"/>
              </a:rPr>
              <a:t>kısa biçilen çim alanlar</a:t>
            </a:r>
            <a:r>
              <a:rPr lang="tr-TR" sz="2400" dirty="0">
                <a:cs typeface="Times New Roman" pitchFamily="18" charset="0"/>
              </a:rPr>
              <a:t> yüksek sıcaklıktan daha fazla etkilenir. </a:t>
            </a:r>
            <a:endParaRPr lang="tr-TR" sz="2400" dirty="0" smtClean="0">
              <a:cs typeface="Times New Roman" pitchFamily="18" charset="0"/>
            </a:endParaRPr>
          </a:p>
          <a:p>
            <a:pPr indent="449263" algn="just" eaLnBrk="0" hangingPunct="0">
              <a:buFont typeface="Wingdings" pitchFamily="2" charset="2"/>
              <a:buChar char="q"/>
            </a:pPr>
            <a:endParaRPr lang="tr-TR" sz="2400"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85786" y="1214422"/>
            <a:ext cx="7572428" cy="37856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49263" algn="just" eaLnBrk="0" hangingPunct="0"/>
            <a:r>
              <a:rPr lang="tr-TR" sz="2000" dirty="0" smtClean="0">
                <a:cs typeface="Times New Roman" pitchFamily="18" charset="0"/>
              </a:rPr>
              <a:t>Yüksek sıcaklığın etkisi dokulara göre değişebilir. Genel olarak </a:t>
            </a:r>
            <a:r>
              <a:rPr lang="tr-TR" sz="2000" b="1" dirty="0" smtClean="0">
                <a:cs typeface="Times New Roman" pitchFamily="18" charset="0"/>
              </a:rPr>
              <a:t>köksap ve sülüklerin </a:t>
            </a:r>
            <a:r>
              <a:rPr lang="tr-TR" sz="2000" dirty="0" smtClean="0">
                <a:cs typeface="Times New Roman" pitchFamily="18" charset="0"/>
              </a:rPr>
              <a:t>üzerindeki yarı dormant tomurcuklar ile olgun bitkilerin </a:t>
            </a:r>
            <a:r>
              <a:rPr lang="tr-TR" sz="2000" b="1" dirty="0" err="1" smtClean="0">
                <a:cs typeface="Times New Roman" pitchFamily="18" charset="0"/>
              </a:rPr>
              <a:t>köktaçları</a:t>
            </a:r>
            <a:r>
              <a:rPr lang="tr-TR" sz="2000" dirty="0" smtClean="0">
                <a:cs typeface="Times New Roman" pitchFamily="18" charset="0"/>
              </a:rPr>
              <a:t> diğer vejetatif organlardan daha dayanıklıdır. </a:t>
            </a:r>
          </a:p>
          <a:p>
            <a:pPr indent="449263" algn="just" eaLnBrk="0" hangingPunct="0"/>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İyi olgunlaşmış, nem oranı düşük </a:t>
            </a:r>
            <a:r>
              <a:rPr lang="tr-TR" sz="2000" b="1" dirty="0" smtClean="0">
                <a:cs typeface="Times New Roman" pitchFamily="18" charset="0"/>
              </a:rPr>
              <a:t>çim tohumları </a:t>
            </a:r>
            <a:r>
              <a:rPr lang="tr-TR" sz="2000" dirty="0" smtClean="0">
                <a:cs typeface="Times New Roman" pitchFamily="18" charset="0"/>
              </a:rPr>
              <a:t>yüksek sıcaklıktan fazla zarar görmezler. </a:t>
            </a: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Örneğin çayır </a:t>
            </a:r>
            <a:r>
              <a:rPr lang="tr-TR" sz="2000" dirty="0" err="1" smtClean="0">
                <a:cs typeface="Times New Roman" pitchFamily="18" charset="0"/>
              </a:rPr>
              <a:t>salkımotu</a:t>
            </a:r>
            <a:r>
              <a:rPr lang="tr-TR" sz="2000" dirty="0" smtClean="0">
                <a:cs typeface="Times New Roman" pitchFamily="18" charset="0"/>
              </a:rPr>
              <a:t> tohumları 40-45 </a:t>
            </a:r>
            <a:r>
              <a:rPr lang="tr-TR" sz="2000" baseline="30000" dirty="0" err="1" smtClean="0">
                <a:cs typeface="Times New Roman" pitchFamily="18" charset="0"/>
              </a:rPr>
              <a:t>o</a:t>
            </a:r>
            <a:r>
              <a:rPr lang="tr-TR" sz="2000" dirty="0" err="1" smtClean="0">
                <a:cs typeface="Times New Roman" pitchFamily="18" charset="0"/>
              </a:rPr>
              <a:t>C</a:t>
            </a:r>
            <a:r>
              <a:rPr lang="tr-TR" sz="2000" dirty="0" smtClean="0">
                <a:cs typeface="Times New Roman" pitchFamily="18" charset="0"/>
              </a:rPr>
              <a:t> ye uzun süre dayanabilirler. Ancak sıcaklık 60°</a:t>
            </a:r>
            <a:r>
              <a:rPr lang="tr-TR" sz="2000" dirty="0" err="1" smtClean="0">
                <a:cs typeface="Times New Roman" pitchFamily="18" charset="0"/>
              </a:rPr>
              <a:t>C'ye</a:t>
            </a:r>
            <a:r>
              <a:rPr lang="tr-TR" sz="2000" dirty="0" smtClean="0">
                <a:cs typeface="Times New Roman" pitchFamily="18" charset="0"/>
              </a:rPr>
              <a:t> ulaştığında çimlenme yeteneği kaybolmaya başlar. Kırmızı yumak tohumları da 90 </a:t>
            </a:r>
            <a:r>
              <a:rPr lang="tr-TR" sz="2000" baseline="30000" dirty="0" err="1" smtClean="0">
                <a:cs typeface="Times New Roman" pitchFamily="18" charset="0"/>
              </a:rPr>
              <a:t>o</a:t>
            </a:r>
            <a:r>
              <a:rPr lang="tr-TR" sz="2000" dirty="0" err="1" smtClean="0">
                <a:cs typeface="Times New Roman" pitchFamily="18" charset="0"/>
              </a:rPr>
              <a:t>C</a:t>
            </a:r>
            <a:r>
              <a:rPr lang="tr-TR" sz="2000" dirty="0" smtClean="0">
                <a:cs typeface="Times New Roman" pitchFamily="18" charset="0"/>
              </a:rPr>
              <a:t> civarında ancak 30 dakika canlı kalabilirler.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A128C"/>
            </a:gs>
            <a:gs pos="39999">
              <a:srgbClr val="0A128C"/>
            </a:gs>
            <a:gs pos="44000">
              <a:srgbClr val="FFFF00"/>
            </a:gs>
            <a:gs pos="70000">
              <a:srgbClr val="181CC7"/>
            </a:gs>
            <a:gs pos="88000">
              <a:srgbClr val="7005D4"/>
            </a:gs>
            <a:gs pos="100000">
              <a:srgbClr val="8C3D91"/>
            </a:gs>
          </a:gsLst>
          <a:lin ang="13500000"/>
        </a:gradFill>
        <a:effectLst/>
      </p:bgPr>
    </p:bg>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057565097"/>
              </p:ext>
            </p:extLst>
          </p:nvPr>
        </p:nvGraphicFramePr>
        <p:xfrm>
          <a:off x="857250" y="785813"/>
          <a:ext cx="7500990" cy="4638040"/>
        </p:xfrm>
        <a:graphic>
          <a:graphicData uri="http://schemas.openxmlformats.org/drawingml/2006/table">
            <a:tbl>
              <a:tblPr firstRow="1" bandRow="1">
                <a:tableStyleId>{125E5076-3810-47DD-B79F-674D7AD40C01}</a:tableStyleId>
              </a:tblPr>
              <a:tblGrid>
                <a:gridCol w="2074722"/>
                <a:gridCol w="2925938"/>
                <a:gridCol w="2500330"/>
              </a:tblGrid>
              <a:tr h="370840">
                <a:tc>
                  <a:txBody>
                    <a:bodyPr/>
                    <a:lstStyle/>
                    <a:p>
                      <a:r>
                        <a:rPr lang="tr-TR" sz="1600" dirty="0" smtClean="0">
                          <a:latin typeface="Arial" pitchFamily="34" charset="0"/>
                          <a:cs typeface="Arial" pitchFamily="34" charset="0"/>
                        </a:rPr>
                        <a:t>Sıcağa Dayanım</a:t>
                      </a:r>
                      <a:endParaRPr lang="tr-TR" sz="1600" dirty="0">
                        <a:solidFill>
                          <a:schemeClr val="bg1"/>
                        </a:solidFill>
                        <a:latin typeface="Arial" pitchFamily="34" charset="0"/>
                        <a:cs typeface="Arial" pitchFamily="34" charset="0"/>
                      </a:endParaRPr>
                    </a:p>
                  </a:txBody>
                  <a:tcPr/>
                </a:tc>
                <a:tc gridSpan="2">
                  <a:txBody>
                    <a:bodyPr/>
                    <a:lstStyle/>
                    <a:p>
                      <a:r>
                        <a:rPr lang="tr-TR" sz="1600" dirty="0" smtClean="0">
                          <a:latin typeface="Arial" pitchFamily="34" charset="0"/>
                          <a:cs typeface="Arial" pitchFamily="34" charset="0"/>
                        </a:rPr>
                        <a:t>Türler</a:t>
                      </a:r>
                      <a:endParaRPr lang="tr-TR" sz="1600" dirty="0">
                        <a:solidFill>
                          <a:schemeClr val="bg1"/>
                        </a:solidFill>
                        <a:latin typeface="Arial" pitchFamily="34" charset="0"/>
                        <a:cs typeface="Arial" pitchFamily="34" charset="0"/>
                      </a:endParaRPr>
                    </a:p>
                  </a:txBody>
                  <a:tcPr/>
                </a:tc>
                <a:tc hMerge="1">
                  <a:txBody>
                    <a:bodyPr/>
                    <a:lstStyle/>
                    <a:p>
                      <a:endParaRPr lang="tr-TR" sz="1600" dirty="0">
                        <a:solidFill>
                          <a:schemeClr val="bg1"/>
                        </a:solidFill>
                      </a:endParaRPr>
                    </a:p>
                  </a:txBody>
                  <a:tcPr/>
                </a:tc>
              </a:tr>
              <a:tr h="370840">
                <a:tc>
                  <a:txBody>
                    <a:bodyPr/>
                    <a:lstStyle/>
                    <a:p>
                      <a:r>
                        <a:rPr lang="tr-TR" sz="1600" dirty="0" smtClean="0">
                          <a:latin typeface="Arial" pitchFamily="34" charset="0"/>
                          <a:cs typeface="Arial" pitchFamily="34" charset="0"/>
                        </a:rPr>
                        <a:t>Çok  iyi</a:t>
                      </a:r>
                      <a:endParaRPr lang="tr-TR" sz="1600" dirty="0">
                        <a:solidFill>
                          <a:schemeClr val="bg1"/>
                        </a:solidFill>
                        <a:latin typeface="Arial" pitchFamily="34" charset="0"/>
                        <a:cs typeface="Arial"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Zoysia</a:t>
                      </a:r>
                      <a:r>
                        <a:rPr lang="tr-TR" sz="1600" i="1" dirty="0" smtClean="0">
                          <a:latin typeface="Arial" pitchFamily="34" charset="0"/>
                          <a:cs typeface="Arial" pitchFamily="34" charset="0"/>
                        </a:rPr>
                        <a:t> sp. (Japon otu)</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Stenotaprum</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secundarum</a:t>
                      </a:r>
                      <a:r>
                        <a:rPr lang="tr-TR" sz="1600" i="1" dirty="0" smtClean="0">
                          <a:latin typeface="Arial" pitchFamily="34" charset="0"/>
                          <a:cs typeface="Arial" pitchFamily="34" charset="0"/>
                        </a:rPr>
                        <a:t> (Cadı otu)</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Eremochloe</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ophiuroides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Tesbih</a:t>
                      </a:r>
                      <a:r>
                        <a:rPr lang="tr-TR" sz="1600" i="1" dirty="0" smtClean="0">
                          <a:latin typeface="Arial" pitchFamily="34" charset="0"/>
                          <a:cs typeface="Arial" pitchFamily="34" charset="0"/>
                        </a:rPr>
                        <a:t> otu)</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Cynodon</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sp</a:t>
                      </a:r>
                      <a:r>
                        <a:rPr lang="tr-TR" sz="1600" i="1" baseline="0" dirty="0" smtClean="0">
                          <a:latin typeface="Arial" pitchFamily="34" charset="0"/>
                          <a:cs typeface="Arial" pitchFamily="34" charset="0"/>
                        </a:rPr>
                        <a:t>.</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i="1" baseline="0" dirty="0" smtClean="0"/>
                    </a:p>
                  </a:txBody>
                  <a:tcPr/>
                </a:tc>
              </a:tr>
              <a:tr h="370840">
                <a:tc>
                  <a:txBody>
                    <a:bodyPr/>
                    <a:lstStyle/>
                    <a:p>
                      <a:r>
                        <a:rPr lang="tr-TR" sz="1600" dirty="0" smtClean="0">
                          <a:latin typeface="Arial" pitchFamily="34" charset="0"/>
                          <a:cs typeface="Arial" pitchFamily="34" charset="0"/>
                        </a:rPr>
                        <a:t>İyi</a:t>
                      </a:r>
                      <a:endParaRPr lang="tr-TR" sz="1600" dirty="0">
                        <a:solidFill>
                          <a:schemeClr val="bg1"/>
                        </a:solidFill>
                        <a:latin typeface="Arial" pitchFamily="34" charset="0"/>
                        <a:cs typeface="Arial" pitchFamily="34" charset="0"/>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Cynodon</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dactylon</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latin typeface="Arial" pitchFamily="34" charset="0"/>
                          <a:cs typeface="Arial" pitchFamily="34" charset="0"/>
                        </a:rPr>
                        <a:t>Medicago</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sativa</a:t>
                      </a:r>
                      <a:endParaRPr lang="tr-TR" sz="1600" i="1" dirty="0" smtClean="0">
                        <a:solidFill>
                          <a:schemeClr val="bg1"/>
                        </a:solidFill>
                        <a:latin typeface="Arial" pitchFamily="34" charset="0"/>
                        <a:cs typeface="Arial" pitchFamily="34" charset="0"/>
                      </a:endParaRPr>
                    </a:p>
                    <a:p>
                      <a:r>
                        <a:rPr lang="tr-TR" sz="1600" i="1" dirty="0" err="1" smtClean="0">
                          <a:latin typeface="Arial" pitchFamily="34" charset="0"/>
                          <a:cs typeface="Arial" pitchFamily="34" charset="0"/>
                        </a:rPr>
                        <a:t>Poa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pratensis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tenuis</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arundinacea</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longifolia</a:t>
                      </a:r>
                      <a:endParaRPr lang="tr-TR" sz="1600" i="1" dirty="0" smtClean="0">
                        <a:latin typeface="Arial" pitchFamily="34" charset="0"/>
                        <a:cs typeface="Arial" pitchFamily="34" charset="0"/>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ovina</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pratensis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rubra</a:t>
                      </a:r>
                      <a:r>
                        <a:rPr lang="tr-TR" sz="1600" i="1" baseline="0" dirty="0" smtClean="0">
                          <a:latin typeface="Arial" pitchFamily="34" charset="0"/>
                          <a:cs typeface="Arial" pitchFamily="34" charset="0"/>
                        </a:rPr>
                        <a:t> var. </a:t>
                      </a:r>
                      <a:r>
                        <a:rPr lang="tr-TR" sz="1600" i="1" baseline="0" dirty="0" err="1" smtClean="0">
                          <a:latin typeface="Arial" pitchFamily="34" charset="0"/>
                          <a:cs typeface="Arial" pitchFamily="34" charset="0"/>
                        </a:rPr>
                        <a:t>rubra</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baseline="0" dirty="0" err="1" smtClean="0">
                          <a:latin typeface="Arial" pitchFamily="34" charset="0"/>
                          <a:cs typeface="Arial" pitchFamily="34" charset="0"/>
                        </a:rPr>
                        <a:t>rubra</a:t>
                      </a:r>
                      <a:r>
                        <a:rPr lang="tr-TR" sz="1600" i="1" baseline="0" dirty="0" smtClean="0">
                          <a:latin typeface="Arial" pitchFamily="34" charset="0"/>
                          <a:cs typeface="Arial" pitchFamily="34" charset="0"/>
                        </a:rPr>
                        <a:t> var. </a:t>
                      </a:r>
                      <a:r>
                        <a:rPr lang="tr-TR" sz="1600" i="1" baseline="0" dirty="0" smtClean="0">
                          <a:latin typeface="Arial" pitchFamily="34" charset="0"/>
                          <a:cs typeface="Arial" pitchFamily="34" charset="0"/>
                        </a:rPr>
                        <a:t>(Adi)</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rubra</a:t>
                      </a:r>
                      <a:r>
                        <a:rPr lang="tr-TR" sz="1600" i="1" dirty="0" smtClean="0">
                          <a:latin typeface="Arial" pitchFamily="34" charset="0"/>
                          <a:cs typeface="Arial" pitchFamily="34" charset="0"/>
                        </a:rPr>
                        <a:t> var. </a:t>
                      </a:r>
                      <a:r>
                        <a:rPr lang="tr-TR" sz="1600" i="1" dirty="0" err="1" smtClean="0">
                          <a:latin typeface="Arial" pitchFamily="34" charset="0"/>
                          <a:cs typeface="Arial" pitchFamily="34" charset="0"/>
                        </a:rPr>
                        <a:t>trichophylla</a:t>
                      </a:r>
                      <a:r>
                        <a:rPr lang="tr-TR" sz="1600" i="1" dirty="0" smtClean="0">
                          <a:latin typeface="Arial" pitchFamily="34" charset="0"/>
                          <a:cs typeface="Arial" pitchFamily="34" charset="0"/>
                        </a:rPr>
                        <a:t> (Narin)</a:t>
                      </a:r>
                      <a:endParaRPr lang="tr-TR" sz="1600" i="1" dirty="0" smtClean="0">
                        <a:latin typeface="Arial" pitchFamily="34" charset="0"/>
                        <a:cs typeface="Arial" pitchFamily="34" charset="0"/>
                      </a:endParaRPr>
                    </a:p>
                    <a:p>
                      <a:endParaRPr lang="tr-TR" sz="1600" i="1" dirty="0" smtClean="0">
                        <a:latin typeface="Arial" pitchFamily="34" charset="0"/>
                        <a:cs typeface="Arial" pitchFamily="34" charset="0"/>
                      </a:endParaRPr>
                    </a:p>
                  </a:txBody>
                  <a:tcPr>
                    <a:solidFill>
                      <a:schemeClr val="tx2">
                        <a:lumMod val="75000"/>
                      </a:schemeClr>
                    </a:solidFill>
                  </a:tcPr>
                </a:tc>
              </a:tr>
              <a:tr h="370840">
                <a:tc>
                  <a:txBody>
                    <a:bodyPr/>
                    <a:lstStyle/>
                    <a:p>
                      <a:r>
                        <a:rPr lang="tr-TR" sz="1600" dirty="0" smtClean="0">
                          <a:latin typeface="Arial" pitchFamily="34" charset="0"/>
                          <a:cs typeface="Arial" pitchFamily="34" charset="0"/>
                        </a:rPr>
                        <a:t>Orta</a:t>
                      </a:r>
                      <a:endParaRPr lang="tr-TR" sz="1600" dirty="0">
                        <a:solidFill>
                          <a:schemeClr val="bg1"/>
                        </a:solidFill>
                        <a:latin typeface="Arial" pitchFamily="34" charset="0"/>
                        <a:cs typeface="Arial" pitchFamily="34" charset="0"/>
                      </a:endParaRPr>
                    </a:p>
                  </a:txBody>
                  <a:tcPr/>
                </a:tc>
                <a:tc gridSpan="2">
                  <a:txBody>
                    <a:bodyPr/>
                    <a:lstStyle/>
                    <a:p>
                      <a:r>
                        <a:rPr lang="tr-TR" sz="1600" i="1" dirty="0" err="1" smtClean="0">
                          <a:latin typeface="Arial" pitchFamily="34" charset="0"/>
                          <a:cs typeface="Arial" pitchFamily="34" charset="0"/>
                        </a:rPr>
                        <a:t>Poa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compressa</a:t>
                      </a:r>
                      <a:r>
                        <a:rPr lang="tr-TR" sz="1600" i="1" dirty="0" smtClean="0">
                          <a:latin typeface="Arial" pitchFamily="34" charset="0"/>
                          <a:cs typeface="Arial" pitchFamily="34" charset="0"/>
                        </a:rPr>
                        <a:t> (Yassı)</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Festuca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tenuifolia</a:t>
                      </a:r>
                      <a:r>
                        <a:rPr lang="tr-TR" sz="1600" i="1" dirty="0" smtClean="0">
                          <a:latin typeface="Arial" pitchFamily="34" charset="0"/>
                          <a:cs typeface="Arial" pitchFamily="34" charset="0"/>
                        </a:rPr>
                        <a:t> (İnce yapraklı)</a:t>
                      </a:r>
                      <a:endParaRPr lang="tr-TR" sz="1600" i="1" dirty="0" smtClean="0">
                        <a:latin typeface="Arial" pitchFamily="34" charset="0"/>
                        <a:cs typeface="Arial" pitchFamily="34" charset="0"/>
                      </a:endParaRPr>
                    </a:p>
                  </a:txBody>
                  <a:tcPr/>
                </a:tc>
                <a:tc hMerge="1">
                  <a:txBody>
                    <a:bodyPr/>
                    <a:lstStyle/>
                    <a:p>
                      <a:endParaRPr lang="tr-TR" sz="1600" i="1" dirty="0" smtClean="0"/>
                    </a:p>
                  </a:txBody>
                  <a:tcPr/>
                </a:tc>
              </a:tr>
              <a:tr h="370840">
                <a:tc>
                  <a:txBody>
                    <a:bodyPr/>
                    <a:lstStyle/>
                    <a:p>
                      <a:r>
                        <a:rPr lang="tr-TR" sz="1600" dirty="0" smtClean="0">
                          <a:latin typeface="Arial" pitchFamily="34" charset="0"/>
                          <a:cs typeface="Arial" pitchFamily="34" charset="0"/>
                        </a:rPr>
                        <a:t>Zayıf</a:t>
                      </a:r>
                      <a:endParaRPr lang="tr-TR" sz="1600" dirty="0">
                        <a:solidFill>
                          <a:schemeClr val="bg1"/>
                        </a:solidFill>
                        <a:latin typeface="Arial" pitchFamily="34" charset="0"/>
                        <a:cs typeface="Arial" pitchFamily="34" charset="0"/>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Agrostis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alba</a:t>
                      </a:r>
                      <a:endParaRPr lang="tr-TR" sz="1600" i="1" dirty="0" smtClean="0">
                        <a:latin typeface="Arial" pitchFamily="34" charset="0"/>
                        <a:cs typeface="Arial" pitchFamily="34" charset="0"/>
                      </a:endParaRPr>
                    </a:p>
                    <a:p>
                      <a:r>
                        <a:rPr lang="tr-TR" sz="1600" i="1" baseline="0" dirty="0" err="1" smtClean="0">
                          <a:latin typeface="Arial" pitchFamily="34" charset="0"/>
                          <a:cs typeface="Arial" pitchFamily="34" charset="0"/>
                        </a:rPr>
                        <a:t>Lolium</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perenne</a:t>
                      </a:r>
                      <a:endParaRPr lang="tr-TR" sz="1600" i="1" baseline="0" dirty="0" smtClean="0">
                        <a:latin typeface="Arial" pitchFamily="34" charset="0"/>
                        <a:cs typeface="Arial" pitchFamily="34" charset="0"/>
                      </a:endParaRPr>
                    </a:p>
                  </a:txBody>
                  <a:tcPr>
                    <a:solidFill>
                      <a:schemeClr val="tx2">
                        <a:lumMod val="75000"/>
                      </a:schemeClr>
                    </a:solidFill>
                  </a:tcPr>
                </a:tc>
                <a:tc>
                  <a:txBody>
                    <a:bodyPr/>
                    <a:lstStyle/>
                    <a:p>
                      <a:r>
                        <a:rPr lang="tr-TR" sz="1600" i="1" baseline="0" dirty="0" err="1" smtClean="0">
                          <a:latin typeface="Arial" pitchFamily="34" charset="0"/>
                          <a:cs typeface="Arial" pitchFamily="34" charset="0"/>
                        </a:rPr>
                        <a:t>Phleum</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pratense</a:t>
                      </a:r>
                      <a:endParaRPr lang="tr-TR" sz="1600" i="1" baseline="0" dirty="0" smtClean="0">
                        <a:latin typeface="Arial" pitchFamily="34" charset="0"/>
                        <a:cs typeface="Arial" pitchFamily="34" charset="0"/>
                      </a:endParaRPr>
                    </a:p>
                    <a:p>
                      <a:r>
                        <a:rPr lang="tr-TR" sz="1600" i="1" baseline="0" dirty="0" err="1" smtClean="0">
                          <a:latin typeface="Arial" pitchFamily="34" charset="0"/>
                          <a:cs typeface="Arial" pitchFamily="34" charset="0"/>
                        </a:rPr>
                        <a:t>Trifolium</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repens</a:t>
                      </a:r>
                      <a:endParaRPr lang="tr-TR" sz="1600" i="1" baseline="0" dirty="0" smtClean="0">
                        <a:latin typeface="Arial" pitchFamily="34" charset="0"/>
                        <a:cs typeface="Arial" pitchFamily="34" charset="0"/>
                      </a:endParaRPr>
                    </a:p>
                    <a:p>
                      <a:r>
                        <a:rPr lang="tr-TR" sz="1600" i="1" baseline="0" dirty="0" err="1" smtClean="0">
                          <a:latin typeface="Arial" pitchFamily="34" charset="0"/>
                          <a:cs typeface="Arial" pitchFamily="34" charset="0"/>
                        </a:rPr>
                        <a:t>Poa</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trivialis</a:t>
                      </a:r>
                      <a:r>
                        <a:rPr lang="tr-TR" sz="1600" i="1" baseline="0" dirty="0" smtClean="0">
                          <a:latin typeface="Arial" pitchFamily="34" charset="0"/>
                          <a:cs typeface="Arial" pitchFamily="34" charset="0"/>
                        </a:rPr>
                        <a:t> (Adi)</a:t>
                      </a:r>
                      <a:endParaRPr lang="tr-TR" sz="1600" i="1" baseline="0" dirty="0" smtClean="0">
                        <a:latin typeface="Arial" pitchFamily="34" charset="0"/>
                        <a:cs typeface="Arial" pitchFamily="34" charset="0"/>
                      </a:endParaRPr>
                    </a:p>
                  </a:txBody>
                  <a:tcPr>
                    <a:solidFill>
                      <a:schemeClr val="tx2">
                        <a:lumMod val="75000"/>
                      </a:schemeClr>
                    </a:solidFill>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857224" y="1357298"/>
            <a:ext cx="7215237" cy="461665"/>
          </a:xfrm>
          <a:prstGeom prst="rect">
            <a:avLst/>
          </a:prstGeom>
          <a:noFill/>
          <a:ln w="9525">
            <a:noFill/>
            <a:miter lim="800000"/>
            <a:headEnd/>
            <a:tailEnd/>
          </a:ln>
        </p:spPr>
        <p:txBody>
          <a:bodyPr wrap="square" anchor="ctr">
            <a:spAutoFit/>
          </a:bodyPr>
          <a:lstStyle/>
          <a:p>
            <a:pPr indent="449263" algn="just" eaLnBrk="0" hangingPunct="0">
              <a:defRPr/>
            </a:pPr>
            <a:r>
              <a:rPr lang="tr-TR" sz="2400" dirty="0" smtClean="0">
                <a:cs typeface="Times New Roman" pitchFamily="18" charset="0"/>
              </a:rPr>
              <a:t>Ekolojik açıdan en önemli iklim faktörü ışıktır. </a:t>
            </a:r>
            <a:endParaRPr lang="tr-TR" sz="2400" dirty="0"/>
          </a:p>
        </p:txBody>
      </p:sp>
      <p:pic>
        <p:nvPicPr>
          <p:cNvPr id="3" name="Picture 5" descr="ışık 12"/>
          <p:cNvPicPr>
            <a:picLocks noChangeAspect="1" noChangeArrowheads="1"/>
          </p:cNvPicPr>
          <p:nvPr/>
        </p:nvPicPr>
        <p:blipFill>
          <a:blip r:embed="rId2"/>
          <a:srcRect/>
          <a:stretch>
            <a:fillRect/>
          </a:stretch>
        </p:blipFill>
        <p:spPr bwMode="auto">
          <a:xfrm>
            <a:off x="1500166" y="3571876"/>
            <a:ext cx="4786346" cy="288769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 name="3 Dikdörtgen"/>
          <p:cNvSpPr/>
          <p:nvPr/>
        </p:nvSpPr>
        <p:spPr>
          <a:xfrm>
            <a:off x="1428728" y="2000240"/>
            <a:ext cx="45720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indent="180975" algn="just" eaLnBrk="0" hangingPunct="0">
              <a:buFont typeface="Arial" pitchFamily="34" charset="0"/>
              <a:buChar char="•"/>
              <a:defRPr/>
            </a:pPr>
            <a:r>
              <a:rPr lang="tr-TR" sz="2400" dirty="0">
                <a:cs typeface="Times New Roman" pitchFamily="18" charset="0"/>
              </a:rPr>
              <a:t>Işıklanma süresi ve gün uzunluğu</a:t>
            </a:r>
          </a:p>
          <a:p>
            <a:pPr indent="180975" algn="just" eaLnBrk="0" hangingPunct="0">
              <a:buFont typeface="Arial" pitchFamily="34" charset="0"/>
              <a:buChar char="•"/>
              <a:defRPr/>
            </a:pPr>
            <a:r>
              <a:rPr lang="tr-TR" sz="2400" dirty="0">
                <a:cs typeface="Times New Roman" pitchFamily="18" charset="0"/>
              </a:rPr>
              <a:t>Işık yoğunluğu ve enerjisi</a:t>
            </a:r>
          </a:p>
          <a:p>
            <a:pPr indent="180975" algn="just" eaLnBrk="0" hangingPunct="0">
              <a:buFont typeface="Arial" pitchFamily="34" charset="0"/>
              <a:buChar char="•"/>
              <a:defRPr/>
            </a:pPr>
            <a:r>
              <a:rPr lang="tr-TR" sz="2400" dirty="0">
                <a:cs typeface="Times New Roman" pitchFamily="18" charset="0"/>
              </a:rPr>
              <a:t>Işık kalitesi </a:t>
            </a:r>
            <a:endParaRPr lang="tr-TR" sz="2400" dirty="0"/>
          </a:p>
        </p:txBody>
      </p:sp>
      <p:sp>
        <p:nvSpPr>
          <p:cNvPr id="5" name="4 Dikdörtgen"/>
          <p:cNvSpPr/>
          <p:nvPr/>
        </p:nvSpPr>
        <p:spPr>
          <a:xfrm>
            <a:off x="1428728" y="642918"/>
            <a:ext cx="1107996"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182563" algn="just" eaLnBrk="0" hangingPunct="0">
              <a:defRPr/>
            </a:pPr>
            <a:r>
              <a:rPr lang="tr-TR" sz="2400" b="1" dirty="0" smtClean="0">
                <a:cs typeface="Times New Roman" pitchFamily="18" charset="0"/>
              </a:rPr>
              <a:t>Işık 	</a:t>
            </a:r>
            <a:endParaRPr lang="tr-TR" sz="2400" b="1"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Dikdörtgen"/>
          <p:cNvSpPr>
            <a:spLocks noChangeArrowheads="1"/>
          </p:cNvSpPr>
          <p:nvPr/>
        </p:nvSpPr>
        <p:spPr bwMode="auto">
          <a:xfrm>
            <a:off x="642910" y="1142984"/>
            <a:ext cx="7858180" cy="440120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indent="449263" algn="just" eaLnBrk="0" hangingPunct="0"/>
            <a:r>
              <a:rPr lang="tr-TR" sz="2000" b="1" dirty="0">
                <a:cs typeface="Times New Roman" pitchFamily="18" charset="0"/>
              </a:rPr>
              <a:t>Sıcağa dayanımı zayıf, hatta orta veya iyi olarak nitelenen türler yaz aylarını </a:t>
            </a:r>
            <a:r>
              <a:rPr lang="tr-TR" sz="2000" b="1" dirty="0" smtClean="0">
                <a:solidFill>
                  <a:schemeClr val="tx2">
                    <a:lumMod val="75000"/>
                  </a:schemeClr>
                </a:solidFill>
                <a:cs typeface="Times New Roman" pitchFamily="18" charset="0"/>
              </a:rPr>
              <a:t>DORMANT</a:t>
            </a:r>
            <a:r>
              <a:rPr lang="tr-TR" sz="2000" b="1" dirty="0" smtClean="0">
                <a:cs typeface="Times New Roman" pitchFamily="18" charset="0"/>
              </a:rPr>
              <a:t> halde </a:t>
            </a:r>
            <a:r>
              <a:rPr lang="tr-TR" sz="2000" b="1" dirty="0">
                <a:cs typeface="Times New Roman" pitchFamily="18" charset="0"/>
              </a:rPr>
              <a:t>geçirirler. Büyümeleri yavaşlar, yapraklar sararır, bazıları ölür. </a:t>
            </a:r>
          </a:p>
          <a:p>
            <a:pPr indent="449263" algn="just" eaLnBrk="0" hangingPunct="0"/>
            <a:endParaRPr lang="tr-TR" sz="2000" dirty="0">
              <a:cs typeface="Times New Roman" pitchFamily="18" charset="0"/>
            </a:endParaRPr>
          </a:p>
          <a:p>
            <a:pPr indent="449263" algn="just" eaLnBrk="0" hangingPunct="0"/>
            <a:r>
              <a:rPr lang="tr-TR" sz="2000" b="1" dirty="0" smtClean="0">
                <a:cs typeface="Times New Roman" pitchFamily="18" charset="0"/>
              </a:rPr>
              <a:t>Sıcağın </a:t>
            </a:r>
            <a:r>
              <a:rPr lang="tr-TR" sz="2000" b="1" dirty="0">
                <a:cs typeface="Times New Roman" pitchFamily="18" charset="0"/>
              </a:rPr>
              <a:t>çok yükseldiği devrelerde iyi bir sulama yapılsa bile </a:t>
            </a:r>
            <a:r>
              <a:rPr lang="tr-TR" sz="2000" b="1" i="1" dirty="0">
                <a:cs typeface="Times New Roman" pitchFamily="18" charset="0"/>
              </a:rPr>
              <a:t>Poa, Lolium </a:t>
            </a:r>
            <a:r>
              <a:rPr lang="tr-TR" sz="2000" b="1" dirty="0">
                <a:cs typeface="Times New Roman" pitchFamily="18" charset="0"/>
              </a:rPr>
              <a:t>ve </a:t>
            </a:r>
            <a:r>
              <a:rPr lang="tr-TR" sz="2000" b="1" i="1" dirty="0">
                <a:cs typeface="Times New Roman" pitchFamily="18" charset="0"/>
              </a:rPr>
              <a:t>Festuca</a:t>
            </a:r>
            <a:r>
              <a:rPr lang="tr-TR" sz="2000" b="1" dirty="0">
                <a:cs typeface="Times New Roman" pitchFamily="18" charset="0"/>
              </a:rPr>
              <a:t> türlerinin egemen olduğu çim alanlar dormant hale geçerler. </a:t>
            </a:r>
            <a:endParaRPr lang="tr-TR" sz="2000" b="1" dirty="0" smtClean="0">
              <a:cs typeface="Times New Roman" pitchFamily="18" charset="0"/>
            </a:endParaRPr>
          </a:p>
          <a:p>
            <a:pPr indent="449263" algn="just" eaLnBrk="0" hangingPunct="0"/>
            <a:endParaRPr lang="tr-TR" sz="2000" b="1" dirty="0" smtClean="0">
              <a:cs typeface="Times New Roman" pitchFamily="18" charset="0"/>
            </a:endParaRPr>
          </a:p>
          <a:p>
            <a:pPr indent="449263" algn="just" eaLnBrk="0" hangingPunct="0"/>
            <a:r>
              <a:rPr lang="tr-TR" sz="2000" dirty="0" smtClean="0">
                <a:cs typeface="Times New Roman" pitchFamily="18" charset="0"/>
              </a:rPr>
              <a:t>Bu </a:t>
            </a:r>
            <a:r>
              <a:rPr lang="tr-TR" sz="2000" dirty="0" err="1">
                <a:cs typeface="Times New Roman" pitchFamily="18" charset="0"/>
              </a:rPr>
              <a:t>dormantlık</a:t>
            </a:r>
            <a:r>
              <a:rPr lang="tr-TR" sz="2000" dirty="0">
                <a:cs typeface="Times New Roman" pitchFamily="18" charset="0"/>
              </a:rPr>
              <a:t> </a:t>
            </a:r>
            <a:r>
              <a:rPr lang="tr-TR" sz="2000" u="sng" dirty="0" smtClean="0">
                <a:cs typeface="Times New Roman" pitchFamily="18" charset="0"/>
              </a:rPr>
              <a:t>sonbahar</a:t>
            </a:r>
            <a:r>
              <a:rPr lang="tr-TR" sz="2000" dirty="0" smtClean="0">
                <a:cs typeface="Times New Roman" pitchFamily="18" charset="0"/>
              </a:rPr>
              <a:t> </a:t>
            </a:r>
            <a:r>
              <a:rPr lang="tr-TR" sz="2000" dirty="0">
                <a:cs typeface="Times New Roman" pitchFamily="18" charset="0"/>
              </a:rPr>
              <a:t>aylarına kadar devam eder.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Daha </a:t>
            </a:r>
            <a:r>
              <a:rPr lang="tr-TR" sz="2000" dirty="0">
                <a:cs typeface="Times New Roman" pitchFamily="18" charset="0"/>
              </a:rPr>
              <a:t>sonra bitkilerin taç bölgesindeki meristem dokularından veya köksap-sülükler üzerindeki tomurcuklardan yeni sürgünler görülmeye başlar. Çim alanlarda büyüme ve gelişme </a:t>
            </a:r>
            <a:r>
              <a:rPr lang="tr-TR" sz="2000" u="sng" dirty="0">
                <a:cs typeface="Times New Roman" pitchFamily="18" charset="0"/>
              </a:rPr>
              <a:t>yeniden hızlanır</a:t>
            </a:r>
            <a:r>
              <a:rPr lang="tr-TR" sz="2000" dirty="0">
                <a:cs typeface="Times New Roman" pitchFamily="18" charset="0"/>
              </a:rPr>
              <a:t>. </a:t>
            </a:r>
          </a:p>
          <a:p>
            <a:pPr indent="449263" algn="just" eaLnBrk="0" hangingPunct="0"/>
            <a:endParaRPr lang="tr-TR" sz="2000" dirty="0"/>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Dikdörtgen"/>
          <p:cNvSpPr/>
          <p:nvPr/>
        </p:nvSpPr>
        <p:spPr>
          <a:xfrm>
            <a:off x="714348" y="1928802"/>
            <a:ext cx="7715304" cy="270843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r>
              <a:rPr lang="tr-TR" sz="2000" b="1" u="sng" dirty="0" smtClean="0">
                <a:cs typeface="Times New Roman" pitchFamily="18" charset="0"/>
              </a:rPr>
              <a:t>Yüksek sıcaklığın sorun olduğu alanlarda </a:t>
            </a:r>
          </a:p>
          <a:p>
            <a:pPr indent="449263" algn="just" eaLnBrk="0" hangingPunct="0">
              <a:lnSpc>
                <a:spcPct val="150000"/>
              </a:lnSpc>
              <a:buFont typeface="Arial" charset="0"/>
              <a:buChar char="•"/>
            </a:pPr>
            <a:r>
              <a:rPr lang="tr-TR" sz="2000" b="1" dirty="0" smtClean="0">
                <a:cs typeface="Times New Roman" pitchFamily="18" charset="0"/>
              </a:rPr>
              <a:t>dayanıklı türlerin yetiştirilmesi, </a:t>
            </a:r>
          </a:p>
          <a:p>
            <a:pPr indent="449263" algn="just" eaLnBrk="0" hangingPunct="0">
              <a:lnSpc>
                <a:spcPct val="150000"/>
              </a:lnSpc>
              <a:buFont typeface="Arial" charset="0"/>
              <a:buChar char="•"/>
            </a:pPr>
            <a:r>
              <a:rPr lang="tr-TR" sz="2000" b="1" dirty="0" smtClean="0">
                <a:cs typeface="Times New Roman" pitchFamily="18" charset="0"/>
              </a:rPr>
              <a:t>toprak neminin düzenli olarak optimum düzeyde tutulması, </a:t>
            </a:r>
          </a:p>
          <a:p>
            <a:pPr indent="449263" algn="just" eaLnBrk="0" hangingPunct="0">
              <a:lnSpc>
                <a:spcPct val="150000"/>
              </a:lnSpc>
              <a:buFont typeface="Arial" charset="0"/>
              <a:buChar char="•"/>
            </a:pPr>
            <a:r>
              <a:rPr lang="tr-TR" sz="2000" b="1" dirty="0" smtClean="0">
                <a:cs typeface="Times New Roman" pitchFamily="18" charset="0"/>
              </a:rPr>
              <a:t>biçimin biraz yüksekten yapılması önerilir.</a:t>
            </a:r>
          </a:p>
          <a:p>
            <a:pPr indent="449263" algn="just" eaLnBrk="0" hangingPunct="0">
              <a:lnSpc>
                <a:spcPct val="150000"/>
              </a:lnSpc>
              <a:buFont typeface="Arial" charset="0"/>
              <a:buChar char="•"/>
            </a:pPr>
            <a:r>
              <a:rPr lang="tr-TR" sz="2000" b="1" dirty="0" smtClean="0">
                <a:cs typeface="Times New Roman" pitchFamily="18" charset="0"/>
              </a:rPr>
              <a:t>Bunun yanında öğle zamanlarında uygulanacak 5-6 </a:t>
            </a:r>
            <a:r>
              <a:rPr lang="tr-TR" sz="2000" b="1" dirty="0" err="1" smtClean="0">
                <a:cs typeface="Times New Roman" pitchFamily="18" charset="0"/>
              </a:rPr>
              <a:t>mm'lik</a:t>
            </a:r>
            <a:r>
              <a:rPr lang="tr-TR" sz="2000" b="1" dirty="0" smtClean="0">
                <a:cs typeface="Times New Roman" pitchFamily="18" charset="0"/>
              </a:rPr>
              <a:t> hafif bir yağmurlama yüksek sıcaklığın olumsuz etkisini büyük ölçüde azaltır. </a:t>
            </a:r>
            <a:endParaRPr lang="tr-TR" sz="2000" b="1" dirty="0"/>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4" descr="don"/>
          <p:cNvPicPr>
            <a:picLocks noChangeAspect="1" noChangeArrowheads="1"/>
          </p:cNvPicPr>
          <p:nvPr/>
        </p:nvPicPr>
        <p:blipFill>
          <a:blip r:embed="rId2"/>
          <a:srcRect/>
          <a:stretch>
            <a:fillRect/>
          </a:stretch>
        </p:blipFill>
        <p:spPr bwMode="auto">
          <a:xfrm>
            <a:off x="357158" y="2857496"/>
            <a:ext cx="4428806" cy="2786082"/>
          </a:xfrm>
          <a:prstGeom prst="rect">
            <a:avLst/>
          </a:prstGeom>
          <a:noFill/>
          <a:ln w="9525">
            <a:noFill/>
            <a:miter lim="800000"/>
            <a:headEnd/>
            <a:tailEnd/>
          </a:ln>
        </p:spPr>
      </p:pic>
      <p:pic>
        <p:nvPicPr>
          <p:cNvPr id="27653" name="Picture 5" descr="https://www-s.aces.uiuc.edu/photolib/lib17/midsize/GraySnowMold2.jpg"/>
          <p:cNvPicPr>
            <a:picLocks noChangeAspect="1" noChangeArrowheads="1"/>
          </p:cNvPicPr>
          <p:nvPr/>
        </p:nvPicPr>
        <p:blipFill>
          <a:blip r:embed="rId3"/>
          <a:srcRect/>
          <a:stretch>
            <a:fillRect/>
          </a:stretch>
        </p:blipFill>
        <p:spPr bwMode="auto">
          <a:xfrm>
            <a:off x="4857752" y="2857496"/>
            <a:ext cx="4143404" cy="2786082"/>
          </a:xfrm>
          <a:prstGeom prst="rect">
            <a:avLst/>
          </a:prstGeom>
          <a:noFill/>
        </p:spPr>
      </p:pic>
      <p:sp>
        <p:nvSpPr>
          <p:cNvPr id="5" name="4 Dikdörtgen"/>
          <p:cNvSpPr/>
          <p:nvPr/>
        </p:nvSpPr>
        <p:spPr>
          <a:xfrm>
            <a:off x="857224" y="416462"/>
            <a:ext cx="6643734" cy="369332"/>
          </a:xfrm>
          <a:prstGeom prst="rect">
            <a:avLst/>
          </a:prstGeom>
        </p:spPr>
        <p:txBody>
          <a:bodyPr wrap="square">
            <a:spAutoFit/>
          </a:bodyPr>
          <a:lstStyle/>
          <a:p>
            <a:pPr indent="449263" algn="just" eaLnBrk="0" hangingPunct="0"/>
            <a:r>
              <a:rPr lang="tr-TR" b="1" dirty="0" smtClean="0">
                <a:solidFill>
                  <a:srgbClr val="FFFF00"/>
                </a:solidFill>
                <a:cs typeface="Times New Roman" pitchFamily="18" charset="0"/>
              </a:rPr>
              <a:t>Düşük Sıcaklığın Çim Bitkileri Üzerindeki Etkileri</a:t>
            </a:r>
            <a:endParaRPr lang="tr-TR" b="1" dirty="0">
              <a:solidFill>
                <a:srgbClr val="FFFF00"/>
              </a:solidFill>
              <a:cs typeface="Times New Roman" pitchFamily="18" charset="0"/>
            </a:endParaRPr>
          </a:p>
        </p:txBody>
      </p:sp>
      <p:sp>
        <p:nvSpPr>
          <p:cNvPr id="6" name="5 Dikdörtgen"/>
          <p:cNvSpPr/>
          <p:nvPr/>
        </p:nvSpPr>
        <p:spPr>
          <a:xfrm>
            <a:off x="785786" y="1157101"/>
            <a:ext cx="8001056"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449263" algn="just" eaLnBrk="0" hangingPunct="0"/>
            <a:r>
              <a:rPr lang="tr-TR" sz="2000" dirty="0" smtClean="0">
                <a:solidFill>
                  <a:schemeClr val="bg1"/>
                </a:solidFill>
                <a:cs typeface="Times New Roman" pitchFamily="18" charset="0"/>
              </a:rPr>
              <a:t>Sıcaklığın optimumun altına inmesiyle büyüme ve gelişmeleri yavaşlar. </a:t>
            </a:r>
            <a:r>
              <a:rPr lang="tr-TR" sz="2000" b="1" dirty="0" smtClean="0">
                <a:solidFill>
                  <a:schemeClr val="bg1"/>
                </a:solidFill>
                <a:cs typeface="Times New Roman" pitchFamily="18" charset="0"/>
              </a:rPr>
              <a:t>Fotosentez ürünlerinin kloroplastlardan büyüme noktalarına doğru taşınması ilk önce yavaşlar ve sıcaklığın aşırı düşmesi halinde durur. </a:t>
            </a:r>
            <a:endParaRPr lang="tr-TR" sz="2000" b="1" dirty="0">
              <a:solidFill>
                <a:schemeClr val="bg1"/>
              </a:solidFill>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ynodon_dactylon_05.jpg"/>
          <p:cNvPicPr>
            <a:picLocks noChangeAspect="1"/>
          </p:cNvPicPr>
          <p:nvPr/>
        </p:nvPicPr>
        <p:blipFill>
          <a:blip r:embed="rId2"/>
          <a:srcRect/>
          <a:stretch>
            <a:fillRect/>
          </a:stretch>
        </p:blipFill>
        <p:spPr>
          <a:xfrm>
            <a:off x="-1" y="0"/>
            <a:ext cx="9144031" cy="6858000"/>
          </a:xfrm>
          <a:prstGeom prst="rect">
            <a:avLst/>
          </a:prstGeom>
        </p:spPr>
      </p:pic>
      <p:sp>
        <p:nvSpPr>
          <p:cNvPr id="4" name="3 Dikdörtgen"/>
          <p:cNvSpPr/>
          <p:nvPr/>
        </p:nvSpPr>
        <p:spPr>
          <a:xfrm>
            <a:off x="3786214" y="5715016"/>
            <a:ext cx="5214942"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49263" algn="just" eaLnBrk="0" hangingPunct="0"/>
            <a:r>
              <a:rPr lang="tr-TR" sz="2000" b="1" dirty="0" smtClean="0">
                <a:solidFill>
                  <a:schemeClr val="accent6">
                    <a:lumMod val="50000"/>
                  </a:schemeClr>
                </a:solidFill>
                <a:cs typeface="Times New Roman" pitchFamily="18" charset="0"/>
              </a:rPr>
              <a:t>Sıcaklığın 10 °</a:t>
            </a:r>
            <a:r>
              <a:rPr lang="tr-TR" sz="2000" b="1" dirty="0" err="1" smtClean="0">
                <a:solidFill>
                  <a:schemeClr val="accent6">
                    <a:lumMod val="50000"/>
                  </a:schemeClr>
                </a:solidFill>
                <a:cs typeface="Times New Roman" pitchFamily="18" charset="0"/>
              </a:rPr>
              <a:t>C'ye</a:t>
            </a:r>
            <a:r>
              <a:rPr lang="tr-TR" sz="2000" b="1" dirty="0" smtClean="0">
                <a:solidFill>
                  <a:schemeClr val="accent6">
                    <a:lumMod val="50000"/>
                  </a:schemeClr>
                </a:solidFill>
                <a:cs typeface="Times New Roman" pitchFamily="18" charset="0"/>
              </a:rPr>
              <a:t> kadar inmesi </a:t>
            </a:r>
            <a:r>
              <a:rPr lang="tr-TR" sz="2000" b="1" i="1" dirty="0" smtClean="0">
                <a:solidFill>
                  <a:schemeClr val="accent6">
                    <a:lumMod val="50000"/>
                  </a:schemeClr>
                </a:solidFill>
                <a:cs typeface="Times New Roman" pitchFamily="18" charset="0"/>
              </a:rPr>
              <a:t>Cynodon dactylon</a:t>
            </a:r>
            <a:r>
              <a:rPr lang="tr-TR" sz="2000" b="1" dirty="0" smtClean="0">
                <a:solidFill>
                  <a:schemeClr val="accent6">
                    <a:lumMod val="50000"/>
                  </a:schemeClr>
                </a:solidFill>
                <a:cs typeface="Times New Roman" pitchFamily="18" charset="0"/>
              </a:rPr>
              <a:t> türünde sürgün gelişiminin hemen hemen durmasına yol açar.</a:t>
            </a:r>
            <a:r>
              <a:rPr lang="tr-TR" sz="2000" dirty="0" smtClean="0">
                <a:solidFill>
                  <a:schemeClr val="accent6">
                    <a:lumMod val="50000"/>
                  </a:schemeClr>
                </a:solidFill>
                <a:cs typeface="Times New Roman" pitchFamily="18" charset="0"/>
              </a:rPr>
              <a:t> </a:t>
            </a:r>
            <a:endParaRPr lang="tr-TR" sz="2000" dirty="0">
              <a:solidFill>
                <a:schemeClr val="accent6">
                  <a:lumMod val="50000"/>
                </a:schemeClr>
              </a:solidFill>
            </a:endParaRPr>
          </a:p>
        </p:txBody>
      </p:sp>
      <p:sp>
        <p:nvSpPr>
          <p:cNvPr id="5" name="Rectangle 1"/>
          <p:cNvSpPr>
            <a:spLocks noChangeArrowheads="1"/>
          </p:cNvSpPr>
          <p:nvPr/>
        </p:nvSpPr>
        <p:spPr bwMode="auto">
          <a:xfrm>
            <a:off x="214282" y="285728"/>
            <a:ext cx="8215370" cy="70788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449263" algn="just" eaLnBrk="0" hangingPunct="0"/>
            <a:r>
              <a:rPr lang="tr-TR" sz="2000" dirty="0" smtClean="0">
                <a:solidFill>
                  <a:schemeClr val="accent6">
                    <a:lumMod val="50000"/>
                  </a:schemeClr>
                </a:solidFill>
                <a:cs typeface="Times New Roman" pitchFamily="18" charset="0"/>
              </a:rPr>
              <a:t>Sıcak </a:t>
            </a:r>
            <a:r>
              <a:rPr lang="tr-TR" sz="2000" dirty="0">
                <a:solidFill>
                  <a:schemeClr val="accent6">
                    <a:lumMod val="50000"/>
                  </a:schemeClr>
                </a:solidFill>
                <a:cs typeface="Times New Roman" pitchFamily="18" charset="0"/>
              </a:rPr>
              <a:t>mevsim çim bitkilerinde sıcaklığın </a:t>
            </a:r>
            <a:r>
              <a:rPr lang="tr-TR" sz="2000" dirty="0" smtClean="0">
                <a:solidFill>
                  <a:schemeClr val="accent6">
                    <a:lumMod val="50000"/>
                  </a:schemeClr>
                </a:solidFill>
                <a:cs typeface="Times New Roman" pitchFamily="18" charset="0"/>
              </a:rPr>
              <a:t>15</a:t>
            </a:r>
            <a:r>
              <a:rPr lang="tr-TR" sz="2000" baseline="30000" dirty="0" smtClean="0">
                <a:solidFill>
                  <a:schemeClr val="accent6">
                    <a:lumMod val="50000"/>
                  </a:schemeClr>
                </a:solidFill>
                <a:cs typeface="Times New Roman" pitchFamily="18" charset="0"/>
              </a:rPr>
              <a:t>o</a:t>
            </a:r>
            <a:r>
              <a:rPr lang="tr-TR" sz="2000" dirty="0" smtClean="0">
                <a:solidFill>
                  <a:schemeClr val="accent6">
                    <a:lumMod val="50000"/>
                  </a:schemeClr>
                </a:solidFill>
                <a:cs typeface="Times New Roman" pitchFamily="18" charset="0"/>
              </a:rPr>
              <a:t>C’nin altına </a:t>
            </a:r>
            <a:r>
              <a:rPr lang="tr-TR" sz="2000" dirty="0">
                <a:solidFill>
                  <a:schemeClr val="accent6">
                    <a:lumMod val="50000"/>
                  </a:schemeClr>
                </a:solidFill>
                <a:cs typeface="Times New Roman" pitchFamily="18" charset="0"/>
              </a:rPr>
              <a:t>inmesi başlangıçta büyüme ve gelişmenin zayıflamasına yol açar. </a:t>
            </a:r>
            <a:endParaRPr lang="tr-TR" sz="2000" dirty="0">
              <a:solidFill>
                <a:schemeClr val="accent6">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hcs.osu.edu/albums/SportsTurf_Construction/AnnualRye3.jpg"/>
          <p:cNvPicPr>
            <a:picLocks noChangeAspect="1" noChangeArrowheads="1"/>
          </p:cNvPicPr>
          <p:nvPr/>
        </p:nvPicPr>
        <p:blipFill>
          <a:blip r:embed="rId2"/>
          <a:srcRect/>
          <a:stretch>
            <a:fillRect/>
          </a:stretch>
        </p:blipFill>
        <p:spPr bwMode="auto">
          <a:xfrm>
            <a:off x="0" y="0"/>
            <a:ext cx="9144000" cy="6846888"/>
          </a:xfrm>
          <a:prstGeom prst="rect">
            <a:avLst/>
          </a:prstGeom>
          <a:noFill/>
          <a:ln w="9525">
            <a:noFill/>
            <a:miter lim="800000"/>
            <a:headEnd/>
            <a:tailEnd/>
          </a:ln>
        </p:spPr>
      </p:pic>
      <p:sp>
        <p:nvSpPr>
          <p:cNvPr id="2" name="1 Dikdörtgen"/>
          <p:cNvSpPr/>
          <p:nvPr/>
        </p:nvSpPr>
        <p:spPr>
          <a:xfrm>
            <a:off x="214282" y="214290"/>
            <a:ext cx="7072362"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000" dirty="0" smtClean="0">
                <a:solidFill>
                  <a:schemeClr val="accent6">
                    <a:lumMod val="50000"/>
                  </a:schemeClr>
                </a:solidFill>
                <a:cs typeface="Times New Roman" pitchFamily="18" charset="0"/>
              </a:rPr>
              <a:t>Serin bölge çim bitkilerinde ise düşük sıcaklığın olumsuz etkileri genellikle donma derecesinin altındaki sıcaklıklarda başlar.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594210053"/>
              </p:ext>
            </p:extLst>
          </p:nvPr>
        </p:nvGraphicFramePr>
        <p:xfrm>
          <a:off x="1143000" y="357188"/>
          <a:ext cx="6429396" cy="5948680"/>
        </p:xfrm>
        <a:graphic>
          <a:graphicData uri="http://schemas.openxmlformats.org/drawingml/2006/table">
            <a:tbl>
              <a:tblPr firstRow="1" bandRow="1">
                <a:tableStyleId>{125E5076-3810-47DD-B79F-674D7AD40C01}</a:tableStyleId>
              </a:tblPr>
              <a:tblGrid>
                <a:gridCol w="2735900"/>
                <a:gridCol w="3693496"/>
              </a:tblGrid>
              <a:tr h="370840">
                <a:tc>
                  <a:txBody>
                    <a:bodyPr/>
                    <a:lstStyle/>
                    <a:p>
                      <a:r>
                        <a:rPr lang="tr-TR" sz="1600" dirty="0" smtClean="0">
                          <a:latin typeface="Arial" pitchFamily="34" charset="0"/>
                          <a:cs typeface="Arial" pitchFamily="34" charset="0"/>
                        </a:rPr>
                        <a:t>Soğuğa Dayanım</a:t>
                      </a:r>
                      <a:endParaRPr lang="tr-TR" sz="1600" dirty="0">
                        <a:solidFill>
                          <a:schemeClr val="bg1"/>
                        </a:solidFill>
                        <a:latin typeface="Arial" pitchFamily="34" charset="0"/>
                        <a:cs typeface="Arial" pitchFamily="34" charset="0"/>
                      </a:endParaRPr>
                    </a:p>
                  </a:txBody>
                  <a:tcPr/>
                </a:tc>
                <a:tc>
                  <a:txBody>
                    <a:bodyPr/>
                    <a:lstStyle/>
                    <a:p>
                      <a:r>
                        <a:rPr lang="tr-TR" sz="1600" dirty="0" smtClean="0">
                          <a:latin typeface="Arial" pitchFamily="34" charset="0"/>
                          <a:cs typeface="Arial" pitchFamily="34" charset="0"/>
                        </a:rPr>
                        <a:t>Türler</a:t>
                      </a:r>
                      <a:endParaRPr lang="tr-TR" sz="1600" dirty="0">
                        <a:solidFill>
                          <a:schemeClr val="bg1"/>
                        </a:solidFill>
                        <a:latin typeface="Arial" pitchFamily="34" charset="0"/>
                        <a:cs typeface="Arial" pitchFamily="34" charset="0"/>
                      </a:endParaRPr>
                    </a:p>
                  </a:txBody>
                  <a:tcPr/>
                </a:tc>
              </a:tr>
              <a:tr h="370840">
                <a:tc>
                  <a:txBody>
                    <a:bodyPr/>
                    <a:lstStyle/>
                    <a:p>
                      <a:r>
                        <a:rPr lang="tr-TR" sz="1600" dirty="0" smtClean="0">
                          <a:latin typeface="Arial" pitchFamily="34" charset="0"/>
                          <a:cs typeface="Arial" pitchFamily="34" charset="0"/>
                        </a:rPr>
                        <a:t>Çok  iyi</a:t>
                      </a:r>
                      <a:endParaRPr lang="tr-TR" sz="1600"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Agropyron</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cristatum</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Bromus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inermis</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Poa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trivialis</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Agrostis</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stolonifera</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latin typeface="Arial" pitchFamily="34" charset="0"/>
                          <a:cs typeface="Arial" pitchFamily="34" charset="0"/>
                        </a:rPr>
                        <a:t>Phleum</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pratense</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latin typeface="Arial" pitchFamily="34" charset="0"/>
                          <a:cs typeface="Arial" pitchFamily="34" charset="0"/>
                        </a:rPr>
                        <a:t>Festuca</a:t>
                      </a:r>
                      <a:r>
                        <a:rPr lang="tr-TR" sz="1600" i="1" baseline="0" dirty="0" smtClean="0">
                          <a:latin typeface="Arial" pitchFamily="34" charset="0"/>
                          <a:cs typeface="Arial" pitchFamily="34" charset="0"/>
                        </a:rPr>
                        <a:t> </a:t>
                      </a:r>
                      <a:r>
                        <a:rPr lang="tr-TR" sz="1600" i="1" baseline="0" dirty="0" err="1" smtClean="0">
                          <a:latin typeface="Arial" pitchFamily="34" charset="0"/>
                          <a:cs typeface="Arial" pitchFamily="34" charset="0"/>
                        </a:rPr>
                        <a:t>ovina</a:t>
                      </a:r>
                      <a:endParaRPr lang="tr-TR" sz="1600" i="1" baseline="0" dirty="0" smtClean="0">
                        <a:latin typeface="Arial" pitchFamily="34" charset="0"/>
                        <a:cs typeface="Arial" pitchFamily="34" charset="0"/>
                      </a:endParaRPr>
                    </a:p>
                  </a:txBody>
                  <a:tcPr/>
                </a:tc>
              </a:tr>
              <a:tr h="370840">
                <a:tc>
                  <a:txBody>
                    <a:bodyPr/>
                    <a:lstStyle/>
                    <a:p>
                      <a:r>
                        <a:rPr lang="tr-TR" sz="1600" dirty="0" smtClean="0">
                          <a:solidFill>
                            <a:schemeClr val="accent1">
                              <a:lumMod val="75000"/>
                            </a:schemeClr>
                          </a:solidFill>
                          <a:latin typeface="Arial" pitchFamily="34" charset="0"/>
                          <a:cs typeface="Arial" pitchFamily="34" charset="0"/>
                        </a:rPr>
                        <a:t>İyi</a:t>
                      </a:r>
                      <a:endParaRPr lang="tr-TR" sz="1600" dirty="0">
                        <a:solidFill>
                          <a:schemeClr val="accent1">
                            <a:lumMod val="75000"/>
                          </a:schemeClr>
                        </a:solidFill>
                        <a:latin typeface="Arial" pitchFamily="34" charset="0"/>
                        <a:cs typeface="Arial"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accent1">
                              <a:lumMod val="75000"/>
                            </a:schemeClr>
                          </a:solidFill>
                          <a:latin typeface="Arial" pitchFamily="34" charset="0"/>
                          <a:cs typeface="Arial" pitchFamily="34" charset="0"/>
                        </a:rPr>
                        <a:t>Agrostis</a:t>
                      </a:r>
                      <a:r>
                        <a:rPr lang="tr-TR" sz="1600" i="1" dirty="0" smtClean="0">
                          <a:solidFill>
                            <a:schemeClr val="accent1">
                              <a:lumMod val="75000"/>
                            </a:schemeClr>
                          </a:solidFill>
                          <a:latin typeface="Arial" pitchFamily="34" charset="0"/>
                          <a:cs typeface="Arial" pitchFamily="34" charset="0"/>
                        </a:rPr>
                        <a:t> </a:t>
                      </a:r>
                      <a:r>
                        <a:rPr lang="tr-TR" sz="1600" i="1" dirty="0" err="1" smtClean="0">
                          <a:solidFill>
                            <a:schemeClr val="accent1">
                              <a:lumMod val="75000"/>
                            </a:schemeClr>
                          </a:solidFill>
                          <a:latin typeface="Arial" pitchFamily="34" charset="0"/>
                          <a:cs typeface="Arial" pitchFamily="34" charset="0"/>
                        </a:rPr>
                        <a:t>tenuis</a:t>
                      </a:r>
                      <a:endParaRPr lang="tr-TR" sz="1600" i="1" dirty="0" smtClean="0">
                        <a:solidFill>
                          <a:schemeClr val="accent1">
                            <a:lumMod val="7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accent1">
                              <a:lumMod val="75000"/>
                            </a:schemeClr>
                          </a:solidFill>
                          <a:latin typeface="Arial" pitchFamily="34" charset="0"/>
                          <a:cs typeface="Arial" pitchFamily="34" charset="0"/>
                        </a:rPr>
                        <a:t>Poa</a:t>
                      </a:r>
                      <a:r>
                        <a:rPr lang="tr-TR" sz="1600" i="1" dirty="0" smtClean="0">
                          <a:solidFill>
                            <a:schemeClr val="accent1">
                              <a:lumMod val="75000"/>
                            </a:schemeClr>
                          </a:solidFill>
                          <a:latin typeface="Arial" pitchFamily="34" charset="0"/>
                          <a:cs typeface="Arial" pitchFamily="34" charset="0"/>
                        </a:rPr>
                        <a:t> </a:t>
                      </a:r>
                      <a:r>
                        <a:rPr lang="tr-TR" sz="1600" i="1" dirty="0" err="1" smtClean="0">
                          <a:solidFill>
                            <a:schemeClr val="accent1">
                              <a:lumMod val="75000"/>
                            </a:schemeClr>
                          </a:solidFill>
                          <a:latin typeface="Arial" pitchFamily="34" charset="0"/>
                          <a:cs typeface="Arial" pitchFamily="34" charset="0"/>
                        </a:rPr>
                        <a:t>compressa</a:t>
                      </a:r>
                      <a:endParaRPr lang="tr-TR" sz="1600" i="1" dirty="0" smtClean="0">
                        <a:solidFill>
                          <a:schemeClr val="accent1">
                            <a:lumMod val="7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accent1">
                              <a:lumMod val="75000"/>
                            </a:schemeClr>
                          </a:solidFill>
                          <a:latin typeface="Arial" pitchFamily="34" charset="0"/>
                          <a:cs typeface="Arial" pitchFamily="34" charset="0"/>
                        </a:rPr>
                        <a:t>Poa</a:t>
                      </a:r>
                      <a:r>
                        <a:rPr lang="tr-TR" sz="1600" i="1" dirty="0" smtClean="0">
                          <a:solidFill>
                            <a:schemeClr val="accent1">
                              <a:lumMod val="75000"/>
                            </a:schemeClr>
                          </a:solidFill>
                          <a:latin typeface="Arial" pitchFamily="34" charset="0"/>
                          <a:cs typeface="Arial" pitchFamily="34" charset="0"/>
                        </a:rPr>
                        <a:t> </a:t>
                      </a:r>
                      <a:r>
                        <a:rPr lang="tr-TR" sz="1600" i="1" dirty="0" err="1" smtClean="0">
                          <a:solidFill>
                            <a:schemeClr val="accent1">
                              <a:lumMod val="75000"/>
                            </a:schemeClr>
                          </a:solidFill>
                          <a:latin typeface="Arial" pitchFamily="34" charset="0"/>
                          <a:cs typeface="Arial" pitchFamily="34" charset="0"/>
                        </a:rPr>
                        <a:t>pratensis</a:t>
                      </a:r>
                      <a:endParaRPr lang="tr-TR" sz="1600" i="1" dirty="0" smtClean="0">
                        <a:solidFill>
                          <a:schemeClr val="accent1">
                            <a:lumMod val="7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accent1">
                              <a:lumMod val="75000"/>
                            </a:schemeClr>
                          </a:solidFill>
                          <a:latin typeface="Arial" pitchFamily="34" charset="0"/>
                          <a:cs typeface="Arial" pitchFamily="34" charset="0"/>
                        </a:rPr>
                        <a:t>Poa</a:t>
                      </a:r>
                      <a:r>
                        <a:rPr lang="tr-TR" sz="1600" i="1" dirty="0" smtClean="0">
                          <a:solidFill>
                            <a:schemeClr val="accent1">
                              <a:lumMod val="75000"/>
                            </a:schemeClr>
                          </a:solidFill>
                          <a:latin typeface="Arial" pitchFamily="34" charset="0"/>
                          <a:cs typeface="Arial" pitchFamily="34" charset="0"/>
                        </a:rPr>
                        <a:t> </a:t>
                      </a:r>
                      <a:r>
                        <a:rPr lang="tr-TR" sz="1600" i="1" dirty="0" err="1" smtClean="0">
                          <a:solidFill>
                            <a:schemeClr val="accent1">
                              <a:lumMod val="75000"/>
                            </a:schemeClr>
                          </a:solidFill>
                          <a:latin typeface="Arial" pitchFamily="34" charset="0"/>
                          <a:cs typeface="Arial" pitchFamily="34" charset="0"/>
                        </a:rPr>
                        <a:t>annua</a:t>
                      </a:r>
                      <a:endParaRPr lang="tr-TR" sz="1600" i="1" dirty="0" smtClean="0">
                        <a:solidFill>
                          <a:schemeClr val="accent1">
                            <a:lumMod val="7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solidFill>
                            <a:schemeClr val="accent1">
                              <a:lumMod val="75000"/>
                            </a:schemeClr>
                          </a:solidFill>
                          <a:latin typeface="Arial" pitchFamily="34" charset="0"/>
                          <a:cs typeface="Arial" pitchFamily="34" charset="0"/>
                        </a:rPr>
                        <a:t>F.</a:t>
                      </a:r>
                      <a:r>
                        <a:rPr lang="tr-TR" sz="1600" i="1" dirty="0" err="1" smtClean="0">
                          <a:solidFill>
                            <a:schemeClr val="accent1">
                              <a:lumMod val="75000"/>
                            </a:schemeClr>
                          </a:solidFill>
                          <a:latin typeface="Arial" pitchFamily="34" charset="0"/>
                          <a:cs typeface="Arial" pitchFamily="34" charset="0"/>
                        </a:rPr>
                        <a:t>tenuifolia</a:t>
                      </a:r>
                      <a:endParaRPr lang="tr-TR" sz="1600" i="1" dirty="0" smtClean="0">
                        <a:solidFill>
                          <a:schemeClr val="accent1">
                            <a:lumMod val="7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accent1">
                              <a:lumMod val="75000"/>
                            </a:schemeClr>
                          </a:solidFill>
                          <a:latin typeface="Arial" pitchFamily="34" charset="0"/>
                          <a:cs typeface="Arial" pitchFamily="34" charset="0"/>
                        </a:rPr>
                        <a:t>Trifolium</a:t>
                      </a:r>
                      <a:r>
                        <a:rPr lang="tr-TR" sz="1600" i="1" dirty="0" smtClean="0">
                          <a:solidFill>
                            <a:schemeClr val="accent1">
                              <a:lumMod val="75000"/>
                            </a:schemeClr>
                          </a:solidFill>
                          <a:latin typeface="Arial" pitchFamily="34" charset="0"/>
                          <a:cs typeface="Arial" pitchFamily="34" charset="0"/>
                        </a:rPr>
                        <a:t> </a:t>
                      </a:r>
                      <a:r>
                        <a:rPr lang="tr-TR" sz="1600" i="1" dirty="0" err="1" smtClean="0">
                          <a:solidFill>
                            <a:schemeClr val="accent1">
                              <a:lumMod val="75000"/>
                            </a:schemeClr>
                          </a:solidFill>
                          <a:latin typeface="Arial" pitchFamily="34" charset="0"/>
                          <a:cs typeface="Arial" pitchFamily="34" charset="0"/>
                        </a:rPr>
                        <a:t>repens</a:t>
                      </a:r>
                      <a:endParaRPr lang="tr-TR" sz="1600" i="1" dirty="0" smtClean="0">
                        <a:solidFill>
                          <a:schemeClr val="accent1">
                            <a:lumMod val="75000"/>
                          </a:schemeClr>
                        </a:solidFill>
                        <a:latin typeface="Arial" pitchFamily="34" charset="0"/>
                        <a:cs typeface="Arial" pitchFamily="34" charset="0"/>
                      </a:endParaRPr>
                    </a:p>
                  </a:txBody>
                  <a:tcPr>
                    <a:solidFill>
                      <a:srgbClr val="FFFF00"/>
                    </a:solidFill>
                  </a:tcPr>
                </a:tc>
              </a:tr>
              <a:tr h="370840">
                <a:tc>
                  <a:txBody>
                    <a:bodyPr/>
                    <a:lstStyle/>
                    <a:p>
                      <a:r>
                        <a:rPr lang="tr-TR" sz="1600" dirty="0" smtClean="0">
                          <a:latin typeface="Arial" pitchFamily="34" charset="0"/>
                          <a:cs typeface="Arial" pitchFamily="34" charset="0"/>
                        </a:rPr>
                        <a:t>Orta</a:t>
                      </a:r>
                      <a:endParaRPr lang="tr-TR" sz="1600"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latin typeface="Arial" pitchFamily="34" charset="0"/>
                          <a:cs typeface="Arial" pitchFamily="34" charset="0"/>
                        </a:rPr>
                        <a:t>F.</a:t>
                      </a:r>
                      <a:r>
                        <a:rPr lang="tr-TR" sz="1600" i="1" dirty="0" err="1" smtClean="0">
                          <a:latin typeface="Arial" pitchFamily="34" charset="0"/>
                          <a:cs typeface="Arial" pitchFamily="34" charset="0"/>
                        </a:rPr>
                        <a:t>arundinacea</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latin typeface="Arial" pitchFamily="34" charset="0"/>
                          <a:cs typeface="Arial" pitchFamily="34" charset="0"/>
                        </a:rPr>
                        <a:t>F.</a:t>
                      </a:r>
                      <a:r>
                        <a:rPr lang="tr-TR" sz="1600" i="1" dirty="0" err="1" smtClean="0">
                          <a:latin typeface="Arial" pitchFamily="34" charset="0"/>
                          <a:cs typeface="Arial" pitchFamily="34" charset="0"/>
                        </a:rPr>
                        <a:t>rubra</a:t>
                      </a:r>
                      <a:r>
                        <a:rPr lang="tr-TR" sz="1600" i="1" baseline="0" dirty="0" smtClean="0">
                          <a:latin typeface="Arial" pitchFamily="34" charset="0"/>
                          <a:cs typeface="Arial" pitchFamily="34" charset="0"/>
                        </a:rPr>
                        <a:t> var. </a:t>
                      </a:r>
                      <a:r>
                        <a:rPr lang="tr-TR" sz="1600" i="1" baseline="0" dirty="0" err="1" smtClean="0">
                          <a:latin typeface="Arial" pitchFamily="34" charset="0"/>
                          <a:cs typeface="Arial" pitchFamily="34" charset="0"/>
                        </a:rPr>
                        <a:t>rubra</a:t>
                      </a:r>
                      <a:endParaRPr lang="tr-TR" sz="16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latin typeface="Arial" pitchFamily="34" charset="0"/>
                          <a:cs typeface="Arial" pitchFamily="34" charset="0"/>
                        </a:rPr>
                        <a:t>F.</a:t>
                      </a:r>
                      <a:r>
                        <a:rPr lang="tr-TR" sz="1600" i="1" dirty="0" err="1" smtClean="0">
                          <a:latin typeface="Arial" pitchFamily="34" charset="0"/>
                          <a:cs typeface="Arial" pitchFamily="34" charset="0"/>
                        </a:rPr>
                        <a:t>pratensis</a:t>
                      </a:r>
                      <a:endParaRPr lang="tr-TR" sz="1600" i="1" dirty="0" smtClean="0">
                        <a:latin typeface="Arial" pitchFamily="34" charset="0"/>
                        <a:cs typeface="Arial" pitchFamily="34" charset="0"/>
                      </a:endParaRPr>
                    </a:p>
                    <a:p>
                      <a:r>
                        <a:rPr lang="tr-TR" sz="1600" i="1" dirty="0" err="1" smtClean="0">
                          <a:latin typeface="Arial" pitchFamily="34" charset="0"/>
                          <a:cs typeface="Arial" pitchFamily="34" charset="0"/>
                        </a:rPr>
                        <a:t>Dactylis</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glomerata</a:t>
                      </a:r>
                      <a:endParaRPr lang="tr-TR" sz="1600" i="1" dirty="0" smtClean="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accent1">
                              <a:lumMod val="75000"/>
                            </a:schemeClr>
                          </a:solidFill>
                          <a:latin typeface="Arial" pitchFamily="34" charset="0"/>
                          <a:cs typeface="Arial" pitchFamily="34" charset="0"/>
                        </a:rPr>
                        <a:t>Zayıf</a:t>
                      </a:r>
                    </a:p>
                    <a:p>
                      <a:endParaRPr lang="tr-TR" sz="1600" dirty="0">
                        <a:solidFill>
                          <a:schemeClr val="accent1">
                            <a:lumMod val="75000"/>
                          </a:schemeClr>
                        </a:solidFill>
                        <a:latin typeface="Arial" pitchFamily="34" charset="0"/>
                        <a:cs typeface="Arial" pitchFamily="34" charset="0"/>
                      </a:endParaRPr>
                    </a:p>
                  </a:txBody>
                  <a:tcPr>
                    <a:solidFill>
                      <a:srgbClr val="FFFF00"/>
                    </a:solidFill>
                  </a:tcPr>
                </a:tc>
                <a:tc>
                  <a:txBody>
                    <a:bodyPr/>
                    <a:lstStyle/>
                    <a:p>
                      <a:r>
                        <a:rPr lang="tr-TR" sz="1600" i="1" baseline="0" dirty="0" err="1" smtClean="0">
                          <a:solidFill>
                            <a:schemeClr val="accent1">
                              <a:lumMod val="75000"/>
                            </a:schemeClr>
                          </a:solidFill>
                          <a:latin typeface="Arial" pitchFamily="34" charset="0"/>
                          <a:cs typeface="Arial" pitchFamily="34" charset="0"/>
                        </a:rPr>
                        <a:t>Lolium</a:t>
                      </a:r>
                      <a:r>
                        <a:rPr lang="tr-TR" sz="1600" i="1" baseline="0" dirty="0" smtClean="0">
                          <a:solidFill>
                            <a:schemeClr val="accent1">
                              <a:lumMod val="75000"/>
                            </a:schemeClr>
                          </a:solidFill>
                          <a:latin typeface="Arial" pitchFamily="34" charset="0"/>
                          <a:cs typeface="Arial" pitchFamily="34" charset="0"/>
                        </a:rPr>
                        <a:t> </a:t>
                      </a:r>
                      <a:r>
                        <a:rPr lang="tr-TR" sz="1600" i="1" baseline="0" dirty="0" err="1" smtClean="0">
                          <a:solidFill>
                            <a:schemeClr val="accent1">
                              <a:lumMod val="75000"/>
                            </a:schemeClr>
                          </a:solidFill>
                          <a:latin typeface="Arial" pitchFamily="34" charset="0"/>
                          <a:cs typeface="Arial" pitchFamily="34" charset="0"/>
                        </a:rPr>
                        <a:t>perenne</a:t>
                      </a:r>
                      <a:endParaRPr lang="tr-TR" sz="1600" i="1" baseline="0" dirty="0" smtClean="0">
                        <a:solidFill>
                          <a:schemeClr val="accent1">
                            <a:lumMod val="75000"/>
                          </a:schemeClr>
                        </a:solidFill>
                        <a:latin typeface="Arial" pitchFamily="34" charset="0"/>
                        <a:cs typeface="Arial" pitchFamily="34" charset="0"/>
                      </a:endParaRPr>
                    </a:p>
                  </a:txBody>
                  <a:tcPr>
                    <a:solidFill>
                      <a:srgbClr val="FFFF00"/>
                    </a:solidFill>
                  </a:tcPr>
                </a:tc>
              </a:tr>
              <a:tr h="370840">
                <a:tc>
                  <a:txBody>
                    <a:bodyPr/>
                    <a:lstStyle/>
                    <a:p>
                      <a:r>
                        <a:rPr lang="tr-TR" sz="1600" dirty="0" smtClean="0">
                          <a:solidFill>
                            <a:schemeClr val="bg1"/>
                          </a:solidFill>
                          <a:latin typeface="Arial" pitchFamily="34" charset="0"/>
                          <a:cs typeface="Arial" pitchFamily="34" charset="0"/>
                        </a:rPr>
                        <a:t>Çok Zayıf</a:t>
                      </a:r>
                      <a:endParaRPr lang="tr-TR" sz="1600"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Cynodon</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dactylon</a:t>
                      </a:r>
                      <a:endParaRPr lang="tr-TR" sz="16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Cynodon</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sp</a:t>
                      </a:r>
                      <a:r>
                        <a:rPr lang="tr-TR" sz="1600" i="1" dirty="0" smtClean="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latin typeface="Arial" pitchFamily="34" charset="0"/>
                          <a:cs typeface="Arial" pitchFamily="34" charset="0"/>
                        </a:rPr>
                        <a:t>Zoysia</a:t>
                      </a:r>
                      <a:r>
                        <a:rPr lang="tr-TR" sz="1600" i="1" dirty="0" smtClean="0">
                          <a:latin typeface="Arial" pitchFamily="34" charset="0"/>
                          <a:cs typeface="Arial" pitchFamily="34" charset="0"/>
                        </a:rPr>
                        <a:t> </a:t>
                      </a:r>
                      <a:r>
                        <a:rPr lang="tr-TR" sz="1600" i="1" dirty="0" err="1" smtClean="0">
                          <a:latin typeface="Arial" pitchFamily="34" charset="0"/>
                          <a:cs typeface="Arial" pitchFamily="34" charset="0"/>
                        </a:rPr>
                        <a:t>sp</a:t>
                      </a:r>
                      <a:r>
                        <a:rPr lang="tr-TR" sz="1600" i="1" dirty="0" smtClean="0">
                          <a:latin typeface="Arial" pitchFamily="34" charset="0"/>
                          <a:cs typeface="Arial" pitchFamily="34" charset="0"/>
                        </a:rPr>
                        <a:t>.</a:t>
                      </a:r>
                    </a:p>
                  </a:txBody>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1 Dikdörtgen"/>
          <p:cNvSpPr>
            <a:spLocks noChangeArrowheads="1"/>
          </p:cNvSpPr>
          <p:nvPr/>
        </p:nvSpPr>
        <p:spPr bwMode="auto">
          <a:xfrm>
            <a:off x="928662" y="857232"/>
            <a:ext cx="7286676" cy="300082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indent="450850" algn="just">
              <a:lnSpc>
                <a:spcPct val="150000"/>
              </a:lnSpc>
            </a:pPr>
            <a:r>
              <a:rPr lang="tr-TR" b="1" dirty="0" smtClean="0"/>
              <a:t>Bitkilerde </a:t>
            </a:r>
            <a:r>
              <a:rPr lang="tr-TR" b="1" dirty="0"/>
              <a:t>soğuğa dayanıklılık sonbaharda artmaya başlar, </a:t>
            </a:r>
            <a:endParaRPr lang="tr-TR" b="1" dirty="0" smtClean="0"/>
          </a:p>
          <a:p>
            <a:pPr indent="450850" algn="just">
              <a:lnSpc>
                <a:spcPct val="150000"/>
              </a:lnSpc>
            </a:pPr>
            <a:r>
              <a:rPr lang="tr-TR" b="1" dirty="0" smtClean="0"/>
              <a:t>kış </a:t>
            </a:r>
            <a:r>
              <a:rPr lang="tr-TR" b="1" dirty="0"/>
              <a:t>aylarında maksimuma erişir ve </a:t>
            </a:r>
            <a:endParaRPr lang="tr-TR" b="1" dirty="0" smtClean="0"/>
          </a:p>
          <a:p>
            <a:pPr indent="450850" algn="just">
              <a:lnSpc>
                <a:spcPct val="150000"/>
              </a:lnSpc>
            </a:pPr>
            <a:r>
              <a:rPr lang="tr-TR" b="1" dirty="0" smtClean="0"/>
              <a:t>ilkbaharda </a:t>
            </a:r>
            <a:r>
              <a:rPr lang="tr-TR" b="1" dirty="0"/>
              <a:t>yeniden azalır. </a:t>
            </a:r>
            <a:endParaRPr lang="tr-TR" b="1" dirty="0" smtClean="0"/>
          </a:p>
          <a:p>
            <a:pPr indent="450850" algn="just">
              <a:lnSpc>
                <a:spcPct val="150000"/>
              </a:lnSpc>
            </a:pPr>
            <a:endParaRPr lang="tr-TR" b="1" dirty="0" smtClean="0"/>
          </a:p>
          <a:p>
            <a:pPr indent="450850" algn="just">
              <a:lnSpc>
                <a:spcPct val="150000"/>
              </a:lnSpc>
            </a:pPr>
            <a:r>
              <a:rPr lang="tr-TR" b="1" dirty="0" smtClean="0"/>
              <a:t>Bu </a:t>
            </a:r>
            <a:r>
              <a:rPr lang="tr-TR" b="1" dirty="0"/>
              <a:t>nedenle, çim bitkilerinde soğuk zararı sonbaharda ve özellikle erken ilkbaharda bitkilerin hızlı büyüdüğü ve soğuğa hassas olduğu dönemlerde görülür. </a:t>
            </a:r>
          </a:p>
        </p:txBody>
      </p:sp>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uttohio.com/wp-content/uploads/putt/2009/02/seven-hills-008.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0722" name="1 Dikdörtgen"/>
          <p:cNvSpPr>
            <a:spLocks noChangeArrowheads="1"/>
          </p:cNvSpPr>
          <p:nvPr/>
        </p:nvSpPr>
        <p:spPr bwMode="auto">
          <a:xfrm>
            <a:off x="0" y="1199454"/>
            <a:ext cx="2786050" cy="4801314"/>
          </a:xfrm>
          <a:prstGeom prst="rect">
            <a:avLst/>
          </a:prstGeom>
          <a:gradFill>
            <a:gsLst>
              <a:gs pos="0">
                <a:schemeClr val="accent2">
                  <a:shade val="51000"/>
                  <a:satMod val="130000"/>
                  <a:alpha val="19000"/>
                </a:schemeClr>
              </a:gs>
              <a:gs pos="80000">
                <a:schemeClr val="accent2">
                  <a:shade val="93000"/>
                  <a:satMod val="130000"/>
                </a:schemeClr>
              </a:gs>
              <a:gs pos="100000">
                <a:schemeClr val="accent2">
                  <a:shade val="94000"/>
                  <a:satMod val="135000"/>
                </a:schemeClr>
              </a:gs>
            </a:gsLst>
          </a:gra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just">
              <a:buFont typeface="+mj-lt"/>
              <a:buAutoNum type="arabicPeriod"/>
            </a:pPr>
            <a:r>
              <a:rPr lang="tr-TR" b="1" dirty="0" smtClean="0">
                <a:solidFill>
                  <a:schemeClr val="tx1"/>
                </a:solidFill>
              </a:rPr>
              <a:t>Yetişme Dönemi</a:t>
            </a:r>
            <a:endParaRPr lang="tr-TR" strike="sngStrike" dirty="0">
              <a:solidFill>
                <a:schemeClr val="tx1"/>
              </a:solidFill>
            </a:endParaRPr>
          </a:p>
          <a:p>
            <a:pPr marL="342900" indent="-342900" algn="just">
              <a:buFont typeface="+mj-lt"/>
              <a:buAutoNum type="arabicPeriod"/>
            </a:pPr>
            <a:endParaRPr lang="tr-TR" dirty="0">
              <a:solidFill>
                <a:schemeClr val="tx1"/>
              </a:solidFill>
            </a:endParaRPr>
          </a:p>
          <a:p>
            <a:pPr marL="342900" indent="-342900" algn="just">
              <a:buFont typeface="+mj-lt"/>
              <a:buAutoNum type="arabicPeriod"/>
            </a:pPr>
            <a:r>
              <a:rPr lang="tr-TR" b="1" dirty="0" smtClean="0">
                <a:solidFill>
                  <a:schemeClr val="tx1"/>
                </a:solidFill>
              </a:rPr>
              <a:t>Bitki Devresi</a:t>
            </a:r>
          </a:p>
          <a:p>
            <a:pPr marL="342900" indent="-342900" algn="just">
              <a:buFont typeface="+mj-lt"/>
              <a:buAutoNum type="arabicPeriod"/>
            </a:pPr>
            <a:endParaRPr lang="tr-TR" b="1" dirty="0" smtClean="0">
              <a:solidFill>
                <a:schemeClr val="tx1"/>
              </a:solidFill>
            </a:endParaRPr>
          </a:p>
          <a:p>
            <a:pPr marL="342900" indent="-342900" algn="just">
              <a:buFont typeface="+mj-lt"/>
              <a:buAutoNum type="arabicPeriod"/>
            </a:pPr>
            <a:r>
              <a:rPr lang="tr-TR" b="1" dirty="0" smtClean="0">
                <a:solidFill>
                  <a:schemeClr val="tx1"/>
                </a:solidFill>
              </a:rPr>
              <a:t>Bitki Organları</a:t>
            </a:r>
            <a:endParaRPr lang="tr-TR" dirty="0" smtClean="0">
              <a:solidFill>
                <a:schemeClr val="tx1"/>
              </a:solidFill>
            </a:endParaRP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Sıcaklık Derecesi</a:t>
            </a:r>
            <a:endParaRPr lang="tr-TR" u="sng" dirty="0" smtClean="0">
              <a:solidFill>
                <a:schemeClr val="tx1"/>
              </a:solidFill>
            </a:endParaRP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Sıcaklığın Düşme Hızı</a:t>
            </a:r>
            <a:r>
              <a:rPr lang="tr-TR" u="sng" dirty="0" smtClean="0">
                <a:solidFill>
                  <a:schemeClr val="tx1"/>
                </a:solidFill>
              </a:rPr>
              <a:t> </a:t>
            </a: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Düşük Sıcaklığın Süresi</a:t>
            </a:r>
            <a:r>
              <a:rPr lang="tr-TR" dirty="0" smtClean="0">
                <a:solidFill>
                  <a:schemeClr val="tx1"/>
                </a:solidFill>
              </a:rPr>
              <a:t> </a:t>
            </a: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Sıcaklığın Yükselme Hızı</a:t>
            </a:r>
            <a:endParaRPr lang="tr-TR" strike="sngStrike" dirty="0" smtClean="0">
              <a:solidFill>
                <a:schemeClr val="tx1"/>
              </a:solidFill>
            </a:endParaRP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Bitki Morfolojisi</a:t>
            </a:r>
          </a:p>
          <a:p>
            <a:pPr marL="342900" indent="-342900" algn="just">
              <a:buFont typeface="+mj-lt"/>
              <a:buAutoNum type="arabicPeriod"/>
            </a:pPr>
            <a:endParaRPr lang="tr-TR" dirty="0" smtClean="0">
              <a:solidFill>
                <a:schemeClr val="tx1"/>
              </a:solidFill>
            </a:endParaRPr>
          </a:p>
          <a:p>
            <a:pPr marL="342900" indent="-342900" algn="just">
              <a:buFont typeface="+mj-lt"/>
              <a:buAutoNum type="arabicPeriod"/>
            </a:pPr>
            <a:r>
              <a:rPr lang="tr-TR" b="1" dirty="0" smtClean="0">
                <a:solidFill>
                  <a:schemeClr val="tx1"/>
                </a:solidFill>
              </a:rPr>
              <a:t>Örtü Tabakası</a:t>
            </a:r>
            <a:endParaRPr lang="tr-TR" dirty="0">
              <a:solidFill>
                <a:schemeClr val="tx1"/>
              </a:solidFill>
            </a:endParaRPr>
          </a:p>
        </p:txBody>
      </p:sp>
      <p:sp>
        <p:nvSpPr>
          <p:cNvPr id="5" name="4 Dikdörtgen"/>
          <p:cNvSpPr/>
          <p:nvPr/>
        </p:nvSpPr>
        <p:spPr>
          <a:xfrm>
            <a:off x="-32" y="559338"/>
            <a:ext cx="5500726"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tr-TR" b="1" dirty="0" smtClean="0"/>
              <a:t>Çim bitkilerinde soğuğa dayanıklılığı etkileyen faktörler </a:t>
            </a:r>
            <a:endParaRPr lang="tr-TR" b="1" dirty="0"/>
          </a:p>
        </p:txBody>
      </p:sp>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ynodon_dactylon_011.jpg"/>
          <p:cNvPicPr>
            <a:picLocks noChangeAspect="1"/>
          </p:cNvPicPr>
          <p:nvPr/>
        </p:nvPicPr>
        <p:blipFill>
          <a:blip r:embed="rId2"/>
          <a:stretch>
            <a:fillRect/>
          </a:stretch>
        </p:blipFill>
        <p:spPr>
          <a:xfrm>
            <a:off x="-1" y="23"/>
            <a:ext cx="9144001" cy="685800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1 Dikdörtgen"/>
          <p:cNvSpPr>
            <a:spLocks noChangeArrowheads="1"/>
          </p:cNvSpPr>
          <p:nvPr/>
        </p:nvSpPr>
        <p:spPr bwMode="auto">
          <a:xfrm>
            <a:off x="285720" y="3638512"/>
            <a:ext cx="8290611" cy="28623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just">
              <a:defRPr/>
            </a:pPr>
            <a:r>
              <a:rPr lang="tr-TR" sz="2000" b="1" u="sng" dirty="0">
                <a:solidFill>
                  <a:schemeClr val="tx1"/>
                </a:solidFill>
              </a:rPr>
              <a:t>Çim alanlarında soğuk zararını önlemek </a:t>
            </a:r>
            <a:r>
              <a:rPr lang="tr-TR" sz="2000" b="1" u="sng" dirty="0" smtClean="0">
                <a:solidFill>
                  <a:schemeClr val="tx1"/>
                </a:solidFill>
              </a:rPr>
              <a:t>için</a:t>
            </a:r>
            <a:endParaRPr lang="tr-TR" sz="2000" dirty="0">
              <a:solidFill>
                <a:schemeClr val="tx1"/>
              </a:solidFill>
            </a:endParaRPr>
          </a:p>
          <a:p>
            <a:pPr algn="just">
              <a:defRPr/>
            </a:pPr>
            <a:endParaRPr lang="tr-TR" sz="2000" dirty="0">
              <a:solidFill>
                <a:schemeClr val="tx1"/>
              </a:solidFill>
            </a:endParaRPr>
          </a:p>
          <a:p>
            <a:pPr indent="361950" algn="just">
              <a:buFont typeface="Wingdings" pitchFamily="2" charset="2"/>
              <a:buChar char="Ø"/>
              <a:defRPr/>
            </a:pPr>
            <a:r>
              <a:rPr lang="tr-TR" sz="2000" dirty="0" smtClean="0">
                <a:solidFill>
                  <a:schemeClr val="tx1"/>
                </a:solidFill>
              </a:rPr>
              <a:t>Dayanıklı çeşitler kullanılmalı</a:t>
            </a:r>
          </a:p>
          <a:p>
            <a:pPr indent="361950" algn="just">
              <a:buFont typeface="Wingdings" pitchFamily="2" charset="2"/>
              <a:buChar char="Ø"/>
              <a:defRPr/>
            </a:pPr>
            <a:r>
              <a:rPr lang="tr-TR" sz="2000" dirty="0" smtClean="0">
                <a:solidFill>
                  <a:schemeClr val="tx1"/>
                </a:solidFill>
              </a:rPr>
              <a:t>Toprak hazırlığı iyi yapılmalı</a:t>
            </a:r>
          </a:p>
          <a:p>
            <a:pPr indent="361950" algn="just">
              <a:buFont typeface="Wingdings" pitchFamily="2" charset="2"/>
              <a:buChar char="Ø"/>
              <a:defRPr/>
            </a:pPr>
            <a:r>
              <a:rPr lang="tr-TR" sz="2000" dirty="0" smtClean="0">
                <a:solidFill>
                  <a:schemeClr val="tx1"/>
                </a:solidFill>
              </a:rPr>
              <a:t>Sonbahar </a:t>
            </a:r>
            <a:r>
              <a:rPr lang="tr-TR" sz="2000" dirty="0">
                <a:solidFill>
                  <a:schemeClr val="tx1"/>
                </a:solidFill>
              </a:rPr>
              <a:t>ekimlerinde ekim zamanı iyi </a:t>
            </a:r>
            <a:r>
              <a:rPr lang="tr-TR" sz="2000" dirty="0" smtClean="0">
                <a:solidFill>
                  <a:schemeClr val="tx1"/>
                </a:solidFill>
              </a:rPr>
              <a:t>ayarlanmalı</a:t>
            </a:r>
          </a:p>
          <a:p>
            <a:pPr indent="361950" algn="just">
              <a:buFont typeface="Wingdings" pitchFamily="2" charset="2"/>
              <a:buChar char="Ø"/>
              <a:defRPr/>
            </a:pPr>
            <a:r>
              <a:rPr lang="tr-TR" sz="2000" dirty="0" smtClean="0">
                <a:solidFill>
                  <a:schemeClr val="tx1"/>
                </a:solidFill>
              </a:rPr>
              <a:t>Gübrelemeye dikkat edilmeli</a:t>
            </a:r>
          </a:p>
          <a:p>
            <a:pPr indent="361950" algn="just">
              <a:buFont typeface="Wingdings" pitchFamily="2" charset="2"/>
              <a:buChar char="Ø"/>
              <a:defRPr/>
            </a:pPr>
            <a:r>
              <a:rPr lang="tr-TR" sz="2000" dirty="0" smtClean="0">
                <a:solidFill>
                  <a:schemeClr val="tx1"/>
                </a:solidFill>
              </a:rPr>
              <a:t>Sonbahar sulamaları kısıtlı yapılmalıdır.</a:t>
            </a:r>
          </a:p>
          <a:p>
            <a:pPr indent="361950" algn="just">
              <a:buFont typeface="Wingdings" pitchFamily="2" charset="2"/>
              <a:buChar char="Ø"/>
              <a:defRPr/>
            </a:pPr>
            <a:r>
              <a:rPr lang="tr-TR" sz="2000" dirty="0" smtClean="0">
                <a:solidFill>
                  <a:schemeClr val="tx1"/>
                </a:solidFill>
              </a:rPr>
              <a:t>Sonbahardaki son biçim yüksekten yapılmalı</a:t>
            </a:r>
          </a:p>
          <a:p>
            <a:pPr indent="361950" algn="just">
              <a:buFont typeface="Wingdings" pitchFamily="2" charset="2"/>
              <a:buChar char="Ø"/>
              <a:defRPr/>
            </a:pPr>
            <a:r>
              <a:rPr lang="tr-TR" sz="2000" dirty="0" smtClean="0">
                <a:solidFill>
                  <a:schemeClr val="tx1"/>
                </a:solidFill>
              </a:rPr>
              <a:t>0 </a:t>
            </a:r>
            <a:r>
              <a:rPr lang="tr-TR" sz="2000" baseline="30000" dirty="0" smtClean="0">
                <a:solidFill>
                  <a:schemeClr val="tx1"/>
                </a:solidFill>
              </a:rPr>
              <a:t>0</a:t>
            </a:r>
            <a:r>
              <a:rPr lang="tr-TR" sz="2000" dirty="0" smtClean="0">
                <a:solidFill>
                  <a:schemeClr val="tx1"/>
                </a:solidFill>
              </a:rPr>
              <a:t>C’nin altına indiği dönemlerde çim alanlarda trafik engellenmeli</a:t>
            </a:r>
            <a:endParaRPr lang="tr-TR" sz="2000" dirty="0">
              <a:solidFill>
                <a:schemeClr val="tx1"/>
              </a:solidFill>
            </a:endParaRPr>
          </a:p>
        </p:txBody>
      </p:sp>
      <p:pic>
        <p:nvPicPr>
          <p:cNvPr id="4" name="Picture 4" descr="Close-up of damaged areas."/>
          <p:cNvPicPr>
            <a:picLocks noChangeAspect="1" noChangeArrowheads="1"/>
          </p:cNvPicPr>
          <p:nvPr/>
        </p:nvPicPr>
        <p:blipFill>
          <a:blip r:embed="rId2"/>
          <a:srcRect/>
          <a:stretch>
            <a:fillRect/>
          </a:stretch>
        </p:blipFill>
        <p:spPr bwMode="auto">
          <a:xfrm rot="16200000">
            <a:off x="1178709" y="-392922"/>
            <a:ext cx="2214553" cy="4143405"/>
          </a:xfrm>
          <a:prstGeom prst="rect">
            <a:avLst/>
          </a:prstGeom>
          <a:noFill/>
          <a:ln w="9525">
            <a:noFill/>
            <a:miter lim="800000"/>
            <a:headEnd/>
            <a:tailEnd/>
          </a:ln>
        </p:spPr>
      </p:pic>
      <p:pic>
        <p:nvPicPr>
          <p:cNvPr id="5" name="4 Resim" descr="Cynodon_dactylon_011.jpg"/>
          <p:cNvPicPr>
            <a:picLocks noChangeAspect="1"/>
          </p:cNvPicPr>
          <p:nvPr/>
        </p:nvPicPr>
        <p:blipFill>
          <a:blip r:embed="rId3"/>
          <a:stretch>
            <a:fillRect/>
          </a:stretch>
        </p:blipFill>
        <p:spPr>
          <a:xfrm>
            <a:off x="4572000" y="142852"/>
            <a:ext cx="4476781" cy="335758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6"/>
          <p:cNvGrpSpPr>
            <a:grpSpLocks/>
          </p:cNvGrpSpPr>
          <p:nvPr/>
        </p:nvGrpSpPr>
        <p:grpSpPr bwMode="auto">
          <a:xfrm>
            <a:off x="38651" y="3263900"/>
            <a:ext cx="4248035" cy="3451860"/>
            <a:chOff x="43" y="50"/>
            <a:chExt cx="4726" cy="2718"/>
          </a:xfrm>
        </p:grpSpPr>
        <p:pic>
          <p:nvPicPr>
            <p:cNvPr id="6" name="Picture 7" descr="World"/>
            <p:cNvPicPr>
              <a:picLocks noChangeAspect="1" noChangeArrowheads="1"/>
            </p:cNvPicPr>
            <p:nvPr/>
          </p:nvPicPr>
          <p:blipFill>
            <a:blip r:embed="rId2"/>
            <a:srcRect t="9449" b="8504"/>
            <a:stretch>
              <a:fillRect/>
            </a:stretch>
          </p:blipFill>
          <p:spPr bwMode="auto">
            <a:xfrm>
              <a:off x="276" y="405"/>
              <a:ext cx="4493" cy="2363"/>
            </a:xfrm>
            <a:prstGeom prst="rect">
              <a:avLst/>
            </a:prstGeom>
            <a:noFill/>
            <a:ln w="9525">
              <a:noFill/>
              <a:miter lim="800000"/>
              <a:headEnd/>
              <a:tailEnd/>
            </a:ln>
          </p:spPr>
        </p:pic>
        <p:sp>
          <p:nvSpPr>
            <p:cNvPr id="7" name="Rectangle 8">
              <a:hlinkClick r:id="rId3" action="ppaction://hlinkfile"/>
            </p:cNvPr>
            <p:cNvSpPr>
              <a:spLocks noChangeArrowheads="1"/>
            </p:cNvSpPr>
            <p:nvPr/>
          </p:nvSpPr>
          <p:spPr bwMode="auto">
            <a:xfrm>
              <a:off x="2966" y="1634"/>
              <a:ext cx="396" cy="216"/>
            </a:xfrm>
            <a:prstGeom prst="rect">
              <a:avLst/>
            </a:prstGeom>
            <a:noFill/>
            <a:ln w="9525">
              <a:noFill/>
              <a:miter lim="800000"/>
              <a:headEnd/>
              <a:tailEnd/>
            </a:ln>
          </p:spPr>
          <p:txBody>
            <a:bodyPr/>
            <a:lstStyle/>
            <a:p>
              <a:endParaRPr lang="tr-TR" sz="2000"/>
            </a:p>
          </p:txBody>
        </p:sp>
        <p:sp>
          <p:nvSpPr>
            <p:cNvPr id="8" name="Rectangle 9">
              <a:hlinkClick r:id="rId4" action="ppaction://hlinkfile"/>
            </p:cNvPr>
            <p:cNvSpPr>
              <a:spLocks noChangeArrowheads="1"/>
            </p:cNvSpPr>
            <p:nvPr/>
          </p:nvSpPr>
          <p:spPr bwMode="auto">
            <a:xfrm>
              <a:off x="2692" y="417"/>
              <a:ext cx="699" cy="94"/>
            </a:xfrm>
            <a:prstGeom prst="rect">
              <a:avLst/>
            </a:prstGeom>
            <a:noFill/>
            <a:ln w="9525">
              <a:noFill/>
              <a:miter lim="800000"/>
              <a:headEnd/>
              <a:tailEnd/>
            </a:ln>
          </p:spPr>
          <p:txBody>
            <a:bodyPr/>
            <a:lstStyle/>
            <a:p>
              <a:endParaRPr lang="tr-TR" sz="2000"/>
            </a:p>
          </p:txBody>
        </p:sp>
        <p:sp>
          <p:nvSpPr>
            <p:cNvPr id="9" name="Rectangle 10">
              <a:hlinkClick r:id="rId5" action="ppaction://hlinkfile"/>
            </p:cNvPr>
            <p:cNvSpPr>
              <a:spLocks noChangeArrowheads="1"/>
            </p:cNvSpPr>
            <p:nvPr/>
          </p:nvSpPr>
          <p:spPr bwMode="auto">
            <a:xfrm>
              <a:off x="1843" y="1814"/>
              <a:ext cx="518" cy="202"/>
            </a:xfrm>
            <a:prstGeom prst="rect">
              <a:avLst/>
            </a:prstGeom>
            <a:noFill/>
            <a:ln w="9525">
              <a:noFill/>
              <a:miter lim="800000"/>
              <a:headEnd/>
              <a:tailEnd/>
            </a:ln>
          </p:spPr>
          <p:txBody>
            <a:bodyPr/>
            <a:lstStyle/>
            <a:p>
              <a:endParaRPr lang="tr-TR" sz="2000"/>
            </a:p>
          </p:txBody>
        </p:sp>
        <p:sp>
          <p:nvSpPr>
            <p:cNvPr id="10" name="Rectangle 11">
              <a:hlinkClick r:id="rId6" action="ppaction://hlinkfile"/>
            </p:cNvPr>
            <p:cNvSpPr>
              <a:spLocks noChangeArrowheads="1"/>
            </p:cNvSpPr>
            <p:nvPr/>
          </p:nvSpPr>
          <p:spPr bwMode="auto">
            <a:xfrm>
              <a:off x="1476" y="993"/>
              <a:ext cx="482" cy="180"/>
            </a:xfrm>
            <a:prstGeom prst="rect">
              <a:avLst/>
            </a:prstGeom>
            <a:noFill/>
            <a:ln w="9525">
              <a:noFill/>
              <a:miter lim="800000"/>
              <a:headEnd/>
              <a:tailEnd/>
            </a:ln>
          </p:spPr>
          <p:txBody>
            <a:bodyPr/>
            <a:lstStyle/>
            <a:p>
              <a:endParaRPr lang="tr-TR" sz="2000"/>
            </a:p>
          </p:txBody>
        </p:sp>
        <p:sp>
          <p:nvSpPr>
            <p:cNvPr id="11" name="Rectangle 12">
              <a:hlinkClick r:id="rId7" action="ppaction://hlinkfile"/>
            </p:cNvPr>
            <p:cNvSpPr>
              <a:spLocks noChangeArrowheads="1"/>
            </p:cNvSpPr>
            <p:nvPr/>
          </p:nvSpPr>
          <p:spPr bwMode="auto">
            <a:xfrm>
              <a:off x="734" y="2059"/>
              <a:ext cx="425" cy="173"/>
            </a:xfrm>
            <a:prstGeom prst="rect">
              <a:avLst/>
            </a:prstGeom>
            <a:noFill/>
            <a:ln w="9525">
              <a:noFill/>
              <a:miter lim="800000"/>
              <a:headEnd/>
              <a:tailEnd/>
            </a:ln>
          </p:spPr>
          <p:txBody>
            <a:bodyPr/>
            <a:lstStyle/>
            <a:p>
              <a:endParaRPr lang="tr-TR" sz="2000"/>
            </a:p>
          </p:txBody>
        </p:sp>
        <p:sp>
          <p:nvSpPr>
            <p:cNvPr id="12" name="Rectangle 13">
              <a:hlinkClick r:id="rId8" action="ppaction://hlinkfile"/>
            </p:cNvPr>
            <p:cNvSpPr>
              <a:spLocks noChangeArrowheads="1"/>
            </p:cNvSpPr>
            <p:nvPr/>
          </p:nvSpPr>
          <p:spPr bwMode="auto">
            <a:xfrm>
              <a:off x="3794" y="1022"/>
              <a:ext cx="396" cy="173"/>
            </a:xfrm>
            <a:prstGeom prst="rect">
              <a:avLst/>
            </a:prstGeom>
            <a:noFill/>
            <a:ln w="9525">
              <a:noFill/>
              <a:miter lim="800000"/>
              <a:headEnd/>
              <a:tailEnd/>
            </a:ln>
          </p:spPr>
          <p:txBody>
            <a:bodyPr/>
            <a:lstStyle/>
            <a:p>
              <a:endParaRPr lang="tr-TR" sz="2000"/>
            </a:p>
          </p:txBody>
        </p:sp>
        <p:sp>
          <p:nvSpPr>
            <p:cNvPr id="13" name="Rectangle 14">
              <a:hlinkClick r:id="rId8" action="ppaction://hlinkfile"/>
            </p:cNvPr>
            <p:cNvSpPr>
              <a:spLocks noChangeArrowheads="1"/>
            </p:cNvSpPr>
            <p:nvPr/>
          </p:nvSpPr>
          <p:spPr bwMode="auto">
            <a:xfrm>
              <a:off x="410" y="972"/>
              <a:ext cx="403" cy="194"/>
            </a:xfrm>
            <a:prstGeom prst="rect">
              <a:avLst/>
            </a:prstGeom>
            <a:noFill/>
            <a:ln w="9525">
              <a:noFill/>
              <a:miter lim="800000"/>
              <a:headEnd/>
              <a:tailEnd/>
            </a:ln>
          </p:spPr>
          <p:txBody>
            <a:bodyPr/>
            <a:lstStyle/>
            <a:p>
              <a:endParaRPr lang="tr-TR" sz="2000"/>
            </a:p>
          </p:txBody>
        </p:sp>
        <p:sp>
          <p:nvSpPr>
            <p:cNvPr id="14" name="Rectangle 15">
              <a:hlinkClick r:id="rId9" action="ppaction://hlinkfile"/>
            </p:cNvPr>
            <p:cNvSpPr>
              <a:spLocks noChangeArrowheads="1"/>
            </p:cNvSpPr>
            <p:nvPr/>
          </p:nvSpPr>
          <p:spPr bwMode="auto">
            <a:xfrm>
              <a:off x="1375" y="1533"/>
              <a:ext cx="446" cy="195"/>
            </a:xfrm>
            <a:prstGeom prst="rect">
              <a:avLst/>
            </a:prstGeom>
            <a:noFill/>
            <a:ln w="9525">
              <a:noFill/>
              <a:miter lim="800000"/>
              <a:headEnd/>
              <a:tailEnd/>
            </a:ln>
          </p:spPr>
          <p:txBody>
            <a:bodyPr/>
            <a:lstStyle/>
            <a:p>
              <a:endParaRPr lang="tr-TR" sz="2000"/>
            </a:p>
          </p:txBody>
        </p:sp>
        <p:sp>
          <p:nvSpPr>
            <p:cNvPr id="15" name="Rectangle 16">
              <a:hlinkClick r:id="rId10" action="ppaction://hlinkfile"/>
            </p:cNvPr>
            <p:cNvSpPr>
              <a:spLocks noChangeArrowheads="1"/>
            </p:cNvSpPr>
            <p:nvPr/>
          </p:nvSpPr>
          <p:spPr bwMode="auto">
            <a:xfrm>
              <a:off x="3808" y="1612"/>
              <a:ext cx="461" cy="101"/>
            </a:xfrm>
            <a:prstGeom prst="rect">
              <a:avLst/>
            </a:prstGeom>
            <a:noFill/>
            <a:ln w="9525">
              <a:noFill/>
              <a:miter lim="800000"/>
              <a:headEnd/>
              <a:tailEnd/>
            </a:ln>
          </p:spPr>
          <p:txBody>
            <a:bodyPr/>
            <a:lstStyle/>
            <a:p>
              <a:endParaRPr lang="tr-TR" sz="2000"/>
            </a:p>
          </p:txBody>
        </p:sp>
        <p:sp>
          <p:nvSpPr>
            <p:cNvPr id="16" name="Rectangle 17">
              <a:hlinkClick r:id="rId10" action="ppaction://hlinkfile"/>
            </p:cNvPr>
            <p:cNvSpPr>
              <a:spLocks noChangeArrowheads="1"/>
            </p:cNvSpPr>
            <p:nvPr/>
          </p:nvSpPr>
          <p:spPr bwMode="auto">
            <a:xfrm>
              <a:off x="208" y="1634"/>
              <a:ext cx="468" cy="101"/>
            </a:xfrm>
            <a:prstGeom prst="rect">
              <a:avLst/>
            </a:prstGeom>
            <a:noFill/>
            <a:ln w="9525">
              <a:noFill/>
              <a:miter lim="800000"/>
              <a:headEnd/>
              <a:tailEnd/>
            </a:ln>
          </p:spPr>
          <p:txBody>
            <a:bodyPr/>
            <a:lstStyle/>
            <a:p>
              <a:endParaRPr lang="tr-TR" sz="2000"/>
            </a:p>
          </p:txBody>
        </p:sp>
        <p:sp>
          <p:nvSpPr>
            <p:cNvPr id="17" name="Rectangle 18">
              <a:hlinkClick r:id="rId11" action="ppaction://hlinkfile"/>
            </p:cNvPr>
            <p:cNvSpPr>
              <a:spLocks noChangeArrowheads="1"/>
            </p:cNvSpPr>
            <p:nvPr/>
          </p:nvSpPr>
          <p:spPr bwMode="auto">
            <a:xfrm>
              <a:off x="936" y="849"/>
              <a:ext cx="446" cy="187"/>
            </a:xfrm>
            <a:prstGeom prst="rect">
              <a:avLst/>
            </a:prstGeom>
            <a:noFill/>
            <a:ln w="9525">
              <a:noFill/>
              <a:miter lim="800000"/>
              <a:headEnd/>
              <a:tailEnd/>
            </a:ln>
          </p:spPr>
          <p:txBody>
            <a:bodyPr/>
            <a:lstStyle/>
            <a:p>
              <a:endParaRPr lang="tr-TR" sz="2000"/>
            </a:p>
          </p:txBody>
        </p:sp>
        <p:sp>
          <p:nvSpPr>
            <p:cNvPr id="18" name="Rectangle 19">
              <a:hlinkClick r:id="rId12" action="ppaction://hlinkfile"/>
            </p:cNvPr>
            <p:cNvSpPr>
              <a:spLocks noChangeArrowheads="1"/>
            </p:cNvSpPr>
            <p:nvPr/>
          </p:nvSpPr>
          <p:spPr bwMode="auto">
            <a:xfrm>
              <a:off x="2217" y="763"/>
              <a:ext cx="396" cy="101"/>
            </a:xfrm>
            <a:prstGeom prst="rect">
              <a:avLst/>
            </a:prstGeom>
            <a:noFill/>
            <a:ln w="9525">
              <a:noFill/>
              <a:miter lim="800000"/>
              <a:headEnd/>
              <a:tailEnd/>
            </a:ln>
          </p:spPr>
          <p:txBody>
            <a:bodyPr/>
            <a:lstStyle/>
            <a:p>
              <a:endParaRPr lang="tr-TR" sz="2000"/>
            </a:p>
          </p:txBody>
        </p:sp>
        <p:sp>
          <p:nvSpPr>
            <p:cNvPr id="19" name="Rectangle 20">
              <a:hlinkClick r:id="rId13" action="ppaction://hlinkfile"/>
            </p:cNvPr>
            <p:cNvSpPr>
              <a:spLocks noChangeArrowheads="1"/>
            </p:cNvSpPr>
            <p:nvPr/>
          </p:nvSpPr>
          <p:spPr bwMode="auto">
            <a:xfrm>
              <a:off x="1238" y="1202"/>
              <a:ext cx="576" cy="72"/>
            </a:xfrm>
            <a:prstGeom prst="rect">
              <a:avLst/>
            </a:prstGeom>
            <a:noFill/>
            <a:ln w="9525">
              <a:noFill/>
              <a:miter lim="800000"/>
              <a:headEnd/>
              <a:tailEnd/>
            </a:ln>
          </p:spPr>
          <p:txBody>
            <a:bodyPr/>
            <a:lstStyle/>
            <a:p>
              <a:endParaRPr lang="tr-TR" sz="2000"/>
            </a:p>
          </p:txBody>
        </p:sp>
        <p:sp>
          <p:nvSpPr>
            <p:cNvPr id="20" name="Rectangle 21">
              <a:hlinkClick r:id="rId14" action="ppaction://hlinkfile"/>
            </p:cNvPr>
            <p:cNvSpPr>
              <a:spLocks noChangeArrowheads="1"/>
            </p:cNvSpPr>
            <p:nvPr/>
          </p:nvSpPr>
          <p:spPr bwMode="auto">
            <a:xfrm>
              <a:off x="3153" y="842"/>
              <a:ext cx="252" cy="115"/>
            </a:xfrm>
            <a:prstGeom prst="rect">
              <a:avLst/>
            </a:prstGeom>
            <a:noFill/>
            <a:ln w="9525">
              <a:noFill/>
              <a:miter lim="800000"/>
              <a:headEnd/>
              <a:tailEnd/>
            </a:ln>
          </p:spPr>
          <p:txBody>
            <a:bodyPr/>
            <a:lstStyle/>
            <a:p>
              <a:endParaRPr lang="tr-TR" sz="2000"/>
            </a:p>
          </p:txBody>
        </p:sp>
        <p:sp>
          <p:nvSpPr>
            <p:cNvPr id="21" name="Rectangle 22">
              <a:hlinkClick r:id="rId15" action="ppaction://hlinkfile"/>
            </p:cNvPr>
            <p:cNvSpPr>
              <a:spLocks noChangeArrowheads="1"/>
            </p:cNvSpPr>
            <p:nvPr/>
          </p:nvSpPr>
          <p:spPr bwMode="auto">
            <a:xfrm>
              <a:off x="2080" y="410"/>
              <a:ext cx="375" cy="108"/>
            </a:xfrm>
            <a:prstGeom prst="rect">
              <a:avLst/>
            </a:prstGeom>
            <a:noFill/>
            <a:ln w="9525">
              <a:noFill/>
              <a:miter lim="800000"/>
              <a:headEnd/>
              <a:tailEnd/>
            </a:ln>
          </p:spPr>
          <p:txBody>
            <a:bodyPr/>
            <a:lstStyle/>
            <a:p>
              <a:endParaRPr lang="tr-TR" sz="2000"/>
            </a:p>
          </p:txBody>
        </p:sp>
        <p:sp>
          <p:nvSpPr>
            <p:cNvPr id="22" name="Rectangle 23">
              <a:hlinkClick r:id="rId13" action="ppaction://hlinkfile"/>
            </p:cNvPr>
            <p:cNvSpPr>
              <a:spLocks noChangeArrowheads="1"/>
            </p:cNvSpPr>
            <p:nvPr/>
          </p:nvSpPr>
          <p:spPr bwMode="auto">
            <a:xfrm>
              <a:off x="1238" y="1202"/>
              <a:ext cx="576" cy="86"/>
            </a:xfrm>
            <a:prstGeom prst="rect">
              <a:avLst/>
            </a:prstGeom>
            <a:noFill/>
            <a:ln w="9525">
              <a:noFill/>
              <a:miter lim="800000"/>
              <a:headEnd/>
              <a:tailEnd/>
            </a:ln>
          </p:spPr>
          <p:txBody>
            <a:bodyPr/>
            <a:lstStyle/>
            <a:p>
              <a:endParaRPr lang="tr-TR" sz="2000"/>
            </a:p>
          </p:txBody>
        </p:sp>
        <p:sp>
          <p:nvSpPr>
            <p:cNvPr id="23" name="Rectangle 24">
              <a:hlinkClick r:id="rId16" action="ppaction://hlinkfile"/>
            </p:cNvPr>
            <p:cNvSpPr>
              <a:spLocks noChangeArrowheads="1"/>
            </p:cNvSpPr>
            <p:nvPr/>
          </p:nvSpPr>
          <p:spPr bwMode="auto">
            <a:xfrm>
              <a:off x="2232" y="2440"/>
              <a:ext cx="640" cy="101"/>
            </a:xfrm>
            <a:prstGeom prst="rect">
              <a:avLst/>
            </a:prstGeom>
            <a:noFill/>
            <a:ln w="9525">
              <a:noFill/>
              <a:miter lim="800000"/>
              <a:headEnd/>
              <a:tailEnd/>
            </a:ln>
          </p:spPr>
          <p:txBody>
            <a:bodyPr/>
            <a:lstStyle/>
            <a:p>
              <a:endParaRPr lang="tr-TR" sz="2000"/>
            </a:p>
          </p:txBody>
        </p:sp>
        <p:sp>
          <p:nvSpPr>
            <p:cNvPr id="24" name="Rectangle 25">
              <a:hlinkClick r:id="rId17" action="ppaction://hlinkfile"/>
            </p:cNvPr>
            <p:cNvSpPr>
              <a:spLocks noChangeArrowheads="1"/>
            </p:cNvSpPr>
            <p:nvPr/>
          </p:nvSpPr>
          <p:spPr bwMode="auto">
            <a:xfrm>
              <a:off x="2268" y="1288"/>
              <a:ext cx="381" cy="94"/>
            </a:xfrm>
            <a:prstGeom prst="rect">
              <a:avLst/>
            </a:prstGeom>
            <a:noFill/>
            <a:ln w="9525">
              <a:noFill/>
              <a:miter lim="800000"/>
              <a:headEnd/>
              <a:tailEnd/>
            </a:ln>
          </p:spPr>
          <p:txBody>
            <a:bodyPr/>
            <a:lstStyle/>
            <a:p>
              <a:endParaRPr lang="tr-TR" sz="2000"/>
            </a:p>
          </p:txBody>
        </p:sp>
        <p:sp>
          <p:nvSpPr>
            <p:cNvPr id="25" name="Rectangle 26">
              <a:hlinkClick r:id="" action="ppaction://noaction"/>
              <a:hlinkHover r:id="rId18" action="ppaction://hlinkfile"/>
            </p:cNvPr>
            <p:cNvSpPr>
              <a:spLocks noChangeArrowheads="1"/>
            </p:cNvSpPr>
            <p:nvPr/>
          </p:nvSpPr>
          <p:spPr bwMode="auto">
            <a:xfrm>
              <a:off x="43" y="50"/>
              <a:ext cx="1087" cy="202"/>
            </a:xfrm>
            <a:prstGeom prst="rect">
              <a:avLst/>
            </a:prstGeom>
            <a:noFill/>
            <a:ln w="9525">
              <a:noFill/>
              <a:miter lim="800000"/>
              <a:headEnd/>
              <a:tailEnd/>
            </a:ln>
          </p:spPr>
          <p:txBody>
            <a:bodyPr/>
            <a:lstStyle/>
            <a:p>
              <a:endParaRPr lang="tr-TR" sz="2000"/>
            </a:p>
          </p:txBody>
        </p:sp>
      </p:grpSp>
      <p:sp>
        <p:nvSpPr>
          <p:cNvPr id="5122" name="1 Dikdörtgen"/>
          <p:cNvSpPr>
            <a:spLocks noChangeArrowheads="1"/>
          </p:cNvSpPr>
          <p:nvPr/>
        </p:nvSpPr>
        <p:spPr bwMode="auto">
          <a:xfrm>
            <a:off x="1000100" y="928670"/>
            <a:ext cx="7358114" cy="1015663"/>
          </a:xfrm>
          <a:prstGeom prst="rect">
            <a:avLst/>
          </a:prstGeom>
          <a:noFill/>
          <a:ln w="9525">
            <a:noFill/>
            <a:miter lim="800000"/>
            <a:headEnd/>
            <a:tailEnd/>
          </a:ln>
        </p:spPr>
        <p:txBody>
          <a:bodyPr wrap="square">
            <a:spAutoFit/>
          </a:bodyPr>
          <a:lstStyle/>
          <a:p>
            <a:pPr indent="449263" algn="just" eaLnBrk="0" hangingPunct="0"/>
            <a:r>
              <a:rPr lang="tr-TR" sz="2000" dirty="0" smtClean="0">
                <a:cs typeface="Times New Roman" pitchFamily="18" charset="0"/>
              </a:rPr>
              <a:t>Ekvator </a:t>
            </a:r>
            <a:r>
              <a:rPr lang="tr-TR" sz="2000" dirty="0">
                <a:cs typeface="Times New Roman" pitchFamily="18" charset="0"/>
              </a:rPr>
              <a:t>çevresinde gün uzunluğu </a:t>
            </a:r>
            <a:r>
              <a:rPr lang="tr-TR" sz="2000" b="1" dirty="0" smtClean="0">
                <a:cs typeface="Times New Roman" pitchFamily="18" charset="0"/>
              </a:rPr>
              <a:t>12 </a:t>
            </a:r>
            <a:r>
              <a:rPr lang="tr-TR" sz="2000" b="1" dirty="0">
                <a:cs typeface="Times New Roman" pitchFamily="18" charset="0"/>
              </a:rPr>
              <a:t>saat</a:t>
            </a:r>
            <a:r>
              <a:rPr lang="tr-TR" sz="2000" dirty="0">
                <a:cs typeface="Times New Roman" pitchFamily="18" charset="0"/>
              </a:rPr>
              <a:t> kadardır. Kutuplara doğru çıkıldıkça gün uzunluğu mevsimlere göre kısalır veya uzar. </a:t>
            </a:r>
            <a:endParaRPr lang="tr-TR" sz="2000" dirty="0"/>
          </a:p>
        </p:txBody>
      </p:sp>
      <p:sp>
        <p:nvSpPr>
          <p:cNvPr id="5123" name="2 Dikdörtgen"/>
          <p:cNvSpPr>
            <a:spLocks noChangeArrowheads="1"/>
          </p:cNvSpPr>
          <p:nvPr/>
        </p:nvSpPr>
        <p:spPr bwMode="auto">
          <a:xfrm>
            <a:off x="1142976" y="428604"/>
            <a:ext cx="4568879" cy="400110"/>
          </a:xfrm>
          <a:prstGeom prst="rect">
            <a:avLst/>
          </a:prstGeom>
          <a:noFill/>
          <a:ln w="9525">
            <a:noFill/>
            <a:miter lim="800000"/>
            <a:headEnd/>
            <a:tailEnd/>
          </a:ln>
        </p:spPr>
        <p:txBody>
          <a:bodyPr wrap="none">
            <a:spAutoFit/>
          </a:bodyPr>
          <a:lstStyle/>
          <a:p>
            <a:pPr indent="180975" algn="just" eaLnBrk="0" hangingPunct="0"/>
            <a:r>
              <a:rPr lang="tr-TR" sz="2000" b="1" dirty="0">
                <a:cs typeface="Times New Roman" pitchFamily="18" charset="0"/>
              </a:rPr>
              <a:t>Işıklanma Süresi ve Gün Uzunluğu</a:t>
            </a:r>
          </a:p>
        </p:txBody>
      </p:sp>
      <p:sp>
        <p:nvSpPr>
          <p:cNvPr id="5124" name="3 Dikdörtgen"/>
          <p:cNvSpPr>
            <a:spLocks noChangeArrowheads="1"/>
          </p:cNvSpPr>
          <p:nvPr/>
        </p:nvSpPr>
        <p:spPr bwMode="auto">
          <a:xfrm>
            <a:off x="928662" y="2034123"/>
            <a:ext cx="7500990" cy="1323439"/>
          </a:xfrm>
          <a:prstGeom prst="rect">
            <a:avLst/>
          </a:prstGeom>
          <a:noFill/>
          <a:ln w="9525">
            <a:noFill/>
            <a:miter lim="800000"/>
            <a:headEnd/>
            <a:tailEnd/>
          </a:ln>
        </p:spPr>
        <p:txBody>
          <a:bodyPr wrap="square">
            <a:spAutoFit/>
          </a:bodyPr>
          <a:lstStyle/>
          <a:p>
            <a:pPr algn="just"/>
            <a:r>
              <a:rPr lang="tr-TR" sz="2000" dirty="0"/>
              <a:t>       Bitkilerin büyüme ve gelişmeleri üzerine gün uzunluğu kadar güneşlenme süresi de etkilidir. Bulutluluğun etkisi ile günün bir bölümünde güneş görülmez. </a:t>
            </a:r>
            <a:r>
              <a:rPr lang="tr-TR" sz="2000" b="1" u="sng" dirty="0"/>
              <a:t>Bu nedenle güneşlenme süresi gün uzunluğundan daha kısadır. </a:t>
            </a:r>
            <a:endParaRPr lang="tr-TR" sz="2000" dirty="0"/>
          </a:p>
        </p:txBody>
      </p:sp>
      <p:pic>
        <p:nvPicPr>
          <p:cNvPr id="26" name="Picture 31" descr="cografyadersanesi_g"/>
          <p:cNvPicPr>
            <a:picLocks noChangeAspect="1" noChangeArrowheads="1"/>
          </p:cNvPicPr>
          <p:nvPr/>
        </p:nvPicPr>
        <p:blipFill>
          <a:blip r:embed="rId19"/>
          <a:srcRect/>
          <a:stretch>
            <a:fillRect/>
          </a:stretch>
        </p:blipFill>
        <p:spPr bwMode="auto">
          <a:xfrm>
            <a:off x="4786314" y="4500570"/>
            <a:ext cx="3429000" cy="213836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Blog Image"/>
          <p:cNvPicPr>
            <a:picLocks noChangeAspect="1" noChangeArrowheads="1"/>
          </p:cNvPicPr>
          <p:nvPr/>
        </p:nvPicPr>
        <p:blipFill>
          <a:blip r:embed="rId2"/>
          <a:srcRect/>
          <a:stretch>
            <a:fillRect/>
          </a:stretch>
        </p:blipFill>
        <p:spPr bwMode="auto">
          <a:xfrm>
            <a:off x="571500" y="3571875"/>
            <a:ext cx="4191000" cy="3143250"/>
          </a:xfrm>
          <a:prstGeom prst="rect">
            <a:avLst/>
          </a:prstGeom>
          <a:noFill/>
          <a:ln w="57150">
            <a:solidFill>
              <a:schemeClr val="tx1"/>
            </a:solidFill>
            <a:miter lim="800000"/>
            <a:headEnd/>
            <a:tailEnd/>
          </a:ln>
        </p:spPr>
      </p:pic>
      <p:sp>
        <p:nvSpPr>
          <p:cNvPr id="37891" name="Rectangle 1"/>
          <p:cNvSpPr>
            <a:spLocks noChangeArrowheads="1"/>
          </p:cNvSpPr>
          <p:nvPr/>
        </p:nvSpPr>
        <p:spPr bwMode="auto">
          <a:xfrm>
            <a:off x="428596" y="142852"/>
            <a:ext cx="8143875" cy="2339102"/>
          </a:xfrm>
          <a:prstGeom prst="rect">
            <a:avLst/>
          </a:prstGeom>
          <a:noFill/>
          <a:ln w="9525">
            <a:noFill/>
            <a:miter lim="800000"/>
            <a:headEnd/>
            <a:tailEnd/>
          </a:ln>
        </p:spPr>
        <p:txBody>
          <a:bodyPr anchor="ctr">
            <a:spAutoFit/>
          </a:bodyPr>
          <a:lstStyle/>
          <a:p>
            <a:pPr indent="449263" algn="just" eaLnBrk="0" hangingPunct="0"/>
            <a:r>
              <a:rPr lang="tr-TR" b="1" dirty="0">
                <a:cs typeface="Times New Roman" pitchFamily="18" charset="0"/>
              </a:rPr>
              <a:t>Kış Zararından Korunma Yolları</a:t>
            </a:r>
          </a:p>
          <a:p>
            <a:pPr indent="449263" algn="just" eaLnBrk="0" hangingPunct="0"/>
            <a:endParaRPr lang="tr-TR" dirty="0"/>
          </a:p>
          <a:p>
            <a:pPr indent="449263" algn="just" eaLnBrk="0" hangingPunct="0"/>
            <a:r>
              <a:rPr lang="tr-TR" dirty="0" smtClean="0">
                <a:cs typeface="Times New Roman" pitchFamily="18" charset="0"/>
              </a:rPr>
              <a:t>İletkenliğinin </a:t>
            </a:r>
            <a:r>
              <a:rPr lang="tr-TR" dirty="0">
                <a:cs typeface="Times New Roman" pitchFamily="18" charset="0"/>
              </a:rPr>
              <a:t>çok düşük olması nedeni ile 20 cm kalınlıktaki bir </a:t>
            </a:r>
            <a:r>
              <a:rPr lang="tr-TR" dirty="0" smtClean="0">
                <a:cs typeface="Times New Roman" pitchFamily="18" charset="0"/>
              </a:rPr>
              <a:t>              </a:t>
            </a:r>
            <a:r>
              <a:rPr lang="tr-TR" sz="2000" b="1" dirty="0" smtClean="0">
                <a:cs typeface="Times New Roman" pitchFamily="18" charset="0"/>
              </a:rPr>
              <a:t>kar </a:t>
            </a:r>
            <a:r>
              <a:rPr lang="tr-TR" sz="2000" b="1" dirty="0">
                <a:cs typeface="Times New Roman" pitchFamily="18" charset="0"/>
              </a:rPr>
              <a:t>örtüsü </a:t>
            </a:r>
            <a:r>
              <a:rPr lang="tr-TR" dirty="0">
                <a:cs typeface="Times New Roman" pitchFamily="18" charset="0"/>
              </a:rPr>
              <a:t>hemen tüm düşük sıcaklıklardan bitkileri kolayca korur. </a:t>
            </a:r>
          </a:p>
          <a:p>
            <a:pPr indent="449263" algn="just" eaLnBrk="0" hangingPunct="0"/>
            <a:endParaRPr lang="tr-TR" dirty="0">
              <a:cs typeface="Times New Roman" pitchFamily="18" charset="0"/>
            </a:endParaRPr>
          </a:p>
          <a:p>
            <a:pPr indent="449263" algn="just" eaLnBrk="0" hangingPunct="0"/>
            <a:r>
              <a:rPr lang="tr-TR" dirty="0">
                <a:cs typeface="Times New Roman" pitchFamily="18" charset="0"/>
              </a:rPr>
              <a:t>Kar örtüsü sıcaklığın düşmesini engellediği gibi, </a:t>
            </a:r>
            <a:endParaRPr lang="tr-TR" dirty="0" smtClean="0">
              <a:cs typeface="Times New Roman" pitchFamily="18" charset="0"/>
            </a:endParaRPr>
          </a:p>
          <a:p>
            <a:pPr indent="449263" algn="just" eaLnBrk="0" hangingPunct="0"/>
            <a:r>
              <a:rPr lang="tr-TR" dirty="0" smtClean="0">
                <a:cs typeface="Times New Roman" pitchFamily="18" charset="0"/>
              </a:rPr>
              <a:t>donma </a:t>
            </a:r>
            <a:r>
              <a:rPr lang="tr-TR" dirty="0">
                <a:cs typeface="Times New Roman" pitchFamily="18" charset="0"/>
              </a:rPr>
              <a:t>ve çözülme işleminin yavaş olmasını, </a:t>
            </a:r>
            <a:endParaRPr lang="tr-TR" dirty="0" smtClean="0">
              <a:cs typeface="Times New Roman" pitchFamily="18" charset="0"/>
            </a:endParaRPr>
          </a:p>
          <a:p>
            <a:pPr indent="449263" algn="just" eaLnBrk="0" hangingPunct="0"/>
            <a:r>
              <a:rPr lang="tr-TR" dirty="0" smtClean="0">
                <a:cs typeface="Times New Roman" pitchFamily="18" charset="0"/>
              </a:rPr>
              <a:t>kış </a:t>
            </a:r>
            <a:r>
              <a:rPr lang="tr-TR" dirty="0">
                <a:cs typeface="Times New Roman" pitchFamily="18" charset="0"/>
              </a:rPr>
              <a:t>aylarında bitkilerin kuraklıktan ölmesini engeller. </a:t>
            </a:r>
            <a:endParaRPr lang="tr-TR" dirty="0" smtClean="0">
              <a:cs typeface="Times New Roman" pitchFamily="18" charset="0"/>
            </a:endParaRPr>
          </a:p>
        </p:txBody>
      </p:sp>
      <p:pic>
        <p:nvPicPr>
          <p:cNvPr id="37892" name="Picture 4" descr="Snow Hedge #2 by geowelch."/>
          <p:cNvPicPr>
            <a:picLocks noChangeAspect="1" noChangeArrowheads="1"/>
          </p:cNvPicPr>
          <p:nvPr/>
        </p:nvPicPr>
        <p:blipFill>
          <a:blip r:embed="rId3"/>
          <a:srcRect/>
          <a:stretch>
            <a:fillRect/>
          </a:stretch>
        </p:blipFill>
        <p:spPr bwMode="auto">
          <a:xfrm>
            <a:off x="5143500" y="3214711"/>
            <a:ext cx="3586163" cy="3571875"/>
          </a:xfrm>
          <a:prstGeom prst="rect">
            <a:avLst/>
          </a:prstGeom>
          <a:noFill/>
          <a:ln w="9525">
            <a:noFill/>
            <a:miter lim="800000"/>
            <a:headEnd/>
            <a:tailEnd/>
          </a:ln>
        </p:spPr>
      </p:pic>
      <p:sp>
        <p:nvSpPr>
          <p:cNvPr id="5" name="4 Dikdörtgen"/>
          <p:cNvSpPr/>
          <p:nvPr/>
        </p:nvSpPr>
        <p:spPr>
          <a:xfrm>
            <a:off x="571472" y="2428868"/>
            <a:ext cx="8143932"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r>
              <a:rPr lang="tr-TR" b="1" dirty="0" smtClean="0">
                <a:cs typeface="Times New Roman" pitchFamily="18" charset="0"/>
              </a:rPr>
              <a:t>Kış aylarında kullanılmayan çim alanlarda kar birikimini sağlayacak önlemler alınmalı (kar çitleri, çalılar dikilmeli), kar örtüsü </a:t>
            </a:r>
            <a:r>
              <a:rPr lang="tr-TR" sz="2400" b="1" u="sng" dirty="0" smtClean="0">
                <a:cs typeface="Times New Roman" pitchFamily="18" charset="0"/>
              </a:rPr>
              <a:t>temizlenmemelidir</a:t>
            </a:r>
            <a:r>
              <a:rPr lang="tr-TR" b="1" u="sng" dirty="0" smtClean="0">
                <a:cs typeface="Times New Roman" pitchFamily="18" charset="0"/>
              </a:rPr>
              <a:t>.</a:t>
            </a:r>
            <a:r>
              <a:rPr lang="tr-TR" b="1" dirty="0" smtClean="0">
                <a:cs typeface="Times New Roman" pitchFamily="18" charset="0"/>
              </a:rPr>
              <a:t> </a:t>
            </a:r>
            <a:endParaRPr lang="tr-TR"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http://farm4.static.flickr.com/3245/3287177244_eea7fd9fde.jpg"/>
          <p:cNvPicPr>
            <a:picLocks noChangeAspect="1" noChangeArrowheads="1"/>
          </p:cNvPicPr>
          <p:nvPr/>
        </p:nvPicPr>
        <p:blipFill>
          <a:blip r:embed="rId2"/>
          <a:srcRect/>
          <a:stretch>
            <a:fillRect/>
          </a:stretch>
        </p:blipFill>
        <p:spPr bwMode="auto">
          <a:xfrm>
            <a:off x="0" y="-1"/>
            <a:ext cx="9144000" cy="6089843"/>
          </a:xfrm>
          <a:prstGeom prst="rect">
            <a:avLst/>
          </a:prstGeom>
          <a:noFill/>
          <a:ln w="9525">
            <a:noFill/>
            <a:miter lim="800000"/>
            <a:headEnd/>
            <a:tailEnd/>
          </a:ln>
        </p:spPr>
      </p:pic>
      <p:sp>
        <p:nvSpPr>
          <p:cNvPr id="38915" name="2 Dikdörtgen"/>
          <p:cNvSpPr>
            <a:spLocks noChangeArrowheads="1"/>
          </p:cNvSpPr>
          <p:nvPr/>
        </p:nvSpPr>
        <p:spPr bwMode="auto">
          <a:xfrm>
            <a:off x="214282" y="5453264"/>
            <a:ext cx="8786874" cy="1261884"/>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indent="449263" algn="just" eaLnBrk="0" hangingPunct="0"/>
            <a:r>
              <a:rPr lang="tr-TR" dirty="0" smtClean="0">
                <a:solidFill>
                  <a:srgbClr val="92D050"/>
                </a:solidFill>
                <a:cs typeface="Times New Roman" pitchFamily="18" charset="0"/>
              </a:rPr>
              <a:t>Ancak </a:t>
            </a:r>
            <a:r>
              <a:rPr lang="tr-TR" dirty="0">
                <a:solidFill>
                  <a:srgbClr val="92D050"/>
                </a:solidFill>
                <a:cs typeface="Times New Roman" pitchFamily="18" charset="0"/>
              </a:rPr>
              <a:t>kış aylarında kullanılan futbol vb. spor alanlarında kar örtüsünün birikimine izin verilmez. Çoğunlukla yağan kar hemen temizlenerek spor için uygun bir hale getirilir. Bu nedenle çoğu </a:t>
            </a:r>
            <a:r>
              <a:rPr lang="tr-TR" sz="2000" b="1" dirty="0">
                <a:solidFill>
                  <a:srgbClr val="92D050"/>
                </a:solidFill>
                <a:cs typeface="Times New Roman" pitchFamily="18" charset="0"/>
              </a:rPr>
              <a:t>spor alanlarında kar örtüsünün olumlu işlevinden fazlaca yararlanılmaz</a:t>
            </a:r>
            <a:r>
              <a:rPr lang="tr-TR" dirty="0">
                <a:solidFill>
                  <a:srgbClr val="92D050"/>
                </a:solidFill>
                <a:cs typeface="Times New Roman" pitchFamily="18" charset="0"/>
              </a:rPr>
              <a:t>. </a:t>
            </a:r>
            <a:endParaRPr lang="tr-TR" dirty="0">
              <a:solidFill>
                <a:srgbClr val="92D050"/>
              </a:solidFill>
            </a:endParaRPr>
          </a:p>
        </p:txBody>
      </p:sp>
      <p:sp>
        <p:nvSpPr>
          <p:cNvPr id="4" name="3 Dikdörtgen"/>
          <p:cNvSpPr/>
          <p:nvPr/>
        </p:nvSpPr>
        <p:spPr>
          <a:xfrm>
            <a:off x="71438" y="109815"/>
            <a:ext cx="8358214" cy="461665"/>
          </a:xfrm>
          <a:prstGeom prst="rect">
            <a:avLst/>
          </a:prstGeom>
        </p:spPr>
        <p:txBody>
          <a:bodyPr wrap="square">
            <a:spAutoFit/>
          </a:bodyPr>
          <a:lstStyle/>
          <a:p>
            <a:r>
              <a:rPr lang="tr-TR" dirty="0" smtClean="0">
                <a:solidFill>
                  <a:schemeClr val="accent3">
                    <a:lumMod val="50000"/>
                  </a:schemeClr>
                </a:solidFill>
                <a:cs typeface="Times New Roman" pitchFamily="18" charset="0"/>
              </a:rPr>
              <a:t>Doğal kar örtüsü daha iyi bir yalıtkan olduğundan kar </a:t>
            </a:r>
            <a:r>
              <a:rPr lang="tr-TR" sz="2400" b="1" dirty="0" smtClean="0">
                <a:solidFill>
                  <a:schemeClr val="accent3">
                    <a:lumMod val="50000"/>
                  </a:schemeClr>
                </a:solidFill>
                <a:cs typeface="Times New Roman" pitchFamily="18" charset="0"/>
              </a:rPr>
              <a:t>sıkıştırılmamalıdır</a:t>
            </a:r>
            <a:r>
              <a:rPr lang="tr-TR" dirty="0" smtClean="0">
                <a:solidFill>
                  <a:schemeClr val="accent3">
                    <a:lumMod val="50000"/>
                  </a:schemeClr>
                </a:solidFill>
                <a:cs typeface="Times New Roman" pitchFamily="18" charset="0"/>
              </a:rPr>
              <a:t>. </a:t>
            </a:r>
            <a:endParaRPr lang="tr-TR" dirty="0">
              <a:solidFill>
                <a:schemeClr val="accent3">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backtothegarden.us/images/Schetter%27s%20Job%20044%20Medium%20Web%20view.jpg"/>
          <p:cNvPicPr>
            <a:picLocks noChangeAspect="1" noChangeArrowheads="1"/>
          </p:cNvPicPr>
          <p:nvPr/>
        </p:nvPicPr>
        <p:blipFill>
          <a:blip r:embed="rId2"/>
          <a:srcRect/>
          <a:stretch>
            <a:fillRect/>
          </a:stretch>
        </p:blipFill>
        <p:spPr bwMode="auto">
          <a:xfrm>
            <a:off x="0" y="-1"/>
            <a:ext cx="9144000" cy="6839131"/>
          </a:xfrm>
          <a:prstGeom prst="rect">
            <a:avLst/>
          </a:prstGeom>
          <a:noFill/>
          <a:ln w="9525">
            <a:noFill/>
            <a:miter lim="800000"/>
            <a:headEnd/>
            <a:tailEnd/>
          </a:ln>
        </p:spPr>
      </p:pic>
      <p:sp>
        <p:nvSpPr>
          <p:cNvPr id="39939" name="5 Dikdörtgen"/>
          <p:cNvSpPr>
            <a:spLocks noChangeArrowheads="1"/>
          </p:cNvSpPr>
          <p:nvPr/>
        </p:nvSpPr>
        <p:spPr bwMode="auto">
          <a:xfrm>
            <a:off x="71406" y="5357826"/>
            <a:ext cx="9001156" cy="132343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tr-TR" sz="2000" b="1" u="sng" dirty="0"/>
              <a:t>Organik malç veya değişik örtü malzemeleri </a:t>
            </a:r>
            <a:r>
              <a:rPr lang="tr-TR" sz="2000" dirty="0"/>
              <a:t>çim bitkilerini soğuktan korumak amacı ile kullanılır. </a:t>
            </a:r>
            <a:endParaRPr lang="tr-TR" sz="2000" dirty="0" smtClean="0"/>
          </a:p>
          <a:p>
            <a:pPr algn="just"/>
            <a:r>
              <a:rPr lang="tr-TR" sz="2000" dirty="0" smtClean="0"/>
              <a:t>	Sap</a:t>
            </a:r>
            <a:r>
              <a:rPr lang="tr-TR" sz="2000" dirty="0"/>
              <a:t>, saman veya benzeri organik maddelerin sonbahar sonunda çim alanına serilerek bitkileri soğuktan koruma çalışmaları başarılı sonuçlar vermektedir. </a:t>
            </a:r>
          </a:p>
        </p:txBody>
      </p:sp>
    </p:spTree>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0962" name="Picture 2" descr="http://www.etprubber.com/images/img_1341.jpg"/>
          <p:cNvPicPr>
            <a:picLocks noChangeAspect="1" noChangeArrowheads="1"/>
          </p:cNvPicPr>
          <p:nvPr/>
        </p:nvPicPr>
        <p:blipFill>
          <a:blip r:embed="rId2" cstate="screen"/>
          <a:srcRect/>
          <a:stretch>
            <a:fillRect/>
          </a:stretch>
        </p:blipFill>
        <p:spPr bwMode="auto">
          <a:xfrm>
            <a:off x="642938" y="442913"/>
            <a:ext cx="3895725" cy="2914650"/>
          </a:xfrm>
          <a:prstGeom prst="rect">
            <a:avLst/>
          </a:prstGeom>
          <a:noFill/>
          <a:ln w="25400">
            <a:solidFill>
              <a:schemeClr val="tx1"/>
            </a:solidFill>
            <a:miter lim="800000"/>
            <a:headEnd/>
            <a:tailEnd/>
          </a:ln>
        </p:spPr>
      </p:pic>
      <p:pic>
        <p:nvPicPr>
          <p:cNvPr id="40963" name="Picture 4" descr="Green Shredded Mulch"/>
          <p:cNvPicPr>
            <a:picLocks noChangeAspect="1" noChangeArrowheads="1"/>
          </p:cNvPicPr>
          <p:nvPr/>
        </p:nvPicPr>
        <p:blipFill>
          <a:blip r:embed="rId3" cstate="screen"/>
          <a:srcRect/>
          <a:stretch>
            <a:fillRect/>
          </a:stretch>
        </p:blipFill>
        <p:spPr bwMode="auto">
          <a:xfrm>
            <a:off x="4714875" y="442913"/>
            <a:ext cx="3895725" cy="2914650"/>
          </a:xfrm>
          <a:prstGeom prst="rect">
            <a:avLst/>
          </a:prstGeom>
          <a:noFill/>
          <a:ln w="25400">
            <a:solidFill>
              <a:schemeClr val="tx1"/>
            </a:solidFill>
            <a:miter lim="800000"/>
            <a:headEnd/>
            <a:tailEnd/>
          </a:ln>
        </p:spPr>
      </p:pic>
      <p:pic>
        <p:nvPicPr>
          <p:cNvPr id="40964" name="Picture 6" descr="http://www.etprubber.com/images/img_1217.jpg"/>
          <p:cNvPicPr>
            <a:picLocks noChangeAspect="1" noChangeArrowheads="1"/>
          </p:cNvPicPr>
          <p:nvPr/>
        </p:nvPicPr>
        <p:blipFill>
          <a:blip r:embed="rId4" cstate="screen"/>
          <a:srcRect/>
          <a:stretch>
            <a:fillRect/>
          </a:stretch>
        </p:blipFill>
        <p:spPr bwMode="auto">
          <a:xfrm>
            <a:off x="642938" y="3586163"/>
            <a:ext cx="3895725" cy="2914650"/>
          </a:xfrm>
          <a:prstGeom prst="rect">
            <a:avLst/>
          </a:prstGeom>
          <a:noFill/>
          <a:ln w="25400">
            <a:solidFill>
              <a:schemeClr val="tx1"/>
            </a:solidFill>
            <a:miter lim="800000"/>
            <a:headEnd/>
            <a:tailEnd/>
          </a:ln>
        </p:spPr>
      </p:pic>
      <p:pic>
        <p:nvPicPr>
          <p:cNvPr id="40965" name="Picture 8" descr="http://www.etprubber.com/images/img_1434.jpg"/>
          <p:cNvPicPr>
            <a:picLocks noChangeAspect="1" noChangeArrowheads="1"/>
          </p:cNvPicPr>
          <p:nvPr/>
        </p:nvPicPr>
        <p:blipFill>
          <a:blip r:embed="rId5" cstate="screen"/>
          <a:srcRect/>
          <a:stretch>
            <a:fillRect/>
          </a:stretch>
        </p:blipFill>
        <p:spPr bwMode="auto">
          <a:xfrm>
            <a:off x="4714875" y="3586163"/>
            <a:ext cx="3895725" cy="2914650"/>
          </a:xfrm>
          <a:prstGeom prst="rect">
            <a:avLst/>
          </a:prstGeom>
          <a:noFill/>
          <a:ln w="25400">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geogrowers.net/files/handful_turf_topper.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ktcanada.ca/images/Athletic%20Field%20Covers.jpg"/>
          <p:cNvPicPr>
            <a:picLocks noChangeAspect="1" noChangeArrowheads="1"/>
          </p:cNvPicPr>
          <p:nvPr/>
        </p:nvPicPr>
        <p:blipFill>
          <a:blip r:embed="rId2"/>
          <a:srcRect/>
          <a:stretch>
            <a:fillRect/>
          </a:stretch>
        </p:blipFill>
        <p:spPr bwMode="auto">
          <a:xfrm>
            <a:off x="4929190" y="3357562"/>
            <a:ext cx="3857652" cy="264320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3011" name="2 Dikdörtgen"/>
          <p:cNvSpPr>
            <a:spLocks noChangeArrowheads="1"/>
          </p:cNvSpPr>
          <p:nvPr/>
        </p:nvSpPr>
        <p:spPr bwMode="auto">
          <a:xfrm>
            <a:off x="714375" y="500042"/>
            <a:ext cx="8001000" cy="264320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dirty="0" smtClean="0"/>
              <a:t>	Organik </a:t>
            </a:r>
            <a:r>
              <a:rPr lang="tr-TR" dirty="0"/>
              <a:t>malçlar kış aylarında kullanılmayan çim alanlarda önerilen bir sistemdir. Yayılan malzeme ilkbaharda toplanarak çim alanlar yeniden düzenlenir. </a:t>
            </a:r>
            <a:endParaRPr lang="tr-TR" dirty="0" smtClean="0"/>
          </a:p>
          <a:p>
            <a:pPr algn="just"/>
            <a:endParaRPr lang="tr-TR" b="1" dirty="0" smtClean="0"/>
          </a:p>
          <a:p>
            <a:pPr algn="just"/>
            <a:r>
              <a:rPr lang="tr-TR" b="1" dirty="0" smtClean="0"/>
              <a:t>	Organik </a:t>
            </a:r>
            <a:r>
              <a:rPr lang="tr-TR" b="1" dirty="0"/>
              <a:t>maddelerin yanında normal naylon veya fiber, tel ile desteklenmiş plastik, polietilen vb. örtü maddeleri de kullanılmaktadır</a:t>
            </a:r>
            <a:r>
              <a:rPr lang="tr-TR" dirty="0" smtClean="0"/>
              <a:t>.</a:t>
            </a:r>
          </a:p>
          <a:p>
            <a:pPr algn="just"/>
            <a:endParaRPr lang="tr-TR" dirty="0" smtClean="0"/>
          </a:p>
          <a:p>
            <a:pPr algn="just"/>
            <a:r>
              <a:rPr lang="tr-TR" dirty="0" smtClean="0"/>
              <a:t>	Plastik </a:t>
            </a:r>
            <a:r>
              <a:rPr lang="tr-TR" dirty="0"/>
              <a:t>örtüler kış aylarında kullanılan spor alanları için organik malçlardan daha uygundur. Çim alanların kullanılma döneminde toplanan plastik örtüler, tekrar serilerek bitkiler kış zararından korunabilir. </a:t>
            </a:r>
          </a:p>
        </p:txBody>
      </p:sp>
      <p:pic>
        <p:nvPicPr>
          <p:cNvPr id="43012" name="Picture 4" descr="http://www.partsforcarts.ca/UserFiles/Image/turf-supremegreen.jpg"/>
          <p:cNvPicPr>
            <a:picLocks noChangeAspect="1" noChangeArrowheads="1"/>
          </p:cNvPicPr>
          <p:nvPr/>
        </p:nvPicPr>
        <p:blipFill>
          <a:blip r:embed="rId3"/>
          <a:srcRect/>
          <a:stretch>
            <a:fillRect/>
          </a:stretch>
        </p:blipFill>
        <p:spPr bwMode="auto">
          <a:xfrm>
            <a:off x="571472" y="3357562"/>
            <a:ext cx="4212240" cy="264320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4034" name="Picture 2" descr="http://www.partsforcarts.ca/UserFiles/Image/turf-supremegreen-sportsturf.jpg"/>
          <p:cNvPicPr>
            <a:picLocks noChangeAspect="1" noChangeArrowheads="1"/>
          </p:cNvPicPr>
          <p:nvPr/>
        </p:nvPicPr>
        <p:blipFill>
          <a:blip r:embed="rId2"/>
          <a:srcRect/>
          <a:stretch>
            <a:fillRect/>
          </a:stretch>
        </p:blipFill>
        <p:spPr bwMode="auto">
          <a:xfrm>
            <a:off x="714375" y="4286250"/>
            <a:ext cx="3443288" cy="2357438"/>
          </a:xfrm>
          <a:prstGeom prst="rect">
            <a:avLst/>
          </a:prstGeom>
          <a:noFill/>
          <a:ln w="38100">
            <a:solidFill>
              <a:schemeClr val="tx1"/>
            </a:solidFill>
            <a:miter lim="800000"/>
            <a:headEnd/>
            <a:tailEnd/>
          </a:ln>
        </p:spPr>
      </p:pic>
      <p:pic>
        <p:nvPicPr>
          <p:cNvPr id="44035" name="Picture 4" descr="EVERGREEN EVS TURF COVER"/>
          <p:cNvPicPr>
            <a:picLocks noChangeAspect="1" noChangeArrowheads="1"/>
          </p:cNvPicPr>
          <p:nvPr/>
        </p:nvPicPr>
        <p:blipFill>
          <a:blip r:embed="rId3"/>
          <a:srcRect/>
          <a:stretch>
            <a:fillRect/>
          </a:stretch>
        </p:blipFill>
        <p:spPr bwMode="auto">
          <a:xfrm>
            <a:off x="4786313" y="285750"/>
            <a:ext cx="3214687" cy="4286250"/>
          </a:xfrm>
          <a:prstGeom prst="rect">
            <a:avLst/>
          </a:prstGeom>
          <a:noFill/>
          <a:ln w="38100">
            <a:solidFill>
              <a:schemeClr val="tx1"/>
            </a:solidFill>
            <a:miter lim="800000"/>
            <a:headEnd/>
            <a:tailEnd/>
          </a:ln>
        </p:spPr>
      </p:pic>
      <p:pic>
        <p:nvPicPr>
          <p:cNvPr id="44036" name="Picture 6" descr="cover300.jpg"/>
          <p:cNvPicPr>
            <a:picLocks noChangeAspect="1" noChangeArrowheads="1"/>
          </p:cNvPicPr>
          <p:nvPr/>
        </p:nvPicPr>
        <p:blipFill>
          <a:blip r:embed="rId4"/>
          <a:srcRect/>
          <a:stretch>
            <a:fillRect/>
          </a:stretch>
        </p:blipFill>
        <p:spPr bwMode="auto">
          <a:xfrm>
            <a:off x="285750" y="285750"/>
            <a:ext cx="4265613" cy="3786188"/>
          </a:xfrm>
          <a:prstGeom prst="rect">
            <a:avLst/>
          </a:prstGeom>
          <a:noFill/>
          <a:ln w="38100">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http://www.vertechlimited.com/files/images/padsand.jpg"/>
          <p:cNvPicPr>
            <a:picLocks noChangeAspect="1" noChangeArrowheads="1"/>
          </p:cNvPicPr>
          <p:nvPr/>
        </p:nvPicPr>
        <p:blipFill>
          <a:blip r:embed="rId2"/>
          <a:srcRect/>
          <a:stretch>
            <a:fillRect/>
          </a:stretch>
        </p:blipFill>
        <p:spPr bwMode="auto">
          <a:xfrm>
            <a:off x="0" y="0"/>
            <a:ext cx="9144000" cy="6786445"/>
          </a:xfrm>
          <a:prstGeom prst="rect">
            <a:avLst/>
          </a:prstGeom>
          <a:noFill/>
          <a:ln w="38100">
            <a:solidFill>
              <a:schemeClr val="tx1"/>
            </a:solidFill>
            <a:miter lim="800000"/>
            <a:headEnd/>
            <a:tailEnd/>
          </a:ln>
        </p:spPr>
      </p:pic>
      <p:sp>
        <p:nvSpPr>
          <p:cNvPr id="45060" name="3 Dikdörtgen"/>
          <p:cNvSpPr>
            <a:spLocks noChangeArrowheads="1"/>
          </p:cNvSpPr>
          <p:nvPr/>
        </p:nvSpPr>
        <p:spPr bwMode="auto">
          <a:xfrm>
            <a:off x="142844" y="142852"/>
            <a:ext cx="8572560"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indent="449263" algn="just" eaLnBrk="0" hangingPunct="0"/>
            <a:r>
              <a:rPr lang="tr-TR" dirty="0">
                <a:cs typeface="Times New Roman" pitchFamily="18" charset="0"/>
              </a:rPr>
              <a:t>Kış aylarında düzenli olarak kullanılan spor alanlarında toprağın </a:t>
            </a:r>
            <a:r>
              <a:rPr lang="tr-TR" b="1" dirty="0">
                <a:cs typeface="Times New Roman" pitchFamily="18" charset="0"/>
              </a:rPr>
              <a:t>alttan ısıtılması uygulamalardan birisidir</a:t>
            </a:r>
            <a:r>
              <a:rPr lang="tr-TR" dirty="0">
                <a:cs typeface="Times New Roman" pitchFamily="18" charset="0"/>
              </a:rPr>
              <a:t>. </a:t>
            </a:r>
            <a:r>
              <a:rPr lang="tr-TR" dirty="0" smtClean="0">
                <a:cs typeface="Times New Roman" pitchFamily="18" charset="0"/>
              </a:rPr>
              <a:t>Bitkileri </a:t>
            </a:r>
            <a:r>
              <a:rPr lang="tr-TR" dirty="0">
                <a:cs typeface="Times New Roman" pitchFamily="18" charset="0"/>
              </a:rPr>
              <a:t>soğuğa karşı koruduğu gibi, yağan karın kısa sürede kalkmasını, iyi bir kök ve gövde gelişimi ile güzel bir yeşil rengin oluşmasını sağlar. </a:t>
            </a:r>
          </a:p>
        </p:txBody>
      </p:sp>
    </p:spTree>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Microsoft\Windows\Temporary Internet Files\Content.IE5\FXIZ2U3W\foto_raf.JPG"/>
          <p:cNvPicPr>
            <a:picLocks noChangeAspect="1" noChangeArrowheads="1"/>
          </p:cNvPicPr>
          <p:nvPr/>
        </p:nvPicPr>
        <p:blipFill>
          <a:blip r:embed="rId2"/>
          <a:srcRect/>
          <a:stretch>
            <a:fillRect/>
          </a:stretch>
        </p:blipFill>
        <p:spPr bwMode="auto">
          <a:xfrm>
            <a:off x="357158" y="357166"/>
            <a:ext cx="8128000" cy="6096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Microsoft\Windows\Temporary Internet Files\Content.IE5\TFYZITW7\foto_raf.JPG"/>
          <p:cNvPicPr>
            <a:picLocks noChangeAspect="1" noChangeArrowheads="1"/>
          </p:cNvPicPr>
          <p:nvPr/>
        </p:nvPicPr>
        <p:blipFill>
          <a:blip r:embed="rId2"/>
          <a:srcRect/>
          <a:stretch>
            <a:fillRect/>
          </a:stretch>
        </p:blipFill>
        <p:spPr bwMode="auto">
          <a:xfrm>
            <a:off x="761973" y="571480"/>
            <a:ext cx="7334302" cy="5500726"/>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1 Dikdörtgen"/>
          <p:cNvSpPr>
            <a:spLocks noChangeArrowheads="1"/>
          </p:cNvSpPr>
          <p:nvPr/>
        </p:nvSpPr>
        <p:spPr bwMode="auto">
          <a:xfrm>
            <a:off x="928662" y="1000108"/>
            <a:ext cx="7358114"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000" b="1" dirty="0" smtClean="0"/>
              <a:t>Bir </a:t>
            </a:r>
            <a:r>
              <a:rPr lang="tr-TR" sz="2000" b="1" dirty="0"/>
              <a:t>gün içerisindeki ışıklanma </a:t>
            </a:r>
            <a:r>
              <a:rPr lang="tr-TR" sz="2000" b="1" dirty="0" smtClean="0"/>
              <a:t>süresi </a:t>
            </a:r>
            <a:r>
              <a:rPr lang="tr-TR" sz="2800" b="1" dirty="0" err="1"/>
              <a:t>fotoperyod</a:t>
            </a:r>
            <a:r>
              <a:rPr lang="tr-TR" sz="2000" b="1" dirty="0"/>
              <a:t>, </a:t>
            </a:r>
            <a:endParaRPr lang="tr-TR" sz="2000" b="1" dirty="0" smtClean="0"/>
          </a:p>
          <a:p>
            <a:pPr algn="just"/>
            <a:r>
              <a:rPr lang="tr-TR" sz="2000" b="1" dirty="0" smtClean="0"/>
              <a:t>canlıların </a:t>
            </a:r>
            <a:r>
              <a:rPr lang="tr-TR" sz="2000" b="1" dirty="0" err="1"/>
              <a:t>fotoperyoda</a:t>
            </a:r>
            <a:r>
              <a:rPr lang="tr-TR" sz="2000" b="1" dirty="0"/>
              <a:t> karşı gösterdikleri </a:t>
            </a:r>
            <a:r>
              <a:rPr lang="tr-TR" sz="2000" b="1" dirty="0" smtClean="0"/>
              <a:t>tepki </a:t>
            </a:r>
            <a:r>
              <a:rPr lang="tr-TR" sz="2800" b="1" dirty="0" err="1" smtClean="0"/>
              <a:t>fotoperyodizm</a:t>
            </a:r>
            <a:endParaRPr lang="tr-TR" sz="2000" b="1" dirty="0"/>
          </a:p>
        </p:txBody>
      </p:sp>
      <p:sp>
        <p:nvSpPr>
          <p:cNvPr id="3" name="2 Dikdörtgen"/>
          <p:cNvSpPr/>
          <p:nvPr/>
        </p:nvSpPr>
        <p:spPr>
          <a:xfrm>
            <a:off x="1500166" y="2857496"/>
            <a:ext cx="385765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lnSpc>
                <a:spcPct val="150000"/>
              </a:lnSpc>
            </a:pPr>
            <a:r>
              <a:rPr lang="tr-TR" sz="2400" b="1" u="sng" dirty="0" err="1" smtClean="0"/>
              <a:t>Fotoperiyodizm</a:t>
            </a:r>
            <a:r>
              <a:rPr lang="tr-TR" sz="2400" b="1" u="sng" dirty="0" smtClean="0"/>
              <a:t> bakımından </a:t>
            </a:r>
          </a:p>
          <a:p>
            <a:pPr marL="342900" indent="-342900" algn="just">
              <a:lnSpc>
                <a:spcPct val="150000"/>
              </a:lnSpc>
              <a:buAutoNum type="arabicPeriod"/>
            </a:pPr>
            <a:r>
              <a:rPr lang="tr-TR" sz="2400" b="1" dirty="0" smtClean="0"/>
              <a:t>Uzun gün bitkileri</a:t>
            </a:r>
          </a:p>
          <a:p>
            <a:pPr marL="342900" indent="-342900" algn="just">
              <a:lnSpc>
                <a:spcPct val="150000"/>
              </a:lnSpc>
              <a:buAutoNum type="arabicPeriod"/>
            </a:pPr>
            <a:r>
              <a:rPr lang="tr-TR" sz="2400" b="1" dirty="0" smtClean="0"/>
              <a:t>Kısa gün bitkileri</a:t>
            </a:r>
          </a:p>
          <a:p>
            <a:pPr marL="342900" indent="-342900" algn="just">
              <a:lnSpc>
                <a:spcPct val="150000"/>
              </a:lnSpc>
              <a:buAutoNum type="arabicPeriod"/>
            </a:pPr>
            <a:r>
              <a:rPr lang="tr-TR" sz="2400" b="1" dirty="0" smtClean="0"/>
              <a:t>Nötr gün bitkileri</a:t>
            </a:r>
          </a:p>
        </p:txBody>
      </p:sp>
    </p:spTree>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6082" name="1 Dikdörtgen"/>
          <p:cNvSpPr>
            <a:spLocks noChangeArrowheads="1"/>
          </p:cNvSpPr>
          <p:nvPr/>
        </p:nvSpPr>
        <p:spPr bwMode="auto">
          <a:xfrm>
            <a:off x="214282" y="500042"/>
            <a:ext cx="4500594" cy="230832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indent="449263" algn="just" eaLnBrk="0" hangingPunct="0"/>
            <a:r>
              <a:rPr lang="tr-TR" dirty="0" smtClean="0">
                <a:cs typeface="Times New Roman" pitchFamily="18" charset="0"/>
              </a:rPr>
              <a:t>Toprağın </a:t>
            </a:r>
            <a:r>
              <a:rPr lang="tr-TR" dirty="0">
                <a:cs typeface="Times New Roman" pitchFamily="18" charset="0"/>
              </a:rPr>
              <a:t>ısıtılması işlemi, kış aylarında toprağın normal olarak don olduğu kuzey ülkelerinde futbol, Amerikan futbolu, </a:t>
            </a:r>
            <a:r>
              <a:rPr lang="tr-TR" dirty="0" err="1">
                <a:cs typeface="Times New Roman" pitchFamily="18" charset="0"/>
              </a:rPr>
              <a:t>beyzbol</a:t>
            </a:r>
            <a:r>
              <a:rPr lang="tr-TR" dirty="0">
                <a:cs typeface="Times New Roman" pitchFamily="18" charset="0"/>
              </a:rPr>
              <a:t>, golf ve at yarışı alanlarında yaygındır. </a:t>
            </a:r>
            <a:endParaRPr lang="tr-TR" dirty="0" smtClean="0">
              <a:cs typeface="Times New Roman" pitchFamily="18" charset="0"/>
            </a:endParaRPr>
          </a:p>
          <a:p>
            <a:pPr indent="449263" algn="just" eaLnBrk="0" hangingPunct="0"/>
            <a:endParaRPr lang="tr-TR" dirty="0" smtClean="0">
              <a:cs typeface="Times New Roman" pitchFamily="18" charset="0"/>
            </a:endParaRPr>
          </a:p>
          <a:p>
            <a:pPr indent="449263" algn="just" eaLnBrk="0" hangingPunct="0"/>
            <a:r>
              <a:rPr lang="tr-TR" b="1" dirty="0" smtClean="0">
                <a:cs typeface="Times New Roman" pitchFamily="18" charset="0"/>
              </a:rPr>
              <a:t>Toprak </a:t>
            </a:r>
            <a:r>
              <a:rPr lang="tr-TR" b="1" dirty="0">
                <a:cs typeface="Times New Roman" pitchFamily="18" charset="0"/>
              </a:rPr>
              <a:t>ısıtması borulardan geçirilen sıcak su veya hava ile yapılırsa da izole edilmiş elektrik kablo ısıtıcıları çok yaygındır</a:t>
            </a:r>
            <a:r>
              <a:rPr lang="tr-TR" dirty="0">
                <a:cs typeface="Times New Roman" pitchFamily="18" charset="0"/>
              </a:rPr>
              <a:t>. </a:t>
            </a:r>
          </a:p>
        </p:txBody>
      </p:sp>
      <p:pic>
        <p:nvPicPr>
          <p:cNvPr id="3" name="Picture 2" descr="http://www.vertechlimited.com/files/images/padlaying.jpg"/>
          <p:cNvPicPr>
            <a:picLocks noChangeAspect="1" noChangeArrowheads="1"/>
          </p:cNvPicPr>
          <p:nvPr/>
        </p:nvPicPr>
        <p:blipFill>
          <a:blip r:embed="rId2" cstate="screen"/>
          <a:srcRect/>
          <a:stretch>
            <a:fillRect/>
          </a:stretch>
        </p:blipFill>
        <p:spPr bwMode="auto">
          <a:xfrm>
            <a:off x="4857752" y="357166"/>
            <a:ext cx="4115440" cy="5106505"/>
          </a:xfrm>
          <a:prstGeom prst="rect">
            <a:avLst/>
          </a:prstGeom>
          <a:noFill/>
          <a:ln w="38100">
            <a:solidFill>
              <a:schemeClr val="tx1"/>
            </a:solidFill>
            <a:miter lim="800000"/>
            <a:headEnd/>
            <a:tailEnd/>
          </a:ln>
        </p:spPr>
      </p:pic>
      <p:sp>
        <p:nvSpPr>
          <p:cNvPr id="4" name="3 Dikdörtgen"/>
          <p:cNvSpPr/>
          <p:nvPr/>
        </p:nvSpPr>
        <p:spPr>
          <a:xfrm>
            <a:off x="428596" y="5572140"/>
            <a:ext cx="84296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263" algn="just" eaLnBrk="0" hangingPunct="0"/>
            <a:r>
              <a:rPr lang="tr-TR" dirty="0" smtClean="0">
                <a:cs typeface="Times New Roman" pitchFamily="18" charset="0"/>
              </a:rPr>
              <a:t>Toprağın alttan ısıtılması kış aylarında görülen </a:t>
            </a:r>
            <a:r>
              <a:rPr lang="tr-TR" i="1" dirty="0" err="1" smtClean="0">
                <a:cs typeface="Times New Roman" pitchFamily="18" charset="0"/>
              </a:rPr>
              <a:t>Fusarium</a:t>
            </a:r>
            <a:r>
              <a:rPr lang="tr-TR" dirty="0" smtClean="0">
                <a:cs typeface="Times New Roman" pitchFamily="18" charset="0"/>
              </a:rPr>
              <a:t> vb. hastalıkların gelişimini engellemesi sistemin avantajlı yönlerinden birisidir.  </a:t>
            </a:r>
            <a:endParaRPr lang="tr-TR"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VERGREEN EVS TURF COVER"/>
          <p:cNvPicPr>
            <a:picLocks noChangeAspect="1" noChangeArrowheads="1"/>
          </p:cNvPicPr>
          <p:nvPr/>
        </p:nvPicPr>
        <p:blipFill>
          <a:blip r:embed="rId2"/>
          <a:srcRect/>
          <a:stretch>
            <a:fillRect/>
          </a:stretch>
        </p:blipFill>
        <p:spPr bwMode="auto">
          <a:xfrm>
            <a:off x="214282" y="857232"/>
            <a:ext cx="3214687" cy="4286250"/>
          </a:xfrm>
          <a:prstGeom prst="rect">
            <a:avLst/>
          </a:prstGeom>
          <a:noFill/>
          <a:ln w="38100">
            <a:solidFill>
              <a:schemeClr val="tx1"/>
            </a:solidFill>
            <a:miter lim="800000"/>
            <a:headEnd/>
            <a:tailEnd/>
          </a:ln>
        </p:spPr>
      </p:pic>
      <p:sp>
        <p:nvSpPr>
          <p:cNvPr id="37890" name="1 Dikdörtgen"/>
          <p:cNvSpPr>
            <a:spLocks noChangeArrowheads="1"/>
          </p:cNvSpPr>
          <p:nvPr/>
        </p:nvSpPr>
        <p:spPr bwMode="auto">
          <a:xfrm>
            <a:off x="714348" y="5286388"/>
            <a:ext cx="7929618"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indent="271463" algn="just">
              <a:defRPr/>
            </a:pPr>
            <a:r>
              <a:rPr lang="tr-TR" sz="2000" b="1" u="sng" dirty="0" smtClean="0"/>
              <a:t>Ancak </a:t>
            </a:r>
            <a:r>
              <a:rPr lang="tr-TR" sz="2000" b="1" u="sng" dirty="0"/>
              <a:t>örtü tabakasının kullanımı </a:t>
            </a:r>
          </a:p>
          <a:p>
            <a:pPr indent="271463" algn="just">
              <a:buFont typeface="Arial" pitchFamily="34" charset="0"/>
              <a:buChar char="•"/>
              <a:defRPr/>
            </a:pPr>
            <a:r>
              <a:rPr lang="tr-TR" sz="2000" b="1" dirty="0"/>
              <a:t>iş gücünü artırması, </a:t>
            </a:r>
          </a:p>
          <a:p>
            <a:pPr indent="271463" algn="just">
              <a:buFont typeface="Arial" pitchFamily="34" charset="0"/>
              <a:buChar char="•"/>
              <a:defRPr/>
            </a:pPr>
            <a:r>
              <a:rPr lang="tr-TR" sz="2000" b="1" dirty="0"/>
              <a:t>güneş ışığı ile birlikte örtü altındaki sıcaklığın bazen çok yükselmesi, </a:t>
            </a:r>
          </a:p>
          <a:p>
            <a:pPr indent="271463" algn="just">
              <a:buFont typeface="Arial" pitchFamily="34" charset="0"/>
              <a:buChar char="•"/>
              <a:defRPr/>
            </a:pPr>
            <a:r>
              <a:rPr lang="tr-TR" sz="2000" b="1" dirty="0"/>
              <a:t>hastalık ve zararlıların </a:t>
            </a:r>
            <a:r>
              <a:rPr lang="tr-TR" sz="2000" b="1" dirty="0" smtClean="0"/>
              <a:t>çoğalması</a:t>
            </a:r>
            <a:endParaRPr lang="tr-TR" sz="2000" b="1" dirty="0"/>
          </a:p>
        </p:txBody>
      </p:sp>
      <p:pic>
        <p:nvPicPr>
          <p:cNvPr id="47107" name="Picture 6" descr="cover300.jpg"/>
          <p:cNvPicPr>
            <a:picLocks noChangeAspect="1" noChangeArrowheads="1"/>
          </p:cNvPicPr>
          <p:nvPr/>
        </p:nvPicPr>
        <p:blipFill>
          <a:blip r:embed="rId3"/>
          <a:srcRect/>
          <a:stretch>
            <a:fillRect/>
          </a:stretch>
        </p:blipFill>
        <p:spPr bwMode="auto">
          <a:xfrm>
            <a:off x="4429124" y="1357298"/>
            <a:ext cx="4265613" cy="3786188"/>
          </a:xfrm>
          <a:prstGeom prst="rect">
            <a:avLst/>
          </a:prstGeom>
          <a:noFill/>
          <a:ln w="38100">
            <a:solidFill>
              <a:schemeClr val="tx1"/>
            </a:solidFill>
            <a:miter lim="800000"/>
            <a:headEnd/>
            <a:tailEnd/>
          </a:ln>
        </p:spPr>
      </p:pic>
      <p:sp>
        <p:nvSpPr>
          <p:cNvPr id="47108" name="4 Dikdörtgen"/>
          <p:cNvSpPr>
            <a:spLocks noChangeArrowheads="1"/>
          </p:cNvSpPr>
          <p:nvPr/>
        </p:nvSpPr>
        <p:spPr bwMode="auto">
          <a:xfrm>
            <a:off x="2500298" y="214290"/>
            <a:ext cx="642942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indent="450850" algn="just"/>
            <a:r>
              <a:rPr lang="tr-TR" b="1" dirty="0"/>
              <a:t>Bazı ülkelerde toprak ısıtmasına ek olarak toprağın üzerine </a:t>
            </a:r>
            <a:r>
              <a:rPr lang="tr-TR" b="1" dirty="0" err="1"/>
              <a:t>polyetilen</a:t>
            </a:r>
            <a:r>
              <a:rPr lang="tr-TR" b="1" dirty="0"/>
              <a:t> bir örtü tabakası serilir. Bu yöntemde ısıtma masrafları azaldığı gibi bitkilerde görülen kış kurumaları da engellenir. </a:t>
            </a:r>
          </a:p>
        </p:txBody>
      </p:sp>
    </p:spTree>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642910" y="3071810"/>
            <a:ext cx="7858180"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indent="449263" algn="just" eaLnBrk="0" hangingPunct="0"/>
            <a:endParaRPr lang="tr-TR" sz="2000" dirty="0">
              <a:solidFill>
                <a:schemeClr val="tx1"/>
              </a:solidFill>
            </a:endParaRPr>
          </a:p>
          <a:p>
            <a:pPr indent="449263" algn="just" eaLnBrk="0" hangingPunct="0"/>
            <a:r>
              <a:rPr lang="tr-TR" sz="2000" dirty="0" smtClean="0">
                <a:solidFill>
                  <a:schemeClr val="tx1"/>
                </a:solidFill>
                <a:cs typeface="Times New Roman" pitchFamily="18" charset="0"/>
              </a:rPr>
              <a:t>Bitkiler </a:t>
            </a:r>
            <a:r>
              <a:rPr lang="tr-TR" sz="2000" dirty="0">
                <a:solidFill>
                  <a:schemeClr val="tx1"/>
                </a:solidFill>
                <a:cs typeface="Times New Roman" pitchFamily="18" charset="0"/>
              </a:rPr>
              <a:t>gündüz sıcaklığının geceden daha yüksek olması halinde iyi gelişirler. Çim bitkileri de büyüme ve gelişme devrelerinde sabit sıcaklıklardan çok, alternatif olarak uygulanan farklı sıcaklıklardan hoşlanırlar. </a:t>
            </a:r>
            <a:endParaRPr lang="tr-TR" sz="2000" dirty="0">
              <a:solidFill>
                <a:schemeClr val="tx1"/>
              </a:solidFill>
            </a:endParaRPr>
          </a:p>
        </p:txBody>
      </p:sp>
      <p:sp>
        <p:nvSpPr>
          <p:cNvPr id="7" name="6 Dikdörtgen"/>
          <p:cNvSpPr/>
          <p:nvPr/>
        </p:nvSpPr>
        <p:spPr>
          <a:xfrm>
            <a:off x="2643174" y="500042"/>
            <a:ext cx="321471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263" algn="just" eaLnBrk="0" hangingPunct="0"/>
            <a:r>
              <a:rPr lang="tr-TR" sz="2400" b="1" dirty="0" err="1" smtClean="0">
                <a:solidFill>
                  <a:schemeClr val="tx1"/>
                </a:solidFill>
                <a:cs typeface="Times New Roman" pitchFamily="18" charset="0"/>
              </a:rPr>
              <a:t>Termoperiodizm</a:t>
            </a:r>
            <a:r>
              <a:rPr lang="tr-TR" sz="2400" b="1" dirty="0" smtClean="0">
                <a:solidFill>
                  <a:schemeClr val="tx1"/>
                </a:solidFill>
                <a:cs typeface="Times New Roman" pitchFamily="18" charset="0"/>
              </a:rPr>
              <a:t> </a:t>
            </a:r>
            <a:endParaRPr lang="tr-TR" sz="2400" b="1" dirty="0">
              <a:solidFill>
                <a:schemeClr val="tx1"/>
              </a:solidFill>
              <a:cs typeface="Times New Roman" pitchFamily="18" charset="0"/>
            </a:endParaRPr>
          </a:p>
        </p:txBody>
      </p:sp>
      <p:sp>
        <p:nvSpPr>
          <p:cNvPr id="8" name="7 Dikdörtgen"/>
          <p:cNvSpPr/>
          <p:nvPr/>
        </p:nvSpPr>
        <p:spPr>
          <a:xfrm>
            <a:off x="714348" y="1643050"/>
            <a:ext cx="778674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solidFill>
                  <a:schemeClr val="tx1"/>
                </a:solidFill>
                <a:cs typeface="Times New Roman" pitchFamily="18" charset="0"/>
              </a:rPr>
              <a:t>          Bitkilerin günlük sıcaklık değişimlerine karşı gösterdiği tepkiye </a:t>
            </a:r>
            <a:r>
              <a:rPr lang="tr-TR" sz="2400" b="1" dirty="0" err="1" smtClean="0">
                <a:solidFill>
                  <a:schemeClr val="tx1"/>
                </a:solidFill>
                <a:cs typeface="Times New Roman" pitchFamily="18" charset="0"/>
              </a:rPr>
              <a:t>termoperiyodizm</a:t>
            </a:r>
            <a:r>
              <a:rPr lang="tr-TR" sz="2400" dirty="0" smtClean="0">
                <a:solidFill>
                  <a:schemeClr val="tx1"/>
                </a:solidFill>
                <a:cs typeface="Times New Roman" pitchFamily="18" charset="0"/>
              </a:rPr>
              <a:t> denir. </a:t>
            </a:r>
            <a:endParaRPr lang="tr-TR" sz="2400"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4 Resim" descr="poa pratensisss.jpg"/>
          <p:cNvPicPr>
            <a:picLocks noChangeAspect="1"/>
          </p:cNvPicPr>
          <p:nvPr/>
        </p:nvPicPr>
        <p:blipFill>
          <a:blip r:embed="rId2"/>
          <a:srcRect/>
          <a:stretch>
            <a:fillRect/>
          </a:stretch>
        </p:blipFill>
        <p:spPr bwMode="auto">
          <a:xfrm>
            <a:off x="738188" y="3214682"/>
            <a:ext cx="3714750" cy="2643188"/>
          </a:xfrm>
          <a:prstGeom prst="rect">
            <a:avLst/>
          </a:prstGeom>
          <a:noFill/>
          <a:ln w="9525">
            <a:noFill/>
            <a:miter lim="800000"/>
            <a:headEnd/>
            <a:tailEnd/>
          </a:ln>
        </p:spPr>
      </p:pic>
      <p:sp>
        <p:nvSpPr>
          <p:cNvPr id="3" name="Rectangle 1"/>
          <p:cNvSpPr>
            <a:spLocks noChangeArrowheads="1"/>
          </p:cNvSpPr>
          <p:nvPr/>
        </p:nvSpPr>
        <p:spPr bwMode="auto">
          <a:xfrm>
            <a:off x="714348" y="1000108"/>
            <a:ext cx="7572375" cy="10156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indent="449263" algn="just" eaLnBrk="0" hangingPunct="0"/>
            <a:r>
              <a:rPr lang="tr-TR" sz="2000" dirty="0" smtClean="0">
                <a:solidFill>
                  <a:schemeClr val="tx1"/>
                </a:solidFill>
                <a:cs typeface="Times New Roman" pitchFamily="18" charset="0"/>
              </a:rPr>
              <a:t>Yapılan </a:t>
            </a:r>
            <a:r>
              <a:rPr lang="tr-TR" sz="2000" dirty="0">
                <a:solidFill>
                  <a:schemeClr val="tx1"/>
                </a:solidFill>
                <a:cs typeface="Times New Roman" pitchFamily="18" charset="0"/>
              </a:rPr>
              <a:t>çalışmalarda gerek </a:t>
            </a:r>
            <a:r>
              <a:rPr lang="tr-TR" sz="2000" i="1" dirty="0" smtClean="0">
                <a:solidFill>
                  <a:schemeClr val="tx1"/>
                </a:solidFill>
                <a:cs typeface="Times New Roman" pitchFamily="18" charset="0"/>
              </a:rPr>
              <a:t>Poa </a:t>
            </a:r>
            <a:r>
              <a:rPr lang="tr-TR" sz="2000" i="1" dirty="0" err="1">
                <a:solidFill>
                  <a:schemeClr val="tx1"/>
                </a:solidFill>
                <a:cs typeface="Times New Roman" pitchFamily="18" charset="0"/>
              </a:rPr>
              <a:t>pratensis</a:t>
            </a:r>
            <a:r>
              <a:rPr lang="tr-TR" sz="2000" i="1" dirty="0">
                <a:solidFill>
                  <a:schemeClr val="tx1"/>
                </a:solidFill>
                <a:cs typeface="Times New Roman" pitchFamily="18" charset="0"/>
              </a:rPr>
              <a:t> </a:t>
            </a:r>
            <a:r>
              <a:rPr lang="tr-TR" sz="2000" dirty="0" smtClean="0">
                <a:solidFill>
                  <a:schemeClr val="tx1"/>
                </a:solidFill>
                <a:cs typeface="Times New Roman" pitchFamily="18" charset="0"/>
              </a:rPr>
              <a:t>gerekse </a:t>
            </a:r>
            <a:r>
              <a:rPr lang="tr-TR" sz="2000" i="1" dirty="0" smtClean="0">
                <a:solidFill>
                  <a:schemeClr val="tx1"/>
                </a:solidFill>
                <a:cs typeface="Times New Roman" pitchFamily="18" charset="0"/>
              </a:rPr>
              <a:t>Cynodon </a:t>
            </a:r>
            <a:r>
              <a:rPr lang="tr-TR" sz="2000" i="1" dirty="0">
                <a:solidFill>
                  <a:schemeClr val="tx1"/>
                </a:solidFill>
                <a:cs typeface="Times New Roman" pitchFamily="18" charset="0"/>
              </a:rPr>
              <a:t>dactylon </a:t>
            </a:r>
            <a:r>
              <a:rPr lang="tr-TR" sz="2000" dirty="0" smtClean="0">
                <a:solidFill>
                  <a:schemeClr val="tx1"/>
                </a:solidFill>
                <a:cs typeface="Times New Roman" pitchFamily="18" charset="0"/>
              </a:rPr>
              <a:t>bitkilerin </a:t>
            </a:r>
            <a:r>
              <a:rPr lang="tr-TR" sz="2000" dirty="0">
                <a:solidFill>
                  <a:schemeClr val="tx1"/>
                </a:solidFill>
                <a:cs typeface="Times New Roman" pitchFamily="18" charset="0"/>
              </a:rPr>
              <a:t>25/15 </a:t>
            </a:r>
            <a:r>
              <a:rPr lang="tr-TR" sz="2000" baseline="30000" dirty="0" err="1">
                <a:solidFill>
                  <a:schemeClr val="tx1"/>
                </a:solidFill>
                <a:cs typeface="Times New Roman" pitchFamily="18" charset="0"/>
              </a:rPr>
              <a:t>o</a:t>
            </a:r>
            <a:r>
              <a:rPr lang="tr-TR" sz="2000" dirty="0" err="1">
                <a:solidFill>
                  <a:schemeClr val="tx1"/>
                </a:solidFill>
                <a:cs typeface="Times New Roman" pitchFamily="18" charset="0"/>
              </a:rPr>
              <a:t>C</a:t>
            </a:r>
            <a:r>
              <a:rPr lang="tr-TR" sz="2000" dirty="0">
                <a:solidFill>
                  <a:schemeClr val="tx1"/>
                </a:solidFill>
                <a:cs typeface="Times New Roman" pitchFamily="18" charset="0"/>
              </a:rPr>
              <a:t> veya 30/10 </a:t>
            </a:r>
            <a:r>
              <a:rPr lang="tr-TR" sz="2000" baseline="30000" dirty="0" err="1">
                <a:solidFill>
                  <a:schemeClr val="tx1"/>
                </a:solidFill>
                <a:cs typeface="Times New Roman" pitchFamily="18" charset="0"/>
              </a:rPr>
              <a:t>o</a:t>
            </a:r>
            <a:r>
              <a:rPr lang="tr-TR" sz="2000" dirty="0" err="1">
                <a:solidFill>
                  <a:schemeClr val="tx1"/>
                </a:solidFill>
                <a:cs typeface="Times New Roman" pitchFamily="18" charset="0"/>
              </a:rPr>
              <a:t>C</a:t>
            </a:r>
            <a:r>
              <a:rPr lang="tr-TR" sz="2000" dirty="0">
                <a:solidFill>
                  <a:schemeClr val="tx1"/>
                </a:solidFill>
                <a:cs typeface="Times New Roman" pitchFamily="18" charset="0"/>
              </a:rPr>
              <a:t> (gündüz/gece) sıcaklıklarda sabit 20 </a:t>
            </a:r>
            <a:r>
              <a:rPr lang="tr-TR" sz="2000" baseline="30000" dirty="0" err="1">
                <a:solidFill>
                  <a:schemeClr val="tx1"/>
                </a:solidFill>
                <a:cs typeface="Times New Roman" pitchFamily="18" charset="0"/>
              </a:rPr>
              <a:t>o</a:t>
            </a:r>
            <a:r>
              <a:rPr lang="tr-TR" sz="2000" dirty="0" err="1">
                <a:solidFill>
                  <a:schemeClr val="tx1"/>
                </a:solidFill>
                <a:cs typeface="Times New Roman" pitchFamily="18" charset="0"/>
              </a:rPr>
              <a:t>C</a:t>
            </a:r>
            <a:r>
              <a:rPr lang="tr-TR" sz="2000" dirty="0">
                <a:solidFill>
                  <a:schemeClr val="tx1"/>
                </a:solidFill>
                <a:cs typeface="Times New Roman" pitchFamily="18" charset="0"/>
              </a:rPr>
              <a:t> ye göre daha iyi geliştiği belirlenmiştir. </a:t>
            </a:r>
            <a:endParaRPr lang="tr-TR" sz="2000" dirty="0">
              <a:solidFill>
                <a:schemeClr val="tx1"/>
              </a:solidFill>
            </a:endParaRPr>
          </a:p>
        </p:txBody>
      </p:sp>
      <p:pic>
        <p:nvPicPr>
          <p:cNvPr id="4" name="2 Resim" descr="Cynodon_dactylon_04.jpg"/>
          <p:cNvPicPr>
            <a:picLocks noChangeAspect="1"/>
          </p:cNvPicPr>
          <p:nvPr/>
        </p:nvPicPr>
        <p:blipFill>
          <a:blip r:embed="rId3" cstate="screen"/>
          <a:srcRect/>
          <a:stretch>
            <a:fillRect/>
          </a:stretch>
        </p:blipFill>
        <p:spPr bwMode="auto">
          <a:xfrm>
            <a:off x="4881590" y="3214682"/>
            <a:ext cx="3690938" cy="2692400"/>
          </a:xfrm>
          <a:prstGeom prst="rect">
            <a:avLst/>
          </a:prstGeom>
          <a:noFill/>
          <a:ln w="9525">
            <a:noFill/>
            <a:miter lim="800000"/>
            <a:headEnd/>
            <a:tailEnd/>
          </a:ln>
        </p:spPr>
      </p:pic>
      <p:sp>
        <p:nvSpPr>
          <p:cNvPr id="5" name="3 Dikdörtgen"/>
          <p:cNvSpPr>
            <a:spLocks noChangeArrowheads="1"/>
          </p:cNvSpPr>
          <p:nvPr/>
        </p:nvSpPr>
        <p:spPr bwMode="auto">
          <a:xfrm>
            <a:off x="5738840" y="5500682"/>
            <a:ext cx="2030413" cy="338138"/>
          </a:xfrm>
          <a:prstGeom prst="rect">
            <a:avLst/>
          </a:prstGeom>
          <a:solidFill>
            <a:srgbClr val="92D050"/>
          </a:solidFill>
          <a:ln w="9525">
            <a:noFill/>
            <a:miter lim="800000"/>
            <a:headEnd/>
            <a:tailEnd/>
          </a:ln>
        </p:spPr>
        <p:txBody>
          <a:bodyPr wrap="none">
            <a:spAutoFit/>
          </a:bodyPr>
          <a:lstStyle/>
          <a:p>
            <a:r>
              <a:rPr lang="tr-TR" sz="1600" b="1" i="1">
                <a:cs typeface="Times New Roman" pitchFamily="18" charset="0"/>
              </a:rPr>
              <a:t>Cynodon dactylon </a:t>
            </a:r>
            <a:endParaRPr lang="tr-TR" sz="1600" b="1"/>
          </a:p>
        </p:txBody>
      </p:sp>
      <p:sp>
        <p:nvSpPr>
          <p:cNvPr id="6" name="5 Dikdörtgen"/>
          <p:cNvSpPr>
            <a:spLocks noChangeArrowheads="1"/>
          </p:cNvSpPr>
          <p:nvPr/>
        </p:nvSpPr>
        <p:spPr bwMode="auto">
          <a:xfrm>
            <a:off x="2024090" y="5429245"/>
            <a:ext cx="1530350" cy="338137"/>
          </a:xfrm>
          <a:prstGeom prst="rect">
            <a:avLst/>
          </a:prstGeom>
          <a:solidFill>
            <a:srgbClr val="92D050"/>
          </a:solidFill>
          <a:ln w="9525">
            <a:noFill/>
            <a:miter lim="800000"/>
            <a:headEnd/>
            <a:tailEnd/>
          </a:ln>
        </p:spPr>
        <p:txBody>
          <a:bodyPr wrap="none">
            <a:spAutoFit/>
          </a:bodyPr>
          <a:lstStyle/>
          <a:p>
            <a:r>
              <a:rPr lang="tr-TR" sz="1600" b="1" i="1">
                <a:cs typeface="Times New Roman" pitchFamily="18" charset="0"/>
              </a:rPr>
              <a:t>Poa pratensis</a:t>
            </a:r>
            <a:endParaRPr lang="tr-TR" sz="1600" b="1"/>
          </a:p>
        </p:txBody>
      </p:sp>
    </p:spTree>
  </p:cSld>
  <p:clrMapOvr>
    <a:masterClrMapping/>
  </p:clrMapOvr>
  <p:transition spd="slow">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Resim" descr="Lolium_perenne_02_perennial%20ryegras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9154" name="Rectangle 1"/>
          <p:cNvSpPr>
            <a:spLocks noChangeArrowheads="1"/>
          </p:cNvSpPr>
          <p:nvPr/>
        </p:nvSpPr>
        <p:spPr bwMode="auto">
          <a:xfrm>
            <a:off x="642910" y="1214422"/>
            <a:ext cx="8001056"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indent="449263" algn="just" eaLnBrk="0" hangingPunct="0"/>
            <a:r>
              <a:rPr lang="tr-TR" sz="2000" dirty="0" smtClean="0">
                <a:cs typeface="Times New Roman" pitchFamily="18" charset="0"/>
              </a:rPr>
              <a:t>Serin </a:t>
            </a:r>
            <a:r>
              <a:rPr lang="tr-TR" sz="2000" dirty="0">
                <a:cs typeface="Times New Roman" pitchFamily="18" charset="0"/>
              </a:rPr>
              <a:t>iklim çim bitkileri </a:t>
            </a:r>
            <a:r>
              <a:rPr lang="tr-TR" sz="2000" dirty="0" smtClean="0">
                <a:cs typeface="Times New Roman" pitchFamily="18" charset="0"/>
              </a:rPr>
              <a:t>sapa </a:t>
            </a:r>
            <a:r>
              <a:rPr lang="tr-TR" sz="2000" dirty="0">
                <a:cs typeface="Times New Roman" pitchFamily="18" charset="0"/>
              </a:rPr>
              <a:t>kalkıp tohum bağlayabilmeleri için belirli bir süre </a:t>
            </a:r>
            <a:r>
              <a:rPr lang="tr-TR" sz="2000" dirty="0" smtClean="0">
                <a:cs typeface="Times New Roman" pitchFamily="18" charset="0"/>
              </a:rPr>
              <a:t>(4-8 hafta süre ile 0-5 </a:t>
            </a:r>
            <a:r>
              <a:rPr lang="tr-TR" sz="2000" baseline="30000" dirty="0" err="1" smtClean="0">
                <a:cs typeface="Times New Roman" pitchFamily="18" charset="0"/>
              </a:rPr>
              <a:t>o</a:t>
            </a:r>
            <a:r>
              <a:rPr lang="tr-TR" sz="2000" dirty="0" err="1" smtClean="0">
                <a:cs typeface="Times New Roman" pitchFamily="18" charset="0"/>
              </a:rPr>
              <a:t>C</a:t>
            </a:r>
            <a:r>
              <a:rPr lang="tr-TR" sz="2000" dirty="0" smtClean="0">
                <a:cs typeface="Times New Roman" pitchFamily="18" charset="0"/>
              </a:rPr>
              <a:t>) soğuk </a:t>
            </a:r>
            <a:r>
              <a:rPr lang="tr-TR" sz="2000" dirty="0">
                <a:cs typeface="Times New Roman" pitchFamily="18" charset="0"/>
              </a:rPr>
              <a:t>devreden geçmeleri gereklidir. Bitkilerin </a:t>
            </a:r>
            <a:r>
              <a:rPr lang="tr-TR" sz="2000" dirty="0">
                <a:solidFill>
                  <a:schemeClr val="bg1"/>
                </a:solidFill>
                <a:cs typeface="Times New Roman" pitchFamily="18" charset="0"/>
              </a:rPr>
              <a:t>bu isteğine </a:t>
            </a:r>
            <a:r>
              <a:rPr lang="tr-TR" sz="2400" b="1" dirty="0" err="1">
                <a:solidFill>
                  <a:schemeClr val="bg1"/>
                </a:solidFill>
                <a:cs typeface="Times New Roman" pitchFamily="18" charset="0"/>
              </a:rPr>
              <a:t>vernalizasyon</a:t>
            </a:r>
            <a:r>
              <a:rPr lang="tr-TR" sz="2000" dirty="0">
                <a:solidFill>
                  <a:schemeClr val="bg1"/>
                </a:solidFill>
                <a:cs typeface="Times New Roman" pitchFamily="18" charset="0"/>
              </a:rPr>
              <a:t> </a:t>
            </a:r>
            <a:r>
              <a:rPr lang="tr-TR" sz="2000" dirty="0" smtClean="0">
                <a:cs typeface="Times New Roman" pitchFamily="18" charset="0"/>
              </a:rPr>
              <a:t>denir</a:t>
            </a:r>
            <a:r>
              <a:rPr lang="tr-TR" sz="2000" dirty="0">
                <a:cs typeface="Times New Roman" pitchFamily="18" charset="0"/>
              </a:rPr>
              <a:t>. </a:t>
            </a:r>
            <a:endParaRPr lang="tr-TR" sz="2000" dirty="0"/>
          </a:p>
        </p:txBody>
      </p:sp>
      <p:sp>
        <p:nvSpPr>
          <p:cNvPr id="3" name="2 Dikdörtgen"/>
          <p:cNvSpPr/>
          <p:nvPr/>
        </p:nvSpPr>
        <p:spPr>
          <a:xfrm>
            <a:off x="3000364" y="285728"/>
            <a:ext cx="328614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449263" algn="just" eaLnBrk="0" hangingPunct="0"/>
            <a:r>
              <a:rPr lang="tr-TR" sz="2400" b="1" dirty="0" err="1" smtClean="0">
                <a:solidFill>
                  <a:prstClr val="black"/>
                </a:solidFill>
                <a:cs typeface="Times New Roman" pitchFamily="18" charset="0"/>
              </a:rPr>
              <a:t>Vernalizasyon</a:t>
            </a:r>
            <a:r>
              <a:rPr lang="tr-TR" sz="2400" b="1" dirty="0" smtClean="0">
                <a:solidFill>
                  <a:prstClr val="black"/>
                </a:solidFill>
                <a:cs typeface="Times New Roman" pitchFamily="18" charset="0"/>
              </a:rPr>
              <a:t> </a:t>
            </a:r>
            <a:endParaRPr lang="tr-TR" sz="2400" b="1" dirty="0">
              <a:solidFill>
                <a:prstClr val="black"/>
              </a:solidFill>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oquelcreekwater.com/images/Pho-Grass_festuca_rubra.jpg"/>
          <p:cNvPicPr>
            <a:picLocks noChangeAspect="1" noChangeArrowheads="1"/>
          </p:cNvPicPr>
          <p:nvPr/>
        </p:nvPicPr>
        <p:blipFill>
          <a:blip r:embed="rId2"/>
          <a:srcRect/>
          <a:stretch>
            <a:fillRect/>
          </a:stretch>
        </p:blipFill>
        <p:spPr bwMode="auto">
          <a:xfrm>
            <a:off x="1214446" y="497645"/>
            <a:ext cx="6929454" cy="6003189"/>
          </a:xfrm>
          <a:prstGeom prst="rect">
            <a:avLst/>
          </a:prstGeom>
          <a:noFill/>
          <a:ln w="9525">
            <a:noFill/>
            <a:miter lim="800000"/>
            <a:headEnd/>
            <a:tailEnd/>
          </a:ln>
        </p:spPr>
      </p:pic>
      <p:sp>
        <p:nvSpPr>
          <p:cNvPr id="2" name="1 Dikdörtgen"/>
          <p:cNvSpPr/>
          <p:nvPr/>
        </p:nvSpPr>
        <p:spPr>
          <a:xfrm>
            <a:off x="500034" y="214290"/>
            <a:ext cx="821537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263" algn="just" eaLnBrk="0" hangingPunct="0"/>
            <a:r>
              <a:rPr lang="tr-TR" sz="2000" dirty="0" smtClean="0">
                <a:cs typeface="Times New Roman" pitchFamily="18" charset="0"/>
              </a:rPr>
              <a:t>Yeşil alanlara ekilen çim bitkilerinde </a:t>
            </a:r>
            <a:r>
              <a:rPr lang="tr-TR" sz="2000" b="1" dirty="0" smtClean="0">
                <a:cs typeface="Times New Roman" pitchFamily="18" charset="0"/>
              </a:rPr>
              <a:t>sapa kalkma ve çiçeklenme istenmez</a:t>
            </a:r>
            <a:r>
              <a:rPr lang="tr-TR" sz="2000" dirty="0" smtClean="0">
                <a:cs typeface="Times New Roman" pitchFamily="18" charset="0"/>
              </a:rPr>
              <a:t>. Buna karşılık serin iklim çim bitkilerinde ilkbahar veya yaz başlangıcında sapa kalkma ve çiçeklenme olayı çok sık görülür. Bunun nedeni kış ayları boyunca bitkilerin yeterli soğuklanmayı almalarıdır. </a:t>
            </a:r>
          </a:p>
          <a:p>
            <a:pPr indent="449263" algn="just" eaLnBrk="0" hangingPunct="0"/>
            <a:endParaRPr lang="tr-TR" sz="2000" dirty="0" smtClean="0">
              <a:cs typeface="Times New Roman" pitchFamily="18" charset="0"/>
            </a:endParaRPr>
          </a:p>
          <a:p>
            <a:pPr indent="449263" algn="just" eaLnBrk="0" hangingPunct="0"/>
            <a:r>
              <a:rPr lang="tr-TR" sz="2000" dirty="0" err="1" smtClean="0">
                <a:cs typeface="Times New Roman" pitchFamily="18" charset="0"/>
              </a:rPr>
              <a:t>Vernalizasyon</a:t>
            </a:r>
            <a:r>
              <a:rPr lang="tr-TR" sz="2000" dirty="0" smtClean="0">
                <a:cs typeface="Times New Roman" pitchFamily="18" charset="0"/>
              </a:rPr>
              <a:t> süresi ve düşük sıcaklığın derecesi türlere ve çeşitlere göre değişebilmektedir. </a:t>
            </a:r>
            <a:endParaRPr lang="tr-TR" sz="2000" b="1" dirty="0">
              <a:solidFill>
                <a:srgbClr val="C00000"/>
              </a:solidFill>
            </a:endParaRPr>
          </a:p>
        </p:txBody>
      </p:sp>
      <p:sp>
        <p:nvSpPr>
          <p:cNvPr id="3" name="2 Dikdörtgen"/>
          <p:cNvSpPr/>
          <p:nvPr/>
        </p:nvSpPr>
        <p:spPr>
          <a:xfrm>
            <a:off x="428596" y="5997379"/>
            <a:ext cx="842968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r>
              <a:rPr lang="tr-TR" sz="2000" b="1" dirty="0" err="1" smtClean="0">
                <a:solidFill>
                  <a:schemeClr val="bg1"/>
                </a:solidFill>
                <a:cs typeface="Times New Roman" pitchFamily="18" charset="0"/>
              </a:rPr>
              <a:t>Vernalizasyon</a:t>
            </a:r>
            <a:r>
              <a:rPr lang="tr-TR" sz="2000" b="1" dirty="0" smtClean="0">
                <a:solidFill>
                  <a:schemeClr val="bg1"/>
                </a:solidFill>
                <a:cs typeface="Times New Roman" pitchFamily="18" charset="0"/>
              </a:rPr>
              <a:t> isteği fazla olan tür veya çeşitler, kışları ılıman geçen bölgelere ekildiğinde sapa kalkma çok az görüleceğinden çim kalitesi yükselir.</a:t>
            </a:r>
            <a:endParaRPr lang="tr-TR" sz="2000"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571472" y="714356"/>
            <a:ext cx="8143904" cy="2923877"/>
          </a:xfrm>
          <a:prstGeom prst="rect">
            <a:avLst/>
          </a:prstGeom>
          <a:noFill/>
          <a:ln w="9525">
            <a:noFill/>
            <a:miter lim="800000"/>
            <a:headEnd/>
            <a:tailEnd/>
          </a:ln>
        </p:spPr>
        <p:txBody>
          <a:bodyPr wrap="square" anchor="ctr">
            <a:spAutoFit/>
          </a:bodyPr>
          <a:lstStyle/>
          <a:p>
            <a:pPr indent="449263" algn="just" eaLnBrk="0" hangingPunct="0"/>
            <a:r>
              <a:rPr lang="tr-TR" dirty="0" smtClean="0">
                <a:cs typeface="Times New Roman" pitchFamily="18" charset="0"/>
              </a:rPr>
              <a:t>Bazı </a:t>
            </a:r>
            <a:r>
              <a:rPr lang="tr-TR" dirty="0">
                <a:cs typeface="Times New Roman" pitchFamily="18" charset="0"/>
              </a:rPr>
              <a:t>çim bitkilerinde kış aylarında düşük toprak ve hava sıcaklığı nedeni ile büyüme pratik olarak </a:t>
            </a:r>
            <a:r>
              <a:rPr lang="tr-TR" dirty="0" smtClean="0">
                <a:cs typeface="Times New Roman" pitchFamily="18" charset="0"/>
              </a:rPr>
              <a:t>durur,</a:t>
            </a:r>
          </a:p>
          <a:p>
            <a:pPr indent="449263" algn="just" eaLnBrk="0" hangingPunct="0"/>
            <a:r>
              <a:rPr lang="tr-TR" dirty="0" smtClean="0">
                <a:cs typeface="Times New Roman" pitchFamily="18" charset="0"/>
              </a:rPr>
              <a:t>Yapraklar </a:t>
            </a:r>
            <a:r>
              <a:rPr lang="tr-TR" dirty="0">
                <a:cs typeface="Times New Roman" pitchFamily="18" charset="0"/>
              </a:rPr>
              <a:t>kurumaya </a:t>
            </a:r>
            <a:r>
              <a:rPr lang="tr-TR" dirty="0" smtClean="0">
                <a:cs typeface="Times New Roman" pitchFamily="18" charset="0"/>
              </a:rPr>
              <a:t>başlar, </a:t>
            </a:r>
          </a:p>
          <a:p>
            <a:pPr indent="449263" algn="just" eaLnBrk="0" hangingPunct="0"/>
            <a:r>
              <a:rPr lang="tr-TR" dirty="0" smtClean="0">
                <a:cs typeface="Times New Roman" pitchFamily="18" charset="0"/>
              </a:rPr>
              <a:t>Çoğu </a:t>
            </a:r>
            <a:r>
              <a:rPr lang="tr-TR" dirty="0">
                <a:cs typeface="Times New Roman" pitchFamily="18" charset="0"/>
              </a:rPr>
              <a:t>yaprak klorofil eksikliği nedeni ile kahverengine döner. </a:t>
            </a:r>
            <a:endParaRPr lang="tr-TR" dirty="0" smtClean="0">
              <a:cs typeface="Times New Roman" pitchFamily="18" charset="0"/>
            </a:endParaRPr>
          </a:p>
          <a:p>
            <a:pPr indent="449263" algn="just" eaLnBrk="0" hangingPunct="0"/>
            <a:endParaRPr lang="tr-TR" sz="2000" b="1" i="1" dirty="0" smtClean="0">
              <a:solidFill>
                <a:srgbClr val="C00000"/>
              </a:solidFill>
              <a:cs typeface="Times New Roman" pitchFamily="18" charset="0"/>
            </a:endParaRPr>
          </a:p>
          <a:p>
            <a:pPr indent="449263" algn="just" eaLnBrk="0" hangingPunct="0"/>
            <a:r>
              <a:rPr lang="tr-TR" sz="2000" b="1" i="1" dirty="0" smtClean="0">
                <a:solidFill>
                  <a:srgbClr val="C00000"/>
                </a:solidFill>
                <a:cs typeface="Times New Roman" pitchFamily="18" charset="0"/>
              </a:rPr>
              <a:t>Cynodon</a:t>
            </a:r>
            <a:r>
              <a:rPr lang="tr-TR" sz="2000" b="1" i="1" dirty="0">
                <a:solidFill>
                  <a:srgbClr val="C00000"/>
                </a:solidFill>
                <a:cs typeface="Times New Roman" pitchFamily="18" charset="0"/>
              </a:rPr>
              <a:t>, </a:t>
            </a:r>
            <a:r>
              <a:rPr lang="tr-TR" sz="2000" b="1" i="1" dirty="0" err="1">
                <a:solidFill>
                  <a:srgbClr val="C00000"/>
                </a:solidFill>
                <a:cs typeface="Times New Roman" pitchFamily="18" charset="0"/>
              </a:rPr>
              <a:t>Zoysia</a:t>
            </a:r>
            <a:r>
              <a:rPr lang="tr-TR" sz="2000" b="1" dirty="0">
                <a:solidFill>
                  <a:srgbClr val="C00000"/>
                </a:solidFill>
                <a:cs typeface="Times New Roman" pitchFamily="18" charset="0"/>
              </a:rPr>
              <a:t> gibi </a:t>
            </a:r>
            <a:r>
              <a:rPr lang="tr-TR" sz="2000" b="1" dirty="0" smtClean="0">
                <a:solidFill>
                  <a:srgbClr val="C00000"/>
                </a:solidFill>
                <a:cs typeface="Times New Roman" pitchFamily="18" charset="0"/>
              </a:rPr>
              <a:t>çim bitkilerinde yaygındır, </a:t>
            </a:r>
            <a:r>
              <a:rPr lang="tr-TR" dirty="0" smtClean="0">
                <a:cs typeface="Times New Roman" pitchFamily="18" charset="0"/>
              </a:rPr>
              <a:t>toprak </a:t>
            </a:r>
            <a:r>
              <a:rPr lang="tr-TR" dirty="0">
                <a:cs typeface="Times New Roman" pitchFamily="18" charset="0"/>
              </a:rPr>
              <a:t>sıcaklığı </a:t>
            </a:r>
            <a:r>
              <a:rPr lang="tr-TR" b="1" dirty="0">
                <a:cs typeface="Times New Roman" pitchFamily="18" charset="0"/>
              </a:rPr>
              <a:t>10 °</a:t>
            </a:r>
            <a:r>
              <a:rPr lang="tr-TR" b="1" dirty="0" err="1">
                <a:cs typeface="Times New Roman" pitchFamily="18" charset="0"/>
              </a:rPr>
              <a:t>C'yi</a:t>
            </a:r>
            <a:r>
              <a:rPr lang="tr-TR" b="1" dirty="0">
                <a:cs typeface="Times New Roman" pitchFamily="18" charset="0"/>
              </a:rPr>
              <a:t> </a:t>
            </a:r>
            <a:r>
              <a:rPr lang="tr-TR" dirty="0">
                <a:cs typeface="Times New Roman" pitchFamily="18" charset="0"/>
              </a:rPr>
              <a:t>geçtiği zaman </a:t>
            </a:r>
            <a:r>
              <a:rPr lang="tr-TR" dirty="0" err="1">
                <a:cs typeface="Times New Roman" pitchFamily="18" charset="0"/>
              </a:rPr>
              <a:t>dormantlık</a:t>
            </a:r>
            <a:r>
              <a:rPr lang="tr-TR" dirty="0">
                <a:cs typeface="Times New Roman" pitchFamily="18" charset="0"/>
              </a:rPr>
              <a:t> kırılır. Köksaplar ve sülükler üzerindeki durgun boğumlardan ve </a:t>
            </a:r>
            <a:r>
              <a:rPr lang="tr-TR" dirty="0" err="1">
                <a:cs typeface="Times New Roman" pitchFamily="18" charset="0"/>
              </a:rPr>
              <a:t>köktacından</a:t>
            </a:r>
            <a:r>
              <a:rPr lang="tr-TR" dirty="0">
                <a:cs typeface="Times New Roman" pitchFamily="18" charset="0"/>
              </a:rPr>
              <a:t> yeni kök ve sürgünler oluşmaya başlar. Sıcak iklim çim bitkilerinde kış aylarında </a:t>
            </a:r>
            <a:r>
              <a:rPr lang="tr-TR" dirty="0" err="1">
                <a:cs typeface="Times New Roman" pitchFamily="18" charset="0"/>
              </a:rPr>
              <a:t>sarı­kahve</a:t>
            </a:r>
            <a:r>
              <a:rPr lang="tr-TR" dirty="0">
                <a:cs typeface="Times New Roman" pitchFamily="18" charset="0"/>
              </a:rPr>
              <a:t> olan renk, ilkbaharda yeniden yeşile dönmeye başlar. </a:t>
            </a:r>
            <a:endParaRPr lang="tr-TR" dirty="0"/>
          </a:p>
        </p:txBody>
      </p:sp>
      <p:pic>
        <p:nvPicPr>
          <p:cNvPr id="3" name="Picture 5" descr="http://urbansolutionscenter.tamu.edu/media/1098/palisades-zoysiagrass.jpg"/>
          <p:cNvPicPr>
            <a:picLocks noChangeAspect="1" noChangeArrowheads="1"/>
          </p:cNvPicPr>
          <p:nvPr/>
        </p:nvPicPr>
        <p:blipFill>
          <a:blip r:embed="rId2" cstate="screen"/>
          <a:srcRect/>
          <a:stretch>
            <a:fillRect/>
          </a:stretch>
        </p:blipFill>
        <p:spPr bwMode="auto">
          <a:xfrm>
            <a:off x="4857752" y="3714752"/>
            <a:ext cx="3809995" cy="2786082"/>
          </a:xfrm>
          <a:prstGeom prst="rect">
            <a:avLst/>
          </a:prstGeom>
          <a:noFill/>
          <a:ln w="38100">
            <a:solidFill>
              <a:schemeClr val="tx1"/>
            </a:solidFill>
            <a:miter lim="800000"/>
            <a:headEnd/>
            <a:tailEnd/>
          </a:ln>
        </p:spPr>
      </p:pic>
      <p:pic>
        <p:nvPicPr>
          <p:cNvPr id="4" name="2 Resim" descr="Bermuda grass cynodon dactylon.jpg"/>
          <p:cNvPicPr>
            <a:picLocks noChangeAspect="1"/>
          </p:cNvPicPr>
          <p:nvPr/>
        </p:nvPicPr>
        <p:blipFill>
          <a:blip r:embed="rId3" cstate="screen"/>
          <a:srcRect/>
          <a:stretch>
            <a:fillRect/>
          </a:stretch>
        </p:blipFill>
        <p:spPr bwMode="auto">
          <a:xfrm>
            <a:off x="785786" y="3692446"/>
            <a:ext cx="3803850" cy="2879826"/>
          </a:xfrm>
          <a:prstGeom prst="rect">
            <a:avLst/>
          </a:prstGeom>
          <a:noFill/>
          <a:ln w="38100">
            <a:solidFill>
              <a:schemeClr val="tx1"/>
            </a:solidFill>
            <a:miter lim="800000"/>
            <a:headEnd/>
            <a:tailEnd/>
          </a:ln>
        </p:spPr>
      </p:pic>
      <p:sp>
        <p:nvSpPr>
          <p:cNvPr id="5" name="4 Metin kutusu"/>
          <p:cNvSpPr txBox="1"/>
          <p:nvPr/>
        </p:nvSpPr>
        <p:spPr>
          <a:xfrm>
            <a:off x="3571868" y="6143644"/>
            <a:ext cx="785818"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tr-TR" sz="1200" dirty="0" smtClean="0"/>
              <a:t>Cynodon</a:t>
            </a:r>
            <a:endParaRPr lang="tr-TR" sz="1200" dirty="0"/>
          </a:p>
        </p:txBody>
      </p:sp>
      <p:sp>
        <p:nvSpPr>
          <p:cNvPr id="6" name="5 Metin kutusu"/>
          <p:cNvSpPr txBox="1"/>
          <p:nvPr/>
        </p:nvSpPr>
        <p:spPr>
          <a:xfrm>
            <a:off x="7572396" y="6143644"/>
            <a:ext cx="642942"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tr-TR" sz="1200" dirty="0" err="1" smtClean="0"/>
              <a:t>Zoysia</a:t>
            </a:r>
            <a:endParaRPr lang="tr-TR" sz="1200" dirty="0"/>
          </a:p>
        </p:txBody>
      </p:sp>
      <p:sp>
        <p:nvSpPr>
          <p:cNvPr id="7" name="6 Dikdörtgen"/>
          <p:cNvSpPr/>
          <p:nvPr/>
        </p:nvSpPr>
        <p:spPr>
          <a:xfrm>
            <a:off x="2714612" y="214290"/>
            <a:ext cx="264320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449263" algn="just" eaLnBrk="0" hangingPunct="0"/>
            <a:r>
              <a:rPr lang="tr-TR" sz="2400" b="1" dirty="0" smtClean="0">
                <a:solidFill>
                  <a:prstClr val="black"/>
                </a:solidFill>
                <a:cs typeface="Times New Roman" pitchFamily="18" charset="0"/>
              </a:rPr>
              <a:t>Kış </a:t>
            </a:r>
            <a:r>
              <a:rPr lang="tr-TR" sz="2400" b="1" dirty="0" err="1" smtClean="0">
                <a:solidFill>
                  <a:prstClr val="black"/>
                </a:solidFill>
                <a:cs typeface="Times New Roman" pitchFamily="18" charset="0"/>
              </a:rPr>
              <a:t>Dormantlığı</a:t>
            </a:r>
            <a:r>
              <a:rPr lang="tr-TR" sz="2400" b="1" dirty="0" smtClean="0">
                <a:solidFill>
                  <a:prstClr val="black"/>
                </a:solidFill>
                <a:cs typeface="Times New Roman" pitchFamily="18" charset="0"/>
              </a:rPr>
              <a:t> </a:t>
            </a:r>
            <a:endParaRPr lang="tr-TR" sz="2400" b="1" dirty="0">
              <a:solidFill>
                <a:prstClr val="black"/>
              </a:solidFill>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im.jpg"/>
          <p:cNvPicPr>
            <a:picLocks noChangeAspect="1"/>
          </p:cNvPicPr>
          <p:nvPr/>
        </p:nvPicPr>
        <p:blipFill>
          <a:blip r:embed="rId2"/>
          <a:srcRect/>
          <a:stretch>
            <a:fillRect/>
          </a:stretch>
        </p:blipFill>
        <p:spPr bwMode="auto">
          <a:xfrm>
            <a:off x="3488" y="-24"/>
            <a:ext cx="9140512" cy="5286388"/>
          </a:xfrm>
          <a:prstGeom prst="rect">
            <a:avLst/>
          </a:prstGeom>
          <a:noFill/>
          <a:ln w="44450">
            <a:solidFill>
              <a:schemeClr val="tx1"/>
            </a:solidFill>
            <a:miter lim="800000"/>
            <a:headEnd/>
            <a:tailEnd/>
          </a:ln>
        </p:spPr>
      </p:pic>
      <p:sp>
        <p:nvSpPr>
          <p:cNvPr id="2" name="1 Dikdörtgen"/>
          <p:cNvSpPr/>
          <p:nvPr/>
        </p:nvSpPr>
        <p:spPr>
          <a:xfrm>
            <a:off x="0" y="5357827"/>
            <a:ext cx="91440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r>
              <a:rPr lang="tr-TR" sz="2000" u="sng" dirty="0" smtClean="0">
                <a:cs typeface="Times New Roman" pitchFamily="18" charset="0"/>
              </a:rPr>
              <a:t>Serin iklim çim bitkilerinde kış </a:t>
            </a:r>
            <a:r>
              <a:rPr lang="tr-TR" sz="2000" u="sng" dirty="0" err="1" smtClean="0">
                <a:cs typeface="Times New Roman" pitchFamily="18" charset="0"/>
              </a:rPr>
              <a:t>dormantlığı</a:t>
            </a:r>
            <a:r>
              <a:rPr lang="tr-TR" sz="2000" u="sng" dirty="0" smtClean="0">
                <a:cs typeface="Times New Roman" pitchFamily="18" charset="0"/>
              </a:rPr>
              <a:t> daha az belirgindir. </a:t>
            </a:r>
          </a:p>
          <a:p>
            <a:pPr indent="449263" algn="just" eaLnBrk="0" hangingPunct="0"/>
            <a:r>
              <a:rPr lang="tr-TR" sz="2000" dirty="0" smtClean="0">
                <a:cs typeface="Times New Roman" pitchFamily="18" charset="0"/>
              </a:rPr>
              <a:t>Bu bitkiler kış aylarında ekstrem koşullar olmadıkça büyümelerine devam ederler. </a:t>
            </a:r>
            <a:r>
              <a:rPr lang="tr-TR" sz="2000" b="1" u="sng" dirty="0" smtClean="0">
                <a:solidFill>
                  <a:srgbClr val="C00000"/>
                </a:solidFill>
                <a:cs typeface="Times New Roman" pitchFamily="18" charset="0"/>
              </a:rPr>
              <a:t>Yaprak dokularında klorofil kaybı olmadığından </a:t>
            </a:r>
            <a:r>
              <a:rPr lang="tr-TR" sz="2000" dirty="0" smtClean="0">
                <a:cs typeface="Times New Roman" pitchFamily="18" charset="0"/>
              </a:rPr>
              <a:t>kış aylarında da yeşilliklerini korurlar.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1202" name="1 Dikdörtgen"/>
          <p:cNvSpPr>
            <a:spLocks noChangeArrowheads="1"/>
          </p:cNvSpPr>
          <p:nvPr/>
        </p:nvSpPr>
        <p:spPr bwMode="auto">
          <a:xfrm>
            <a:off x="285720" y="1285860"/>
            <a:ext cx="4929217" cy="40934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449263" algn="just" eaLnBrk="0" hangingPunct="0"/>
            <a:r>
              <a:rPr lang="tr-TR" sz="2000" dirty="0">
                <a:cs typeface="Times New Roman" pitchFamily="18" charset="0"/>
              </a:rPr>
              <a:t>Kış aylarında renklerini kaybeden sıcak iklim çim bitkileri üzerine şeffaf </a:t>
            </a:r>
            <a:r>
              <a:rPr lang="tr-TR" sz="2000" dirty="0" smtClean="0">
                <a:cs typeface="Times New Roman" pitchFamily="18" charset="0"/>
              </a:rPr>
              <a:t>PE </a:t>
            </a:r>
            <a:r>
              <a:rPr lang="tr-TR" sz="2000" dirty="0">
                <a:cs typeface="Times New Roman" pitchFamily="18" charset="0"/>
              </a:rPr>
              <a:t>örtülerin yayılması </a:t>
            </a:r>
            <a:r>
              <a:rPr lang="tr-TR" sz="2000" b="1" u="sng" dirty="0">
                <a:cs typeface="Times New Roman" pitchFamily="18" charset="0"/>
              </a:rPr>
              <a:t>sera etkisi yarattığından</a:t>
            </a:r>
            <a:r>
              <a:rPr lang="tr-TR" sz="2000" dirty="0">
                <a:cs typeface="Times New Roman" pitchFamily="18" charset="0"/>
              </a:rPr>
              <a:t> ilkbaharda erken büyümeye ve sonuç olarak çim alanının erken yeşillenmesine neden olur.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Örtü </a:t>
            </a:r>
            <a:r>
              <a:rPr lang="tr-TR" sz="2000" dirty="0">
                <a:cs typeface="Times New Roman" pitchFamily="18" charset="0"/>
              </a:rPr>
              <a:t>altında sıcaklığın aşırı yükselmesini önlemek için ara sıra açılarak havalandırılır.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Bazı </a:t>
            </a:r>
            <a:r>
              <a:rPr lang="tr-TR" sz="2000" dirty="0">
                <a:cs typeface="Times New Roman" pitchFamily="18" charset="0"/>
              </a:rPr>
              <a:t>bölgelerde kış aylarında renklerini kaybeden çim alanlarına doğal veya suni </a:t>
            </a:r>
            <a:r>
              <a:rPr lang="tr-TR" sz="2000" u="sng" dirty="0">
                <a:cs typeface="Times New Roman" pitchFamily="18" charset="0"/>
              </a:rPr>
              <a:t>boyalar</a:t>
            </a:r>
            <a:r>
              <a:rPr lang="tr-TR" sz="2000" dirty="0">
                <a:cs typeface="Times New Roman" pitchFamily="18" charset="0"/>
              </a:rPr>
              <a:t> </a:t>
            </a:r>
            <a:r>
              <a:rPr lang="tr-TR" sz="2000" dirty="0" smtClean="0">
                <a:cs typeface="Times New Roman" pitchFamily="18" charset="0"/>
              </a:rPr>
              <a:t>atılarak </a:t>
            </a:r>
            <a:r>
              <a:rPr lang="tr-TR" sz="2000" dirty="0">
                <a:cs typeface="Times New Roman" pitchFamily="18" charset="0"/>
              </a:rPr>
              <a:t>yeşillendirilir. Ancak bu uygulama çok yaygın değildir.</a:t>
            </a:r>
            <a:endParaRPr lang="tr-TR" sz="2000" dirty="0"/>
          </a:p>
        </p:txBody>
      </p:sp>
      <p:pic>
        <p:nvPicPr>
          <p:cNvPr id="51203" name="Picture 4" descr="EVERGREEN EVS TURF COVER"/>
          <p:cNvPicPr>
            <a:picLocks noChangeAspect="1" noChangeArrowheads="1"/>
          </p:cNvPicPr>
          <p:nvPr/>
        </p:nvPicPr>
        <p:blipFill>
          <a:blip r:embed="rId2"/>
          <a:srcRect/>
          <a:stretch>
            <a:fillRect/>
          </a:stretch>
        </p:blipFill>
        <p:spPr bwMode="auto">
          <a:xfrm>
            <a:off x="5357813" y="1143000"/>
            <a:ext cx="3214687" cy="4286250"/>
          </a:xfrm>
          <a:prstGeom prst="rect">
            <a:avLst/>
          </a:prstGeom>
          <a:noFill/>
          <a:ln w="38100">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farm4.static.flickr.com/3245/3287177244_eea7fd9fde.jpg"/>
          <p:cNvPicPr>
            <a:picLocks noChangeAspect="1" noChangeArrowheads="1"/>
          </p:cNvPicPr>
          <p:nvPr/>
        </p:nvPicPr>
        <p:blipFill>
          <a:blip r:embed="rId2"/>
          <a:srcRect/>
          <a:stretch>
            <a:fillRect/>
          </a:stretch>
        </p:blipFill>
        <p:spPr bwMode="auto">
          <a:xfrm>
            <a:off x="1142976" y="1000108"/>
            <a:ext cx="6643734" cy="2202204"/>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2226" name="Rectangle 1"/>
          <p:cNvSpPr>
            <a:spLocks noChangeArrowheads="1"/>
          </p:cNvSpPr>
          <p:nvPr/>
        </p:nvSpPr>
        <p:spPr bwMode="auto">
          <a:xfrm>
            <a:off x="857224" y="3677197"/>
            <a:ext cx="7572428"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indent="449263" algn="just" eaLnBrk="0" hangingPunct="0"/>
            <a:r>
              <a:rPr lang="tr-TR" sz="2000" dirty="0" smtClean="0">
                <a:solidFill>
                  <a:schemeClr val="tx1"/>
                </a:solidFill>
                <a:cs typeface="Times New Roman" pitchFamily="18" charset="0"/>
              </a:rPr>
              <a:t>Buz </a:t>
            </a:r>
            <a:r>
              <a:rPr lang="tr-TR" sz="2000" dirty="0">
                <a:solidFill>
                  <a:schemeClr val="tx1"/>
                </a:solidFill>
                <a:cs typeface="Times New Roman" pitchFamily="18" charset="0"/>
              </a:rPr>
              <a:t>tabakaları ile kaplanan çim alanlarda bitkiler solunum için </a:t>
            </a:r>
            <a:r>
              <a:rPr lang="tr-TR" sz="2000" b="1" dirty="0">
                <a:solidFill>
                  <a:schemeClr val="tx1"/>
                </a:solidFill>
                <a:cs typeface="Times New Roman" pitchFamily="18" charset="0"/>
              </a:rPr>
              <a:t>gerekli oksijeni yeterli ölçüde alamazlar</a:t>
            </a:r>
            <a:r>
              <a:rPr lang="tr-TR" sz="2000" dirty="0">
                <a:solidFill>
                  <a:schemeClr val="tx1"/>
                </a:solidFill>
                <a:cs typeface="Times New Roman" pitchFamily="18" charset="0"/>
              </a:rPr>
              <a:t>. Bitki dokuları ve toprak organizmalarının </a:t>
            </a:r>
            <a:r>
              <a:rPr lang="tr-TR" sz="2000" b="1" dirty="0">
                <a:solidFill>
                  <a:schemeClr val="tx1"/>
                </a:solidFill>
                <a:cs typeface="Times New Roman" pitchFamily="18" charset="0"/>
              </a:rPr>
              <a:t>solunumu ile oluşan </a:t>
            </a:r>
            <a:r>
              <a:rPr lang="tr-TR" sz="2000" b="1" dirty="0" smtClean="0">
                <a:solidFill>
                  <a:schemeClr val="tx1"/>
                </a:solidFill>
                <a:cs typeface="Times New Roman" pitchFamily="18" charset="0"/>
              </a:rPr>
              <a:t>CO2, </a:t>
            </a:r>
            <a:r>
              <a:rPr lang="tr-TR" sz="2000" b="1" dirty="0" err="1">
                <a:solidFill>
                  <a:schemeClr val="tx1"/>
                </a:solidFill>
                <a:cs typeface="Times New Roman" pitchFamily="18" charset="0"/>
              </a:rPr>
              <a:t>siyanid</a:t>
            </a:r>
            <a:r>
              <a:rPr lang="tr-TR" sz="2000" b="1" dirty="0">
                <a:solidFill>
                  <a:schemeClr val="tx1"/>
                </a:solidFill>
                <a:cs typeface="Times New Roman" pitchFamily="18" charset="0"/>
              </a:rPr>
              <a:t> gibi zararlı gazlar atmosfere verilemez.</a:t>
            </a:r>
            <a:r>
              <a:rPr lang="tr-TR" sz="2000" dirty="0">
                <a:solidFill>
                  <a:schemeClr val="tx1"/>
                </a:solidFill>
                <a:cs typeface="Times New Roman" pitchFamily="18" charset="0"/>
              </a:rPr>
              <a:t> </a:t>
            </a:r>
          </a:p>
        </p:txBody>
      </p:sp>
      <p:sp>
        <p:nvSpPr>
          <p:cNvPr id="3" name="2 Dikdörtgen"/>
          <p:cNvSpPr/>
          <p:nvPr/>
        </p:nvSpPr>
        <p:spPr>
          <a:xfrm>
            <a:off x="3143240" y="428604"/>
            <a:ext cx="2429383"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449263" algn="just" eaLnBrk="0" hangingPunct="0"/>
            <a:r>
              <a:rPr lang="tr-TR" sz="2000" b="1" dirty="0" smtClean="0">
                <a:cs typeface="Times New Roman" pitchFamily="18" charset="0"/>
              </a:rPr>
              <a:t>Buz Tabakaları</a:t>
            </a:r>
            <a:endParaRPr lang="tr-TR" sz="2000" b="1"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714348" y="3071810"/>
            <a:ext cx="7715304"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dirty="0" smtClean="0">
                <a:solidFill>
                  <a:schemeClr val="tx1"/>
                </a:solidFill>
              </a:rPr>
              <a:t>12-14 saatten daha kısa gün uzunluğu şartlarında çiçeklenen ve tohum veren bitkiler ise </a:t>
            </a:r>
            <a:r>
              <a:rPr lang="tr-TR" b="1" dirty="0" smtClean="0">
                <a:solidFill>
                  <a:schemeClr val="tx1"/>
                </a:solidFill>
              </a:rPr>
              <a:t>"</a:t>
            </a:r>
            <a:r>
              <a:rPr lang="tr-TR" sz="2400" b="1" dirty="0" smtClean="0">
                <a:solidFill>
                  <a:schemeClr val="tx1"/>
                </a:solidFill>
              </a:rPr>
              <a:t>kısa gün bitkileri</a:t>
            </a:r>
            <a:r>
              <a:rPr lang="tr-TR" b="1" dirty="0" smtClean="0">
                <a:solidFill>
                  <a:schemeClr val="tx1"/>
                </a:solidFill>
              </a:rPr>
              <a:t>" </a:t>
            </a:r>
            <a:r>
              <a:rPr lang="tr-TR" dirty="0" smtClean="0">
                <a:solidFill>
                  <a:schemeClr val="tx1"/>
                </a:solidFill>
              </a:rPr>
              <a:t>olarak tanınırlar. </a:t>
            </a:r>
          </a:p>
          <a:p>
            <a:pPr algn="just"/>
            <a:r>
              <a:rPr lang="tr-TR" dirty="0" smtClean="0">
                <a:solidFill>
                  <a:schemeClr val="tx1"/>
                </a:solidFill>
              </a:rPr>
              <a:t>Bu bitkiler uzun gün şartlarında vejetatif olarak gelişirler. </a:t>
            </a:r>
          </a:p>
        </p:txBody>
      </p:sp>
      <p:sp>
        <p:nvSpPr>
          <p:cNvPr id="3" name="2 Dikdörtgen"/>
          <p:cNvSpPr/>
          <p:nvPr/>
        </p:nvSpPr>
        <p:spPr>
          <a:xfrm>
            <a:off x="714348" y="904386"/>
            <a:ext cx="7715304" cy="129266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tr-TR" dirty="0" smtClean="0"/>
              <a:t>12- 14 saatten daha uzun aydınlatma süresinde çiçeklenen ve tohum veren bitkiler </a:t>
            </a:r>
            <a:r>
              <a:rPr lang="tr-TR" b="1" dirty="0" smtClean="0"/>
              <a:t>"</a:t>
            </a:r>
            <a:r>
              <a:rPr lang="tr-TR" sz="2400" b="1" dirty="0" smtClean="0"/>
              <a:t>uzun gün bitkisi</a:t>
            </a:r>
            <a:r>
              <a:rPr lang="tr-TR" b="1" dirty="0" smtClean="0"/>
              <a:t>”</a:t>
            </a:r>
            <a:endParaRPr lang="tr-TR" dirty="0" smtClean="0"/>
          </a:p>
          <a:p>
            <a:pPr algn="just"/>
            <a:r>
              <a:rPr lang="tr-TR" dirty="0" smtClean="0"/>
              <a:t>Devamlı olarak kısa gün şartlarında tutulurlarsa vejetatif olarak gelişirler. Çiçeklenme görülmez. </a:t>
            </a:r>
          </a:p>
        </p:txBody>
      </p:sp>
      <p:sp>
        <p:nvSpPr>
          <p:cNvPr id="4" name="3 Dikdörtgen"/>
          <p:cNvSpPr/>
          <p:nvPr/>
        </p:nvSpPr>
        <p:spPr>
          <a:xfrm>
            <a:off x="714348" y="4929198"/>
            <a:ext cx="77867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tr-TR" dirty="0" smtClean="0"/>
              <a:t>Gün uzunluğundan etkilenmeyen bitkiler  </a:t>
            </a:r>
            <a:r>
              <a:rPr lang="tr-TR" b="1" dirty="0" smtClean="0"/>
              <a:t>"</a:t>
            </a:r>
            <a:r>
              <a:rPr lang="tr-TR" sz="2400" b="1" dirty="0" smtClean="0"/>
              <a:t>nötr bitkiler</a:t>
            </a:r>
            <a:r>
              <a:rPr lang="tr-TR" b="1" dirty="0" smtClean="0"/>
              <a:t>”</a:t>
            </a:r>
            <a:r>
              <a:rPr lang="tr-TR" dirty="0" smtClean="0"/>
              <a:t> </a:t>
            </a:r>
            <a:endParaRPr lang="tr-TR" dirty="0"/>
          </a:p>
        </p:txBody>
      </p:sp>
    </p:spTree>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Dikdörtgen"/>
          <p:cNvSpPr>
            <a:spLocks noChangeArrowheads="1"/>
          </p:cNvSpPr>
          <p:nvPr/>
        </p:nvSpPr>
        <p:spPr bwMode="auto">
          <a:xfrm>
            <a:off x="357158" y="642918"/>
            <a:ext cx="4000528" cy="252376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indent="449263" algn="just" eaLnBrk="0" hangingPunct="0"/>
            <a:r>
              <a:rPr lang="tr-TR" sz="2000" b="1" dirty="0" smtClean="0">
                <a:solidFill>
                  <a:schemeClr val="tx1"/>
                </a:solidFill>
                <a:cs typeface="Times New Roman" pitchFamily="18" charset="0"/>
              </a:rPr>
              <a:t>Çok </a:t>
            </a:r>
            <a:r>
              <a:rPr lang="tr-TR" sz="2000" b="1" dirty="0">
                <a:solidFill>
                  <a:schemeClr val="tx1"/>
                </a:solidFill>
                <a:cs typeface="Times New Roman" pitchFamily="18" charset="0"/>
              </a:rPr>
              <a:t>yıllık serin iklim çim türleri uzun süreli buz tabakalarına oldukça dayanıklıdır. </a:t>
            </a:r>
            <a:r>
              <a:rPr lang="tr-TR" sz="2000" b="1" dirty="0" smtClean="0">
                <a:solidFill>
                  <a:schemeClr val="tx1"/>
                </a:solidFill>
                <a:cs typeface="Times New Roman" pitchFamily="18" charset="0"/>
              </a:rPr>
              <a:t>(</a:t>
            </a:r>
            <a:r>
              <a:rPr lang="tr-TR" b="1" dirty="0" smtClean="0">
                <a:solidFill>
                  <a:schemeClr val="tx1"/>
                </a:solidFill>
                <a:cs typeface="Times New Roman" pitchFamily="18" charset="0"/>
              </a:rPr>
              <a:t>60 </a:t>
            </a:r>
            <a:r>
              <a:rPr lang="tr-TR" b="1" dirty="0">
                <a:solidFill>
                  <a:schemeClr val="tx1"/>
                </a:solidFill>
                <a:cs typeface="Times New Roman" pitchFamily="18" charset="0"/>
              </a:rPr>
              <a:t>gün zarar görmeden kalabilir</a:t>
            </a:r>
            <a:r>
              <a:rPr lang="tr-TR" b="1" dirty="0" smtClean="0">
                <a:solidFill>
                  <a:schemeClr val="tx1"/>
                </a:solidFill>
                <a:cs typeface="Times New Roman" pitchFamily="18" charset="0"/>
              </a:rPr>
              <a:t>.)</a:t>
            </a:r>
          </a:p>
          <a:p>
            <a:pPr indent="449263" algn="just" eaLnBrk="0" hangingPunct="0"/>
            <a:endParaRPr lang="tr-TR" sz="2000" b="1" dirty="0" smtClean="0">
              <a:solidFill>
                <a:schemeClr val="tx1"/>
              </a:solidFill>
              <a:cs typeface="Times New Roman" pitchFamily="18" charset="0"/>
            </a:endParaRPr>
          </a:p>
          <a:p>
            <a:pPr indent="449263" algn="just" eaLnBrk="0" hangingPunct="0"/>
            <a:r>
              <a:rPr lang="tr-TR" sz="2000" b="1" dirty="0" smtClean="0">
                <a:solidFill>
                  <a:schemeClr val="tx1"/>
                </a:solidFill>
                <a:cs typeface="Times New Roman" pitchFamily="18" charset="0"/>
              </a:rPr>
              <a:t>Sülüklü </a:t>
            </a:r>
            <a:r>
              <a:rPr lang="tr-TR" sz="2000" b="1" dirty="0" err="1">
                <a:solidFill>
                  <a:schemeClr val="tx1"/>
                </a:solidFill>
                <a:cs typeface="Times New Roman" pitchFamily="18" charset="0"/>
              </a:rPr>
              <a:t>tavusotu</a:t>
            </a:r>
            <a:r>
              <a:rPr lang="tr-TR" sz="2000" b="1" dirty="0">
                <a:solidFill>
                  <a:schemeClr val="tx1"/>
                </a:solidFill>
                <a:cs typeface="Times New Roman" pitchFamily="18" charset="0"/>
              </a:rPr>
              <a:t> gibi bazı türler buz tabakalarına çok daha dayanıklıdır. </a:t>
            </a:r>
            <a:r>
              <a:rPr lang="tr-TR" sz="2000" b="1" dirty="0" smtClean="0">
                <a:solidFill>
                  <a:schemeClr val="tx1"/>
                </a:solidFill>
                <a:cs typeface="Times New Roman" pitchFamily="18" charset="0"/>
              </a:rPr>
              <a:t>(</a:t>
            </a:r>
            <a:r>
              <a:rPr lang="tr-TR" b="1" dirty="0" smtClean="0">
                <a:solidFill>
                  <a:schemeClr val="tx1"/>
                </a:solidFill>
                <a:cs typeface="Times New Roman" pitchFamily="18" charset="0"/>
              </a:rPr>
              <a:t>bazı çeşitler </a:t>
            </a:r>
            <a:r>
              <a:rPr lang="tr-TR" b="1" dirty="0">
                <a:solidFill>
                  <a:schemeClr val="tx1"/>
                </a:solidFill>
                <a:cs typeface="Times New Roman" pitchFamily="18" charset="0"/>
              </a:rPr>
              <a:t>150 </a:t>
            </a:r>
            <a:r>
              <a:rPr lang="tr-TR" b="1" dirty="0" smtClean="0">
                <a:solidFill>
                  <a:schemeClr val="tx1"/>
                </a:solidFill>
                <a:cs typeface="Times New Roman" pitchFamily="18" charset="0"/>
              </a:rPr>
              <a:t>gün)</a:t>
            </a:r>
            <a:endParaRPr lang="tr-TR" b="1" dirty="0">
              <a:solidFill>
                <a:schemeClr val="tx1"/>
              </a:solidFill>
            </a:endParaRPr>
          </a:p>
        </p:txBody>
      </p:sp>
      <p:sp>
        <p:nvSpPr>
          <p:cNvPr id="3" name="2 Dikdörtgen"/>
          <p:cNvSpPr/>
          <p:nvPr/>
        </p:nvSpPr>
        <p:spPr>
          <a:xfrm>
            <a:off x="1071538" y="4714884"/>
            <a:ext cx="707236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263" algn="just" eaLnBrk="0" hangingPunct="0"/>
            <a:r>
              <a:rPr lang="tr-TR" sz="2000" b="1" u="sng" dirty="0" smtClean="0">
                <a:cs typeface="Times New Roman" pitchFamily="18" charset="0"/>
              </a:rPr>
              <a:t>Buz tabakalarının zararlı etkisini azaltmak için </a:t>
            </a:r>
          </a:p>
          <a:p>
            <a:pPr indent="449263" algn="just" eaLnBrk="0" hangingPunct="0"/>
            <a:r>
              <a:rPr lang="tr-TR" sz="2000" b="1" dirty="0" smtClean="0">
                <a:cs typeface="Times New Roman" pitchFamily="18" charset="0"/>
              </a:rPr>
              <a:t>uzun bir süre erimeden kalan tabakalar kırılmalı ve </a:t>
            </a:r>
          </a:p>
          <a:p>
            <a:pPr indent="449263" algn="just" eaLnBrk="0" hangingPunct="0"/>
            <a:r>
              <a:rPr lang="tr-TR" sz="2000" b="1" dirty="0" smtClean="0">
                <a:cs typeface="Times New Roman" pitchFamily="18" charset="0"/>
              </a:rPr>
              <a:t>buz parçaları çim alanı dışına çıkarılmalıdır</a:t>
            </a:r>
          </a:p>
          <a:p>
            <a:pPr indent="449263" algn="just" eaLnBrk="0" hangingPunct="0"/>
            <a:r>
              <a:rPr lang="tr-TR" sz="2000" b="1" dirty="0" smtClean="0">
                <a:cs typeface="Times New Roman" pitchFamily="18" charset="0"/>
              </a:rPr>
              <a:t>Böylece erime döneminde su göllenmesi de engellenmiş olur. </a:t>
            </a:r>
            <a:endParaRPr lang="tr-TR" sz="2000" b="1" dirty="0"/>
          </a:p>
        </p:txBody>
      </p:sp>
      <p:pic>
        <p:nvPicPr>
          <p:cNvPr id="4" name="Picture 4" descr="https://www.bestcourseforgolf.org/images/powerscourt_general.jpg"/>
          <p:cNvPicPr>
            <a:picLocks noChangeAspect="1" noChangeArrowheads="1"/>
          </p:cNvPicPr>
          <p:nvPr/>
        </p:nvPicPr>
        <p:blipFill>
          <a:blip r:embed="rId2"/>
          <a:srcRect/>
          <a:stretch>
            <a:fillRect/>
          </a:stretch>
        </p:blipFill>
        <p:spPr bwMode="auto">
          <a:xfrm>
            <a:off x="4572000" y="642918"/>
            <a:ext cx="4429125" cy="3314700"/>
          </a:xfrm>
          <a:prstGeom prst="rect">
            <a:avLst/>
          </a:prstGeom>
          <a:noFill/>
          <a:ln w="38100">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714348" y="1714488"/>
            <a:ext cx="8072494" cy="255454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spAutoFit/>
          </a:bodyPr>
          <a:lstStyle/>
          <a:p>
            <a:pPr algn="just" eaLnBrk="0" hangingPunct="0">
              <a:defRPr/>
            </a:pPr>
            <a:r>
              <a:rPr lang="tr-TR" sz="2000" dirty="0" smtClean="0">
                <a:cs typeface="Times New Roman" pitchFamily="18" charset="0"/>
              </a:rPr>
              <a:t>Kar </a:t>
            </a:r>
            <a:r>
              <a:rPr lang="tr-TR" sz="2000" dirty="0">
                <a:cs typeface="Times New Roman" pitchFamily="18" charset="0"/>
              </a:rPr>
              <a:t>örtüsü bulunmayan, ince yapılı, zayıf drenajlı topraklarda sık rastlanır. </a:t>
            </a:r>
            <a:endParaRPr lang="tr-TR" sz="2000" dirty="0" smtClean="0">
              <a:cs typeface="Times New Roman" pitchFamily="18" charset="0"/>
            </a:endParaRPr>
          </a:p>
          <a:p>
            <a:pPr algn="just" eaLnBrk="0" hangingPunct="0">
              <a:defRPr/>
            </a:pPr>
            <a:endParaRPr lang="tr-TR" sz="2000" dirty="0">
              <a:cs typeface="Times New Roman" pitchFamily="18" charset="0"/>
            </a:endParaRPr>
          </a:p>
          <a:p>
            <a:pPr indent="271463" algn="just" eaLnBrk="0" hangingPunct="0">
              <a:buFont typeface="Arial" pitchFamily="34" charset="0"/>
              <a:buChar char="•"/>
              <a:defRPr/>
            </a:pPr>
            <a:r>
              <a:rPr lang="tr-TR" sz="2000" dirty="0">
                <a:cs typeface="Times New Roman" pitchFamily="18" charset="0"/>
              </a:rPr>
              <a:t>Nemli olan toprağın üst tabakası donduktan sonra, toprağın alt tabakalarından yukarıya su çeker. </a:t>
            </a:r>
          </a:p>
          <a:p>
            <a:pPr indent="271463" algn="just" eaLnBrk="0" hangingPunct="0">
              <a:buFont typeface="Arial" pitchFamily="34" charset="0"/>
              <a:buChar char="•"/>
              <a:defRPr/>
            </a:pPr>
            <a:r>
              <a:rPr lang="tr-TR" sz="2000" dirty="0" smtClean="0">
                <a:cs typeface="Times New Roman" pitchFamily="18" charset="0"/>
              </a:rPr>
              <a:t>Gece </a:t>
            </a:r>
            <a:r>
              <a:rPr lang="tr-TR" sz="2000" dirty="0">
                <a:cs typeface="Times New Roman" pitchFamily="18" charset="0"/>
              </a:rPr>
              <a:t>sıcaklığın düşmesi ile çekilen su burada donar. </a:t>
            </a:r>
          </a:p>
          <a:p>
            <a:pPr indent="271463" algn="just" eaLnBrk="0" hangingPunct="0">
              <a:buFont typeface="Arial" pitchFamily="34" charset="0"/>
              <a:buChar char="•"/>
              <a:defRPr/>
            </a:pPr>
            <a:r>
              <a:rPr lang="tr-TR" sz="2000" dirty="0">
                <a:cs typeface="Times New Roman" pitchFamily="18" charset="0"/>
              </a:rPr>
              <a:t>Böylece belirli bir tabakası donan toprakta, bir hacim genişlemesi olacağından donan toprak katmanı kabarır. </a:t>
            </a:r>
          </a:p>
          <a:p>
            <a:pPr indent="271463" algn="just" eaLnBrk="0" hangingPunct="0">
              <a:buFont typeface="Arial" pitchFamily="34" charset="0"/>
              <a:buChar char="•"/>
              <a:defRPr/>
            </a:pPr>
            <a:r>
              <a:rPr lang="tr-TR" sz="2000" dirty="0">
                <a:cs typeface="Times New Roman" pitchFamily="18" charset="0"/>
              </a:rPr>
              <a:t>Bu kabarma sırasında bitki köklerini kopartır, kökler açıkta kalır. </a:t>
            </a:r>
          </a:p>
        </p:txBody>
      </p:sp>
      <p:sp>
        <p:nvSpPr>
          <p:cNvPr id="3" name="2 Dikdörtgen"/>
          <p:cNvSpPr/>
          <p:nvPr/>
        </p:nvSpPr>
        <p:spPr>
          <a:xfrm>
            <a:off x="3214678" y="785794"/>
            <a:ext cx="1800429"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000" b="1" dirty="0" smtClean="0">
                <a:cs typeface="Times New Roman" pitchFamily="18" charset="0"/>
              </a:rPr>
              <a:t>Don Kabarması</a:t>
            </a:r>
            <a:endParaRPr lang="tr-TR" sz="2000" dirty="0"/>
          </a:p>
        </p:txBody>
      </p:sp>
    </p:spTree>
  </p:cSld>
  <p:clrMapOvr>
    <a:masterClrMapping/>
  </p:clrMapOvr>
  <p:transition spd="slow">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Resim" descr="poa annu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Dikdörtgen"/>
          <p:cNvSpPr/>
          <p:nvPr/>
        </p:nvSpPr>
        <p:spPr>
          <a:xfrm>
            <a:off x="142844" y="214290"/>
            <a:ext cx="8786874"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eaLnBrk="0" hangingPunct="0">
              <a:defRPr/>
            </a:pPr>
            <a:r>
              <a:rPr lang="tr-TR" sz="2000" dirty="0" smtClean="0">
                <a:cs typeface="Times New Roman" pitchFamily="18" charset="0"/>
              </a:rPr>
              <a:t>Genç bitkilere çok zarar yapar. </a:t>
            </a:r>
          </a:p>
          <a:p>
            <a:pPr algn="just" eaLnBrk="0" hangingPunct="0">
              <a:defRPr/>
            </a:pPr>
            <a:r>
              <a:rPr lang="tr-TR" sz="2000" dirty="0" smtClean="0">
                <a:cs typeface="Times New Roman" pitchFamily="18" charset="0"/>
              </a:rPr>
              <a:t>Özellikle yeni ekilmiş bitkilerin kökleri açıkta kalacağından zarar büyür. </a:t>
            </a:r>
          </a:p>
          <a:p>
            <a:pPr algn="just" eaLnBrk="0" hangingPunct="0">
              <a:defRPr/>
            </a:pPr>
            <a:r>
              <a:rPr lang="tr-TR" sz="2000" b="1" dirty="0" smtClean="0">
                <a:cs typeface="Times New Roman" pitchFamily="18" charset="0"/>
              </a:rPr>
              <a:t>	</a:t>
            </a:r>
          </a:p>
          <a:p>
            <a:pPr algn="just" eaLnBrk="0" hangingPunct="0">
              <a:defRPr/>
            </a:pPr>
            <a:r>
              <a:rPr lang="tr-TR" sz="2000" b="1" dirty="0" smtClean="0">
                <a:cs typeface="Times New Roman" pitchFamily="18" charset="0"/>
              </a:rPr>
              <a:t>	</a:t>
            </a:r>
            <a:r>
              <a:rPr lang="tr-TR" sz="2000" b="1" u="sng" dirty="0" smtClean="0">
                <a:cs typeface="Times New Roman" pitchFamily="18" charset="0"/>
              </a:rPr>
              <a:t>Don kabarmasının etkisinin azaltılması için </a:t>
            </a:r>
          </a:p>
          <a:p>
            <a:pPr algn="just" eaLnBrk="0" hangingPunct="0">
              <a:defRPr/>
            </a:pPr>
            <a:r>
              <a:rPr lang="tr-TR" sz="2000" b="1" dirty="0" smtClean="0">
                <a:cs typeface="Times New Roman" pitchFamily="18" charset="0"/>
              </a:rPr>
              <a:t>toprağın süzek ve hafif hazırlanması</a:t>
            </a:r>
          </a:p>
          <a:p>
            <a:pPr algn="just" eaLnBrk="0" hangingPunct="0">
              <a:defRPr/>
            </a:pPr>
            <a:r>
              <a:rPr lang="tr-TR" sz="2000" b="1" dirty="0" smtClean="0">
                <a:cs typeface="Times New Roman" pitchFamily="18" charset="0"/>
              </a:rPr>
              <a:t>sonbahar ekiminin erken yapılarak fidelerin kışa daha kuvvetli girmesi</a:t>
            </a:r>
            <a:r>
              <a:rPr lang="tr-TR" sz="2000" dirty="0" smtClean="0">
                <a:cs typeface="Times New Roman" pitchFamily="18" charset="0"/>
              </a:rPr>
              <a:t> sağlanmalıdır. </a:t>
            </a:r>
          </a:p>
          <a:p>
            <a:pPr algn="just" eaLnBrk="0" hangingPunct="0">
              <a:defRPr/>
            </a:pPr>
            <a:endParaRPr lang="tr-TR" sz="2000" dirty="0" smtClean="0">
              <a:cs typeface="Times New Roman" pitchFamily="18" charset="0"/>
            </a:endParaRPr>
          </a:p>
          <a:p>
            <a:pPr algn="just" eaLnBrk="0" hangingPunct="0">
              <a:defRPr/>
            </a:pPr>
            <a:r>
              <a:rPr lang="tr-TR" sz="2000" b="1" dirty="0" smtClean="0">
                <a:cs typeface="Times New Roman" pitchFamily="18" charset="0"/>
              </a:rPr>
              <a:t>El merdanesi de geçirilebilir.</a:t>
            </a:r>
            <a:endParaRPr lang="tr-TR" sz="2000" dirty="0"/>
          </a:p>
        </p:txBody>
      </p:sp>
    </p:spTree>
  </p:cSld>
  <p:clrMapOvr>
    <a:masterClrMapping/>
  </p:clrMapOvr>
  <p:transition spd="slow">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714744" y="285728"/>
            <a:ext cx="1428732"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indent="449263" algn="just" eaLnBrk="0" hangingPunct="0"/>
            <a:r>
              <a:rPr lang="tr-TR" sz="2800" b="1" dirty="0" smtClean="0">
                <a:cs typeface="Times New Roman" pitchFamily="18" charset="0"/>
              </a:rPr>
              <a:t>Su</a:t>
            </a:r>
            <a:endParaRPr lang="tr-TR" sz="2800" dirty="0"/>
          </a:p>
        </p:txBody>
      </p:sp>
      <p:pic>
        <p:nvPicPr>
          <p:cNvPr id="55299" name="2 Resim" descr="8JXOWYOO1landscapeirrigationsystem.jpg"/>
          <p:cNvPicPr>
            <a:picLocks noChangeAspect="1"/>
          </p:cNvPicPr>
          <p:nvPr/>
        </p:nvPicPr>
        <p:blipFill>
          <a:blip r:embed="rId3"/>
          <a:srcRect/>
          <a:stretch>
            <a:fillRect/>
          </a:stretch>
        </p:blipFill>
        <p:spPr bwMode="auto">
          <a:xfrm>
            <a:off x="214313" y="2428875"/>
            <a:ext cx="3810000" cy="3810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5300" name="3 Dikdörtgen"/>
          <p:cNvSpPr>
            <a:spLocks noChangeArrowheads="1"/>
          </p:cNvSpPr>
          <p:nvPr/>
        </p:nvSpPr>
        <p:spPr bwMode="auto">
          <a:xfrm>
            <a:off x="4143372" y="3143248"/>
            <a:ext cx="4714876" cy="22467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r>
              <a:rPr lang="tr-TR" sz="2000" u="sng" dirty="0" err="1" smtClean="0">
                <a:cs typeface="Times New Roman" pitchFamily="18" charset="0"/>
              </a:rPr>
              <a:t>Nisbi</a:t>
            </a:r>
            <a:r>
              <a:rPr lang="tr-TR" sz="2000" u="sng" dirty="0" smtClean="0">
                <a:cs typeface="Times New Roman" pitchFamily="18" charset="0"/>
              </a:rPr>
              <a:t> </a:t>
            </a:r>
            <a:r>
              <a:rPr lang="tr-TR" sz="2000" u="sng" dirty="0">
                <a:cs typeface="Times New Roman" pitchFamily="18" charset="0"/>
              </a:rPr>
              <a:t>nemin yüksekliği </a:t>
            </a:r>
            <a:r>
              <a:rPr lang="tr-TR" sz="2000" dirty="0">
                <a:cs typeface="Times New Roman" pitchFamily="18" charset="0"/>
              </a:rPr>
              <a:t>gerek topraktan gerekse bitkilerden olan terlemeyi azalttığı için suyun daha etkili kullanımını sağlar.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Havada </a:t>
            </a:r>
            <a:r>
              <a:rPr lang="tr-TR" sz="2000" u="sng" dirty="0" err="1">
                <a:cs typeface="Times New Roman" pitchFamily="18" charset="0"/>
              </a:rPr>
              <a:t>nisbi</a:t>
            </a:r>
            <a:r>
              <a:rPr lang="tr-TR" sz="2000" u="sng" dirty="0">
                <a:cs typeface="Times New Roman" pitchFamily="18" charset="0"/>
              </a:rPr>
              <a:t> nemin düşüklüğü </a:t>
            </a:r>
            <a:r>
              <a:rPr lang="tr-TR" sz="2000" dirty="0">
                <a:cs typeface="Times New Roman" pitchFamily="18" charset="0"/>
              </a:rPr>
              <a:t>terlemeyi artıracağından suyun kısıtlı olduğu alanlarda </a:t>
            </a:r>
            <a:r>
              <a:rPr lang="tr-TR" sz="2000" dirty="0" smtClean="0">
                <a:cs typeface="Times New Roman" pitchFamily="18" charset="0"/>
              </a:rPr>
              <a:t>olumsuz etkiler</a:t>
            </a:r>
            <a:r>
              <a:rPr lang="tr-TR" sz="2000" dirty="0">
                <a:cs typeface="Times New Roman" pitchFamily="18" charset="0"/>
              </a:rPr>
              <a:t>. </a:t>
            </a:r>
            <a:endParaRPr lang="tr-TR" sz="2000" dirty="0"/>
          </a:p>
        </p:txBody>
      </p:sp>
      <p:sp>
        <p:nvSpPr>
          <p:cNvPr id="5" name="4 Dikdörtgen"/>
          <p:cNvSpPr/>
          <p:nvPr/>
        </p:nvSpPr>
        <p:spPr>
          <a:xfrm>
            <a:off x="500034" y="1000108"/>
            <a:ext cx="8143932"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smtClean="0">
                <a:solidFill>
                  <a:prstClr val="black"/>
                </a:solidFill>
                <a:cs typeface="Times New Roman" pitchFamily="18" charset="0"/>
              </a:rPr>
              <a:t>Çim bitkileri ihtiyaç duydukları suyun büyük bir bölümünü kökleri ile topraktan alırlar. Hava neminden çim bitkilerinin doğrudan yararlanma oranları düşüktür.</a:t>
            </a:r>
            <a:endParaRPr lang="tr-TR" sz="2000" dirty="0"/>
          </a:p>
        </p:txBody>
      </p:sp>
    </p:spTree>
  </p:cSld>
  <p:clrMapOvr>
    <a:masterClrMapping/>
  </p:clrMapOvr>
  <p:transition spd="slow">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4 Resim" descr="çim 030.jpg"/>
          <p:cNvPicPr>
            <a:picLocks noChangeAspect="1"/>
          </p:cNvPicPr>
          <p:nvPr/>
        </p:nvPicPr>
        <p:blipFill>
          <a:blip r:embed="rId2" cstate="screen"/>
          <a:srcRect/>
          <a:stretch>
            <a:fillRect/>
          </a:stretch>
        </p:blipFill>
        <p:spPr bwMode="auto">
          <a:xfrm>
            <a:off x="0" y="-24"/>
            <a:ext cx="9144000" cy="6858000"/>
          </a:xfrm>
          <a:prstGeom prst="rect">
            <a:avLst/>
          </a:prstGeom>
          <a:noFill/>
          <a:ln w="9525">
            <a:noFill/>
            <a:miter lim="800000"/>
            <a:headEnd/>
            <a:tailEnd/>
          </a:ln>
        </p:spPr>
      </p:pic>
      <p:sp>
        <p:nvSpPr>
          <p:cNvPr id="56323" name="1 Dikdörtgen"/>
          <p:cNvSpPr>
            <a:spLocks noChangeArrowheads="1"/>
          </p:cNvSpPr>
          <p:nvPr/>
        </p:nvSpPr>
        <p:spPr bwMode="auto">
          <a:xfrm>
            <a:off x="142844" y="214290"/>
            <a:ext cx="8643998" cy="7694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smtClean="0">
                <a:solidFill>
                  <a:schemeClr val="tx1"/>
                </a:solidFill>
              </a:rPr>
              <a:t>Bitkiler </a:t>
            </a:r>
            <a:r>
              <a:rPr lang="tr-TR" sz="2000" dirty="0">
                <a:solidFill>
                  <a:schemeClr val="tx1"/>
                </a:solidFill>
              </a:rPr>
              <a:t>tarafından çeşitli yollarla alınan suyun </a:t>
            </a:r>
            <a:r>
              <a:rPr lang="tr-TR" sz="2400" b="1" dirty="0">
                <a:solidFill>
                  <a:schemeClr val="tx1"/>
                </a:solidFill>
              </a:rPr>
              <a:t>% 1-3'ü </a:t>
            </a:r>
            <a:r>
              <a:rPr lang="tr-TR" sz="2000" dirty="0" err="1">
                <a:solidFill>
                  <a:schemeClr val="tx1"/>
                </a:solidFill>
              </a:rPr>
              <a:t>metabolik</a:t>
            </a:r>
            <a:r>
              <a:rPr lang="tr-TR" sz="2000" dirty="0">
                <a:solidFill>
                  <a:schemeClr val="tx1"/>
                </a:solidFill>
              </a:rPr>
              <a:t> faaliyetler için kullanılır. Suyun geriye kalan bölümü terleme yolu ile atmosfere verilir</a:t>
            </a:r>
            <a:r>
              <a:rPr lang="tr-TR" sz="2000" dirty="0" smtClean="0">
                <a:solidFill>
                  <a:schemeClr val="tx1"/>
                </a:solidFill>
              </a:rPr>
              <a:t>. </a:t>
            </a:r>
          </a:p>
        </p:txBody>
      </p:sp>
    </p:spTree>
  </p:cSld>
  <p:clrMapOvr>
    <a:masterClrMapping/>
  </p:clrMapOvr>
  <p:transition spd="slow">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çiğ.jpg"/>
          <p:cNvPicPr>
            <a:picLocks noChangeAspect="1"/>
          </p:cNvPicPr>
          <p:nvPr/>
        </p:nvPicPr>
        <p:blipFill>
          <a:blip r:embed="rId2"/>
          <a:stretch>
            <a:fillRect/>
          </a:stretch>
        </p:blipFill>
        <p:spPr>
          <a:xfrm>
            <a:off x="2028" y="0"/>
            <a:ext cx="9139943" cy="6858000"/>
          </a:xfrm>
          <a:prstGeom prst="rect">
            <a:avLst/>
          </a:prstGeom>
        </p:spPr>
      </p:pic>
      <p:sp>
        <p:nvSpPr>
          <p:cNvPr id="57346" name="1 Dikdörtgen"/>
          <p:cNvSpPr>
            <a:spLocks noChangeArrowheads="1"/>
          </p:cNvSpPr>
          <p:nvPr/>
        </p:nvSpPr>
        <p:spPr bwMode="auto">
          <a:xfrm>
            <a:off x="571472" y="1928802"/>
            <a:ext cx="2286016"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tr-TR" sz="2400" b="1" dirty="0"/>
              <a:t>- Bulut ve Sis</a:t>
            </a:r>
          </a:p>
          <a:p>
            <a:pPr algn="just">
              <a:lnSpc>
                <a:spcPct val="150000"/>
              </a:lnSpc>
            </a:pPr>
            <a:r>
              <a:rPr lang="tr-TR" sz="2400" b="1" dirty="0"/>
              <a:t>- Çiğ ve Kırağı</a:t>
            </a:r>
          </a:p>
          <a:p>
            <a:pPr algn="just">
              <a:lnSpc>
                <a:spcPct val="150000"/>
              </a:lnSpc>
            </a:pPr>
            <a:r>
              <a:rPr lang="tr-TR" sz="2400" b="1" dirty="0"/>
              <a:t>- Yağmur</a:t>
            </a:r>
          </a:p>
          <a:p>
            <a:pPr algn="just">
              <a:lnSpc>
                <a:spcPct val="150000"/>
              </a:lnSpc>
            </a:pPr>
            <a:r>
              <a:rPr lang="tr-TR" sz="2400" b="1" dirty="0"/>
              <a:t>- Kar</a:t>
            </a:r>
          </a:p>
          <a:p>
            <a:pPr algn="just">
              <a:lnSpc>
                <a:spcPct val="150000"/>
              </a:lnSpc>
            </a:pPr>
            <a:r>
              <a:rPr lang="tr-TR" sz="2400" b="1" dirty="0"/>
              <a:t>- Dolu</a:t>
            </a:r>
          </a:p>
        </p:txBody>
      </p:sp>
      <p:sp>
        <p:nvSpPr>
          <p:cNvPr id="57347" name="2 Dikdörtgen"/>
          <p:cNvSpPr>
            <a:spLocks noChangeArrowheads="1"/>
          </p:cNvSpPr>
          <p:nvPr/>
        </p:nvSpPr>
        <p:spPr bwMode="auto">
          <a:xfrm>
            <a:off x="357158" y="428604"/>
            <a:ext cx="4929222"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dirty="0" smtClean="0"/>
              <a:t>	Yağış</a:t>
            </a:r>
            <a:r>
              <a:rPr lang="tr-TR" sz="2000" dirty="0"/>
              <a:t>, hava neminin yoğunlaşarak sıvı veya katı halde yeryüzüne düşmesidir. </a:t>
            </a:r>
            <a:r>
              <a:rPr lang="tr-TR" sz="2000" dirty="0" smtClean="0"/>
              <a:t>Yeryüzünde </a:t>
            </a:r>
            <a:r>
              <a:rPr lang="tr-TR" sz="2000" dirty="0"/>
              <a:t>en çok görülen yağış şekilleri:</a:t>
            </a:r>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500063" y="642938"/>
            <a:ext cx="7858125" cy="5447645"/>
          </a:xfrm>
          <a:prstGeom prst="rect">
            <a:avLst/>
          </a:prstGeom>
          <a:noFill/>
          <a:ln w="9525">
            <a:noFill/>
            <a:miter lim="800000"/>
            <a:headEnd/>
            <a:tailEnd/>
          </a:ln>
        </p:spPr>
        <p:txBody>
          <a:bodyPr anchor="ctr">
            <a:spAutoFit/>
          </a:bodyPr>
          <a:lstStyle/>
          <a:p>
            <a:pPr indent="449263" algn="just" eaLnBrk="0" hangingPunct="0"/>
            <a:r>
              <a:rPr lang="tr-TR" sz="2400" b="1" dirty="0" smtClean="0">
                <a:solidFill>
                  <a:schemeClr val="tx2">
                    <a:lumMod val="50000"/>
                  </a:schemeClr>
                </a:solidFill>
                <a:cs typeface="Times New Roman" pitchFamily="18" charset="0"/>
              </a:rPr>
              <a:t>sis</a:t>
            </a:r>
            <a:r>
              <a:rPr lang="tr-TR" dirty="0">
                <a:solidFill>
                  <a:schemeClr val="tx2">
                    <a:lumMod val="50000"/>
                  </a:schemeClr>
                </a:solidFill>
                <a:cs typeface="Times New Roman" pitchFamily="18" charset="0"/>
              </a:rPr>
              <a:t>, bitki ve topraktan olan buharlaşmayı azalttığı gibi ani sıcaklık düşmelerini önler. Ancak </a:t>
            </a:r>
            <a:r>
              <a:rPr lang="tr-TR" b="1" dirty="0">
                <a:solidFill>
                  <a:schemeClr val="tx2">
                    <a:lumMod val="50000"/>
                  </a:schemeClr>
                </a:solidFill>
                <a:cs typeface="Times New Roman" pitchFamily="18" charset="0"/>
              </a:rPr>
              <a:t>bulut ve sis </a:t>
            </a:r>
            <a:r>
              <a:rPr lang="tr-TR" dirty="0">
                <a:solidFill>
                  <a:schemeClr val="tx2">
                    <a:lumMod val="50000"/>
                  </a:schemeClr>
                </a:solidFill>
                <a:cs typeface="Times New Roman" pitchFamily="18" charset="0"/>
              </a:rPr>
              <a:t>yeryüzüne düşen güneş ışınlarının kalite ve yoğunluğunu etkiler. </a:t>
            </a:r>
            <a:endParaRPr lang="tr-TR" dirty="0" smtClean="0">
              <a:solidFill>
                <a:schemeClr val="tx2">
                  <a:lumMod val="50000"/>
                </a:schemeClr>
              </a:solidFill>
              <a:cs typeface="Times New Roman" pitchFamily="18" charset="0"/>
            </a:endParaRPr>
          </a:p>
          <a:p>
            <a:pPr indent="449263" algn="just" eaLnBrk="0" hangingPunct="0"/>
            <a:endParaRPr lang="tr-TR" dirty="0">
              <a:cs typeface="Times New Roman" pitchFamily="18" charset="0"/>
            </a:endParaRPr>
          </a:p>
          <a:p>
            <a:pPr indent="449263" algn="just" eaLnBrk="0" hangingPunct="0"/>
            <a:r>
              <a:rPr lang="tr-TR" sz="2400" b="1" dirty="0">
                <a:solidFill>
                  <a:schemeClr val="accent6">
                    <a:lumMod val="50000"/>
                  </a:schemeClr>
                </a:solidFill>
                <a:cs typeface="Times New Roman" pitchFamily="18" charset="0"/>
              </a:rPr>
              <a:t>Çiğ</a:t>
            </a:r>
            <a:r>
              <a:rPr lang="tr-TR" sz="2000" b="1" dirty="0">
                <a:solidFill>
                  <a:schemeClr val="accent6">
                    <a:lumMod val="50000"/>
                  </a:schemeClr>
                </a:solidFill>
                <a:cs typeface="Times New Roman" pitchFamily="18" charset="0"/>
              </a:rPr>
              <a:t> </a:t>
            </a:r>
            <a:r>
              <a:rPr lang="tr-TR" dirty="0">
                <a:solidFill>
                  <a:schemeClr val="accent6">
                    <a:lumMod val="50000"/>
                  </a:schemeClr>
                </a:solidFill>
                <a:cs typeface="Times New Roman" pitchFamily="18" charset="0"/>
              </a:rPr>
              <a:t>çim bitkileri için yararlı bir yağış şeklidir. Yeterli yağış almayan, buna karşılık devamlı çiğ düşen yörelerde çim bitkileri iyi bir şekilde gelişebilir. </a:t>
            </a:r>
            <a:endParaRPr lang="tr-TR" dirty="0" smtClean="0">
              <a:solidFill>
                <a:schemeClr val="accent6">
                  <a:lumMod val="50000"/>
                </a:schemeClr>
              </a:solidFill>
              <a:cs typeface="Times New Roman" pitchFamily="18" charset="0"/>
            </a:endParaRPr>
          </a:p>
          <a:p>
            <a:pPr indent="449263" algn="just" eaLnBrk="0" hangingPunct="0"/>
            <a:endParaRPr lang="tr-TR" dirty="0">
              <a:cs typeface="Times New Roman" pitchFamily="18" charset="0"/>
            </a:endParaRPr>
          </a:p>
          <a:p>
            <a:pPr indent="449263" algn="just" eaLnBrk="0" hangingPunct="0"/>
            <a:r>
              <a:rPr lang="tr-TR" sz="2400" b="1" dirty="0">
                <a:solidFill>
                  <a:srgbClr val="002060"/>
                </a:solidFill>
                <a:cs typeface="Times New Roman" pitchFamily="18" charset="0"/>
              </a:rPr>
              <a:t>Kırağı</a:t>
            </a:r>
            <a:r>
              <a:rPr lang="tr-TR" dirty="0">
                <a:solidFill>
                  <a:srgbClr val="002060"/>
                </a:solidFill>
                <a:cs typeface="Times New Roman" pitchFamily="18" charset="0"/>
              </a:rPr>
              <a:t>nın suyun donma noktasının altında oluşması nedeni ile çim bitkilerine olumsuz etki yapabilir. Ancak çoğunlukla bu etki geçicidir. </a:t>
            </a:r>
          </a:p>
          <a:p>
            <a:pPr indent="449263" algn="just" eaLnBrk="0" hangingPunct="0"/>
            <a:endParaRPr lang="tr-TR" dirty="0"/>
          </a:p>
          <a:p>
            <a:pPr indent="449263" algn="just" eaLnBrk="0" hangingPunct="0"/>
            <a:r>
              <a:rPr lang="tr-TR" sz="2400" b="1" dirty="0">
                <a:cs typeface="Times New Roman" pitchFamily="18" charset="0"/>
              </a:rPr>
              <a:t>Yağmur ve kar</a:t>
            </a:r>
            <a:r>
              <a:rPr lang="tr-TR" dirty="0">
                <a:cs typeface="Times New Roman" pitchFamily="18" charset="0"/>
              </a:rPr>
              <a:t>, en önemli ve etkili yağış şekilleridir. Sıklığı, yoğunluğu ve süresi yağmurun etkinliğini önemli ölçüde etkiler. </a:t>
            </a:r>
            <a:r>
              <a:rPr lang="tr-TR" b="1" u="sng" dirty="0">
                <a:cs typeface="Times New Roman" pitchFamily="18" charset="0"/>
              </a:rPr>
              <a:t>Genel bir kural olarak hafif ve uzun süreli yağışlar çim bitkileri için daha yararlıdır. </a:t>
            </a:r>
            <a:r>
              <a:rPr lang="tr-TR" dirty="0">
                <a:cs typeface="Times New Roman" pitchFamily="18" charset="0"/>
              </a:rPr>
              <a:t>Şiddetli yağışlar yamaçlarda yüzey akışı halinde akarak kaybolurlar. Çukur alanlarda ise sular birikerek büyük zararlara neden olabilir. Eriyen kar da önemli bir su kaynağıdır. 1</a:t>
            </a:r>
            <a:r>
              <a:rPr lang="tr-TR" u="sng" dirty="0">
                <a:cs typeface="Times New Roman" pitchFamily="18" charset="0"/>
              </a:rPr>
              <a:t>0 cm kalınlıktaki bir kar örtüsü 1 cm yağmura eşdeğer kabul edilir. </a:t>
            </a:r>
            <a:endParaRPr lang="tr-TR" u="sng" dirty="0"/>
          </a:p>
        </p:txBody>
      </p:sp>
    </p:spTree>
  </p:cSld>
  <p:clrMapOvr>
    <a:masterClrMapping/>
  </p:clrMapOvr>
  <p:transition spd="slow">
    <p:split orient="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çiğ.jpg"/>
          <p:cNvPicPr>
            <a:picLocks noChangeAspect="1"/>
          </p:cNvPicPr>
          <p:nvPr/>
        </p:nvPicPr>
        <p:blipFill>
          <a:blip r:embed="rId2"/>
          <a:stretch>
            <a:fillRect/>
          </a:stretch>
        </p:blipFill>
        <p:spPr>
          <a:xfrm>
            <a:off x="2028" y="0"/>
            <a:ext cx="9139943" cy="6858000"/>
          </a:xfrm>
          <a:prstGeom prst="rect">
            <a:avLst/>
          </a:prstGeom>
        </p:spPr>
      </p:pic>
    </p:spTree>
  </p:cSld>
  <p:clrMapOvr>
    <a:masterClrMapping/>
  </p:clrMapOvr>
  <p:transition spd="slow">
    <p:split orient="vert"/>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1 Resim" descr="kırağı.bmp"/>
          <p:cNvPicPr>
            <a:picLocks noChangeAspect="1"/>
          </p:cNvPicPr>
          <p:nvPr/>
        </p:nvPicPr>
        <p:blipFill>
          <a:blip r:embed="rId2"/>
          <a:srcRect/>
          <a:stretch>
            <a:fillRect/>
          </a:stretch>
        </p:blipFill>
        <p:spPr>
          <a:xfrm>
            <a:off x="142844" y="571480"/>
            <a:ext cx="8679681" cy="5348916"/>
          </a:xfrm>
          <a:prstGeom prst="rect">
            <a:avLst/>
          </a:prstGeom>
        </p:spPr>
      </p:pic>
    </p:spTree>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500034" y="2714620"/>
            <a:ext cx="7786687" cy="677108"/>
          </a:xfrm>
          <a:prstGeom prst="rect">
            <a:avLst/>
          </a:prstGeom>
          <a:noFill/>
          <a:ln w="9525">
            <a:noFill/>
            <a:miter lim="800000"/>
            <a:headEnd/>
            <a:tailEnd/>
          </a:ln>
        </p:spPr>
        <p:txBody>
          <a:bodyPr anchor="ctr">
            <a:spAutoFit/>
          </a:bodyPr>
          <a:lstStyle/>
          <a:p>
            <a:pPr indent="449263" algn="just" eaLnBrk="0" hangingPunct="0"/>
            <a:r>
              <a:rPr lang="tr-TR" dirty="0" smtClean="0">
                <a:cs typeface="Times New Roman" pitchFamily="18" charset="0"/>
              </a:rPr>
              <a:t>Havanın </a:t>
            </a:r>
            <a:r>
              <a:rPr lang="tr-TR" dirty="0">
                <a:cs typeface="Times New Roman" pitchFamily="18" charset="0"/>
              </a:rPr>
              <a:t>sıcak, </a:t>
            </a:r>
            <a:r>
              <a:rPr lang="tr-TR" dirty="0" err="1">
                <a:cs typeface="Times New Roman" pitchFamily="18" charset="0"/>
              </a:rPr>
              <a:t>nisbi</a:t>
            </a:r>
            <a:r>
              <a:rPr lang="tr-TR" dirty="0">
                <a:cs typeface="Times New Roman" pitchFamily="18" charset="0"/>
              </a:rPr>
              <a:t> nemin çok düşük olduğu yaz aylarında günlük su tüketimi </a:t>
            </a:r>
            <a:r>
              <a:rPr lang="tr-TR" sz="2000" b="1" dirty="0">
                <a:cs typeface="Times New Roman" pitchFamily="18" charset="0"/>
              </a:rPr>
              <a:t>10 </a:t>
            </a:r>
            <a:r>
              <a:rPr lang="tr-TR" sz="2000" b="1" dirty="0" err="1">
                <a:cs typeface="Times New Roman" pitchFamily="18" charset="0"/>
              </a:rPr>
              <a:t>mm'yi</a:t>
            </a:r>
            <a:r>
              <a:rPr lang="tr-TR" sz="2000" b="1" dirty="0">
                <a:cs typeface="Times New Roman" pitchFamily="18" charset="0"/>
              </a:rPr>
              <a:t> </a:t>
            </a:r>
            <a:r>
              <a:rPr lang="tr-TR" sz="2000" b="1" dirty="0" smtClean="0">
                <a:cs typeface="Times New Roman" pitchFamily="18" charset="0"/>
              </a:rPr>
              <a:t>(10 ton/da) </a:t>
            </a:r>
            <a:r>
              <a:rPr lang="tr-TR" dirty="0" smtClean="0">
                <a:cs typeface="Times New Roman" pitchFamily="18" charset="0"/>
              </a:rPr>
              <a:t>geçebilir</a:t>
            </a:r>
            <a:r>
              <a:rPr lang="tr-TR" dirty="0">
                <a:cs typeface="Times New Roman" pitchFamily="18" charset="0"/>
              </a:rPr>
              <a:t>. </a:t>
            </a:r>
            <a:endParaRPr lang="tr-TR" dirty="0"/>
          </a:p>
        </p:txBody>
      </p:sp>
      <p:sp>
        <p:nvSpPr>
          <p:cNvPr id="3" name="2 Dikdörtgen"/>
          <p:cNvSpPr/>
          <p:nvPr/>
        </p:nvSpPr>
        <p:spPr>
          <a:xfrm>
            <a:off x="571472" y="500042"/>
            <a:ext cx="7000924" cy="1015663"/>
          </a:xfrm>
          <a:prstGeom prst="rect">
            <a:avLst/>
          </a:prstGeom>
        </p:spPr>
        <p:txBody>
          <a:bodyPr wrap="square">
            <a:spAutoFit/>
          </a:bodyPr>
          <a:lstStyle/>
          <a:p>
            <a:pPr indent="449263" algn="just" eaLnBrk="0" hangingPunct="0"/>
            <a:r>
              <a:rPr lang="tr-TR" sz="2400" b="1" dirty="0" smtClean="0">
                <a:cs typeface="Times New Roman" pitchFamily="18" charset="0"/>
              </a:rPr>
              <a:t>Çim Bitkilerinin Su Tüketimi</a:t>
            </a:r>
          </a:p>
          <a:p>
            <a:pPr indent="449263" algn="just" eaLnBrk="0" hangingPunct="0"/>
            <a:endParaRPr lang="tr-TR" dirty="0" smtClean="0"/>
          </a:p>
          <a:p>
            <a:pPr indent="449263" algn="just" eaLnBrk="0" hangingPunct="0"/>
            <a:r>
              <a:rPr lang="tr-TR" dirty="0" smtClean="0">
                <a:cs typeface="Times New Roman" pitchFamily="18" charset="0"/>
              </a:rPr>
              <a:t>Bölgeye, iklim şartlarına ve türlere göre değişebilir. </a:t>
            </a:r>
          </a:p>
        </p:txBody>
      </p:sp>
      <p:sp>
        <p:nvSpPr>
          <p:cNvPr id="4" name="3 Dikdörtgen"/>
          <p:cNvSpPr/>
          <p:nvPr/>
        </p:nvSpPr>
        <p:spPr>
          <a:xfrm>
            <a:off x="571472" y="2000240"/>
            <a:ext cx="750099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tr-TR" sz="2000" b="1" dirty="0" smtClean="0">
                <a:solidFill>
                  <a:schemeClr val="bg1"/>
                </a:solidFill>
                <a:cs typeface="Times New Roman" pitchFamily="18" charset="0"/>
              </a:rPr>
              <a:t>Genel olarak çim bitkileri günde 2.5-7.5 mm/da arasında su tüketir</a:t>
            </a:r>
            <a:r>
              <a:rPr lang="tr-TR" sz="2000" dirty="0" smtClean="0">
                <a:solidFill>
                  <a:schemeClr val="bg1"/>
                </a:solidFill>
                <a:cs typeface="Times New Roman" pitchFamily="18" charset="0"/>
              </a:rPr>
              <a:t>. </a:t>
            </a:r>
            <a:endParaRPr lang="tr-TR" sz="2000" dirty="0">
              <a:solidFill>
                <a:schemeClr val="bg1"/>
              </a:solidFill>
            </a:endParaRPr>
          </a:p>
        </p:txBody>
      </p:sp>
      <p:sp>
        <p:nvSpPr>
          <p:cNvPr id="5" name="4 Dikdörtgen"/>
          <p:cNvSpPr/>
          <p:nvPr/>
        </p:nvSpPr>
        <p:spPr>
          <a:xfrm>
            <a:off x="571472" y="4071942"/>
            <a:ext cx="542928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449263" algn="just" eaLnBrk="0" hangingPunct="0"/>
            <a:r>
              <a:rPr lang="tr-TR" sz="2000" b="1" dirty="0" smtClean="0">
                <a:solidFill>
                  <a:schemeClr val="bg1"/>
                </a:solidFill>
                <a:cs typeface="Times New Roman" pitchFamily="18" charset="0"/>
              </a:rPr>
              <a:t>Bitkilerde biçimden sonra su tüketimi artar. </a:t>
            </a:r>
            <a:endParaRPr lang="tr-TR" sz="2000" dirty="0">
              <a:solidFill>
                <a:schemeClr val="bg1"/>
              </a:solidFill>
            </a:endParaRPr>
          </a:p>
        </p:txBody>
      </p:sp>
      <p:pic>
        <p:nvPicPr>
          <p:cNvPr id="33794" name="Picture 2" descr="http://cobbhabitatfamilies.files.wordpress.com/2009/06/watering-lawn.jpg?w=300&amp;h=300"/>
          <p:cNvPicPr>
            <a:picLocks noChangeAspect="1" noChangeArrowheads="1"/>
          </p:cNvPicPr>
          <p:nvPr/>
        </p:nvPicPr>
        <p:blipFill>
          <a:blip r:embed="rId2"/>
          <a:srcRect/>
          <a:stretch>
            <a:fillRect/>
          </a:stretch>
        </p:blipFill>
        <p:spPr bwMode="auto">
          <a:xfrm>
            <a:off x="6072198" y="3643314"/>
            <a:ext cx="2857500" cy="28575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3902385002"/>
              </p:ext>
            </p:extLst>
          </p:nvPr>
        </p:nvGraphicFramePr>
        <p:xfrm>
          <a:off x="611560" y="836712"/>
          <a:ext cx="8064896" cy="5080200"/>
        </p:xfrm>
        <a:graphic>
          <a:graphicData uri="http://schemas.openxmlformats.org/drawingml/2006/table">
            <a:tbl>
              <a:tblPr firstRow="1" bandRow="1">
                <a:tableStyleId>{93296810-A885-4BE3-A3E7-6D5BEEA58F35}</a:tableStyleId>
              </a:tblPr>
              <a:tblGrid>
                <a:gridCol w="2688299"/>
                <a:gridCol w="2795802"/>
                <a:gridCol w="2580795"/>
              </a:tblGrid>
              <a:tr h="697704">
                <a:tc gridSpan="2">
                  <a:txBody>
                    <a:bodyPr/>
                    <a:lstStyle/>
                    <a:p>
                      <a:pPr algn="ctr"/>
                      <a:r>
                        <a:rPr lang="tr-TR" sz="2000" dirty="0" smtClean="0">
                          <a:latin typeface="Arial" pitchFamily="34" charset="0"/>
                          <a:cs typeface="Arial" pitchFamily="34" charset="0"/>
                        </a:rPr>
                        <a:t>Uzun Gün Bitkileri</a:t>
                      </a:r>
                      <a:endParaRPr lang="tr-TR" sz="2000" dirty="0">
                        <a:latin typeface="Arial" pitchFamily="34" charset="0"/>
                        <a:cs typeface="Arial" pitchFamily="34" charset="0"/>
                      </a:endParaRPr>
                    </a:p>
                  </a:txBody>
                  <a:tcPr/>
                </a:tc>
                <a:tc hMerge="1">
                  <a:txBody>
                    <a:bodyPr/>
                    <a:lstStyle/>
                    <a:p>
                      <a:endParaRPr lang="tr-TR" dirty="0"/>
                    </a:p>
                  </a:txBody>
                  <a:tcPr/>
                </a:tc>
                <a:tc>
                  <a:txBody>
                    <a:bodyPr/>
                    <a:lstStyle/>
                    <a:p>
                      <a:pPr algn="ctr"/>
                      <a:r>
                        <a:rPr lang="tr-TR" sz="2000" dirty="0" smtClean="0">
                          <a:latin typeface="Arial" pitchFamily="34" charset="0"/>
                          <a:cs typeface="Arial" pitchFamily="34" charset="0"/>
                        </a:rPr>
                        <a:t>Kısa Gün Bitkileri</a:t>
                      </a:r>
                      <a:endParaRPr lang="tr-TR" sz="2000" dirty="0">
                        <a:latin typeface="Arial" pitchFamily="34" charset="0"/>
                        <a:cs typeface="Arial" pitchFamily="34" charset="0"/>
                      </a:endParaRPr>
                    </a:p>
                  </a:txBody>
                  <a:tcPr/>
                </a:tc>
              </a:tr>
              <a:tr h="4382496">
                <a:tc>
                  <a:txBody>
                    <a:bodyPr/>
                    <a:lstStyle/>
                    <a:p>
                      <a:r>
                        <a:rPr lang="tr-TR" sz="2000" b="1" dirty="0" smtClean="0">
                          <a:latin typeface="Arial" pitchFamily="34" charset="0"/>
                          <a:cs typeface="Arial" pitchFamily="34" charset="0"/>
                        </a:rPr>
                        <a:t>Buğdaygiller</a:t>
                      </a:r>
                    </a:p>
                    <a:p>
                      <a:r>
                        <a:rPr lang="tr-TR" sz="2000" i="1" dirty="0" err="1" smtClean="0">
                          <a:latin typeface="Arial" pitchFamily="34" charset="0"/>
                          <a:cs typeface="Arial" pitchFamily="34" charset="0"/>
                        </a:rPr>
                        <a:t>Agropyron</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cristatum</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Agrostis</a:t>
                      </a:r>
                      <a:r>
                        <a:rPr lang="tr-TR" sz="2000" i="1" dirty="0" smtClean="0">
                          <a:latin typeface="Arial" pitchFamily="34" charset="0"/>
                          <a:cs typeface="Arial" pitchFamily="34" charset="0"/>
                        </a:rPr>
                        <a:t> alba</a:t>
                      </a:r>
                    </a:p>
                    <a:p>
                      <a:r>
                        <a:rPr lang="tr-TR" sz="2000" i="1" dirty="0" smtClean="0">
                          <a:latin typeface="Arial" pitchFamily="34" charset="0"/>
                          <a:cs typeface="Arial" pitchFamily="34" charset="0"/>
                        </a:rPr>
                        <a:t>A. </a:t>
                      </a:r>
                      <a:r>
                        <a:rPr lang="tr-TR" sz="2000" i="1" dirty="0" err="1" smtClean="0">
                          <a:latin typeface="Arial" pitchFamily="34" charset="0"/>
                          <a:cs typeface="Arial" pitchFamily="34" charset="0"/>
                        </a:rPr>
                        <a:t>tenuis</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A. </a:t>
                      </a:r>
                      <a:r>
                        <a:rPr lang="tr-TR" sz="2000" i="1" dirty="0" err="1" smtClean="0">
                          <a:latin typeface="Arial" pitchFamily="34" charset="0"/>
                          <a:cs typeface="Arial" pitchFamily="34" charset="0"/>
                        </a:rPr>
                        <a:t>stolonifera</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A. </a:t>
                      </a:r>
                      <a:r>
                        <a:rPr lang="tr-TR" sz="2000" i="1" dirty="0" err="1" smtClean="0">
                          <a:latin typeface="Arial" pitchFamily="34" charset="0"/>
                          <a:cs typeface="Arial" pitchFamily="34" charset="0"/>
                        </a:rPr>
                        <a:t>canina</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Bromus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inermis</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Dactylis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glomerata</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Festuca</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arundinacea</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F. </a:t>
                      </a:r>
                      <a:r>
                        <a:rPr lang="tr-TR" sz="2000" i="1" dirty="0" err="1" smtClean="0">
                          <a:latin typeface="Arial" pitchFamily="34" charset="0"/>
                          <a:cs typeface="Arial" pitchFamily="34" charset="0"/>
                        </a:rPr>
                        <a:t>pratensis</a:t>
                      </a:r>
                      <a:r>
                        <a:rPr lang="tr-TR" sz="2000" i="1" dirty="0" smtClean="0">
                          <a:latin typeface="Arial" pitchFamily="34" charset="0"/>
                          <a:cs typeface="Arial" pitchFamily="34" charset="0"/>
                        </a:rPr>
                        <a:t> </a:t>
                      </a:r>
                    </a:p>
                    <a:p>
                      <a:r>
                        <a:rPr lang="tr-TR" sz="2000" i="1" dirty="0" smtClean="0">
                          <a:latin typeface="Arial" pitchFamily="34" charset="0"/>
                          <a:cs typeface="Arial" pitchFamily="34" charset="0"/>
                        </a:rPr>
                        <a:t>F. </a:t>
                      </a:r>
                      <a:r>
                        <a:rPr lang="tr-TR" sz="2000" i="1" dirty="0" err="1" smtClean="0">
                          <a:latin typeface="Arial" pitchFamily="34" charset="0"/>
                          <a:cs typeface="Arial" pitchFamily="34" charset="0"/>
                        </a:rPr>
                        <a:t>rubra</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F. </a:t>
                      </a:r>
                      <a:r>
                        <a:rPr lang="tr-TR" sz="2000" i="1" dirty="0" err="1" smtClean="0">
                          <a:latin typeface="Arial" pitchFamily="34" charset="0"/>
                          <a:cs typeface="Arial" pitchFamily="34" charset="0"/>
                        </a:rPr>
                        <a:t>ovina</a:t>
                      </a:r>
                      <a:endParaRPr lang="tr-TR" sz="2000" i="1" dirty="0" smtClean="0">
                        <a:latin typeface="Arial" pitchFamily="34" charset="0"/>
                        <a:cs typeface="Arial" pitchFamily="34" charset="0"/>
                      </a:endParaRPr>
                    </a:p>
                    <a:p>
                      <a:endParaRPr lang="tr-TR" sz="2000" dirty="0">
                        <a:latin typeface="Arial" pitchFamily="34" charset="0"/>
                        <a:cs typeface="Arial" pitchFamily="34" charset="0"/>
                      </a:endParaRPr>
                    </a:p>
                  </a:txBody>
                  <a:tcPr/>
                </a:tc>
                <a:tc>
                  <a:txBody>
                    <a:bodyPr/>
                    <a:lstStyle/>
                    <a:p>
                      <a:r>
                        <a:rPr lang="tr-TR" sz="2000" i="1" dirty="0" err="1" smtClean="0">
                          <a:latin typeface="Arial" pitchFamily="34" charset="0"/>
                          <a:cs typeface="Arial" pitchFamily="34" charset="0"/>
                        </a:rPr>
                        <a:t>Lolium</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perenne</a:t>
                      </a:r>
                      <a:r>
                        <a:rPr lang="tr-TR" sz="2000" i="1" dirty="0" smtClean="0">
                          <a:latin typeface="Arial" pitchFamily="34" charset="0"/>
                          <a:cs typeface="Arial" pitchFamily="34" charset="0"/>
                        </a:rPr>
                        <a:t>*</a:t>
                      </a:r>
                    </a:p>
                    <a:p>
                      <a:r>
                        <a:rPr lang="tr-TR" sz="2000" i="1" dirty="0" smtClean="0">
                          <a:latin typeface="Arial" pitchFamily="34" charset="0"/>
                          <a:cs typeface="Arial" pitchFamily="34" charset="0"/>
                        </a:rPr>
                        <a:t>L. </a:t>
                      </a:r>
                      <a:r>
                        <a:rPr lang="tr-TR" sz="2000" i="1" dirty="0" err="1" smtClean="0">
                          <a:latin typeface="Arial" pitchFamily="34" charset="0"/>
                          <a:cs typeface="Arial" pitchFamily="34" charset="0"/>
                        </a:rPr>
                        <a:t>multiflorum</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Poa</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pratense</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P. </a:t>
                      </a:r>
                      <a:r>
                        <a:rPr lang="tr-TR" sz="2000" i="1" dirty="0" err="1" smtClean="0">
                          <a:latin typeface="Arial" pitchFamily="34" charset="0"/>
                          <a:cs typeface="Arial" pitchFamily="34" charset="0"/>
                        </a:rPr>
                        <a:t>annua</a:t>
                      </a:r>
                      <a:r>
                        <a:rPr lang="tr-TR" sz="2000" i="1" dirty="0" smtClean="0">
                          <a:latin typeface="Arial" pitchFamily="34" charset="0"/>
                          <a:cs typeface="Arial" pitchFamily="34" charset="0"/>
                        </a:rPr>
                        <a:t>*</a:t>
                      </a:r>
                    </a:p>
                    <a:p>
                      <a:r>
                        <a:rPr lang="tr-TR" sz="2000" i="1" dirty="0" smtClean="0">
                          <a:latin typeface="Arial" pitchFamily="34" charset="0"/>
                          <a:cs typeface="Arial" pitchFamily="34" charset="0"/>
                        </a:rPr>
                        <a:t>P. </a:t>
                      </a:r>
                      <a:r>
                        <a:rPr lang="tr-TR" sz="2000" i="1" dirty="0" err="1" smtClean="0">
                          <a:latin typeface="Arial" pitchFamily="34" charset="0"/>
                          <a:cs typeface="Arial" pitchFamily="34" charset="0"/>
                        </a:rPr>
                        <a:t>pratensis</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P. </a:t>
                      </a:r>
                      <a:r>
                        <a:rPr lang="tr-TR" sz="2000" i="1" dirty="0" err="1" smtClean="0">
                          <a:latin typeface="Arial" pitchFamily="34" charset="0"/>
                          <a:cs typeface="Arial" pitchFamily="34" charset="0"/>
                        </a:rPr>
                        <a:t>nemoralis</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P. </a:t>
                      </a:r>
                      <a:r>
                        <a:rPr lang="tr-TR" sz="2000" i="1" dirty="0" err="1" smtClean="0">
                          <a:latin typeface="Arial" pitchFamily="34" charset="0"/>
                          <a:cs typeface="Arial" pitchFamily="34" charset="0"/>
                        </a:rPr>
                        <a:t>trivialis</a:t>
                      </a:r>
                      <a:endParaRPr lang="tr-TR" sz="2000" i="1" dirty="0" smtClean="0">
                        <a:latin typeface="Arial" pitchFamily="34" charset="0"/>
                        <a:cs typeface="Arial" pitchFamily="34" charset="0"/>
                      </a:endParaRPr>
                    </a:p>
                    <a:p>
                      <a:r>
                        <a:rPr lang="tr-TR" sz="2000" b="1" dirty="0" smtClean="0">
                          <a:latin typeface="Arial" pitchFamily="34" charset="0"/>
                          <a:cs typeface="Arial" pitchFamily="34" charset="0"/>
                        </a:rPr>
                        <a:t>Baklagiller</a:t>
                      </a:r>
                    </a:p>
                    <a:p>
                      <a:r>
                        <a:rPr lang="tr-TR" sz="2000" i="1" dirty="0" err="1" smtClean="0">
                          <a:latin typeface="Arial" pitchFamily="34" charset="0"/>
                          <a:cs typeface="Arial" pitchFamily="34" charset="0"/>
                        </a:rPr>
                        <a:t>Coronilla</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varia</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Medicago</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sativa</a:t>
                      </a:r>
                      <a:endParaRPr lang="tr-TR" sz="2000" i="1" dirty="0" smtClean="0">
                        <a:latin typeface="Arial" pitchFamily="34" charset="0"/>
                        <a:cs typeface="Arial" pitchFamily="34" charset="0"/>
                      </a:endParaRPr>
                    </a:p>
                    <a:p>
                      <a:r>
                        <a:rPr lang="tr-TR" sz="2000" i="1" dirty="0" err="1" smtClean="0">
                          <a:latin typeface="Arial" pitchFamily="34" charset="0"/>
                          <a:cs typeface="Arial" pitchFamily="34" charset="0"/>
                        </a:rPr>
                        <a:t>Trifolium</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hybridum</a:t>
                      </a:r>
                      <a:endParaRPr lang="tr-TR" sz="2000" i="1" dirty="0" smtClean="0">
                        <a:latin typeface="Arial" pitchFamily="34" charset="0"/>
                        <a:cs typeface="Arial" pitchFamily="34" charset="0"/>
                      </a:endParaRPr>
                    </a:p>
                    <a:p>
                      <a:r>
                        <a:rPr lang="tr-TR" sz="2000" i="1" dirty="0" smtClean="0">
                          <a:latin typeface="Arial" pitchFamily="34" charset="0"/>
                          <a:cs typeface="Arial" pitchFamily="34" charset="0"/>
                        </a:rPr>
                        <a:t>T.</a:t>
                      </a:r>
                      <a:r>
                        <a:rPr lang="tr-TR" sz="2000" i="1" dirty="0" err="1" smtClean="0">
                          <a:latin typeface="Arial" pitchFamily="34" charset="0"/>
                          <a:cs typeface="Arial" pitchFamily="34" charset="0"/>
                        </a:rPr>
                        <a:t>repens</a:t>
                      </a:r>
                      <a:endParaRPr lang="tr-TR" sz="2000" i="1" dirty="0">
                        <a:latin typeface="Arial" pitchFamily="34" charset="0"/>
                        <a:cs typeface="Arial" pitchFamily="34" charset="0"/>
                      </a:endParaRPr>
                    </a:p>
                  </a:txBody>
                  <a:tcPr/>
                </a:tc>
                <a:tc>
                  <a:txBody>
                    <a:bodyPr/>
                    <a:lstStyle/>
                    <a:p>
                      <a:r>
                        <a:rPr lang="tr-TR" sz="2000" i="1" dirty="0" err="1" smtClean="0">
                          <a:latin typeface="Arial" pitchFamily="34" charset="0"/>
                          <a:cs typeface="Arial" pitchFamily="34" charset="0"/>
                        </a:rPr>
                        <a:t>Cnodon</a:t>
                      </a:r>
                      <a:r>
                        <a:rPr lang="tr-TR" sz="2000" i="1" dirty="0" smtClean="0">
                          <a:latin typeface="Arial" pitchFamily="34" charset="0"/>
                          <a:cs typeface="Arial" pitchFamily="34" charset="0"/>
                        </a:rPr>
                        <a:t> dactylon</a:t>
                      </a:r>
                    </a:p>
                    <a:p>
                      <a:r>
                        <a:rPr lang="tr-TR" sz="2000" i="1" dirty="0" smtClean="0">
                          <a:latin typeface="Arial" pitchFamily="34" charset="0"/>
                          <a:cs typeface="Arial" pitchFamily="34" charset="0"/>
                        </a:rPr>
                        <a:t>C. </a:t>
                      </a:r>
                      <a:r>
                        <a:rPr lang="tr-TR" sz="2000" i="1" dirty="0" err="1" smtClean="0">
                          <a:latin typeface="Arial" pitchFamily="34" charset="0"/>
                          <a:cs typeface="Arial" pitchFamily="34" charset="0"/>
                        </a:rPr>
                        <a:t>spp</a:t>
                      </a:r>
                      <a:r>
                        <a:rPr lang="tr-TR" sz="2000" i="1" dirty="0" smtClean="0">
                          <a:latin typeface="Arial" pitchFamily="34" charset="0"/>
                          <a:cs typeface="Arial" pitchFamily="34" charset="0"/>
                        </a:rPr>
                        <a:t>.</a:t>
                      </a:r>
                    </a:p>
                    <a:p>
                      <a:r>
                        <a:rPr lang="tr-TR" sz="2000" i="1" dirty="0" err="1" smtClean="0">
                          <a:latin typeface="Arial" pitchFamily="34" charset="0"/>
                          <a:cs typeface="Arial" pitchFamily="34" charset="0"/>
                        </a:rPr>
                        <a:t>Poa</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compressa</a:t>
                      </a:r>
                      <a:r>
                        <a:rPr lang="tr-TR" sz="2000" i="1" dirty="0" smtClean="0">
                          <a:latin typeface="Arial" pitchFamily="34" charset="0"/>
                          <a:cs typeface="Arial" pitchFamily="34" charset="0"/>
                        </a:rPr>
                        <a:t>*</a:t>
                      </a:r>
                      <a:endParaRPr lang="tr-TR" sz="2000" i="1" dirty="0">
                        <a:latin typeface="Arial" pitchFamily="34" charset="0"/>
                        <a:cs typeface="Arial" pitchFamily="34" charset="0"/>
                      </a:endParaRPr>
                    </a:p>
                  </a:txBody>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2 Resim" descr="festuca arundinecea5.jpg"/>
          <p:cNvPicPr>
            <a:picLocks noChangeAspect="1"/>
          </p:cNvPicPr>
          <p:nvPr/>
        </p:nvPicPr>
        <p:blipFill>
          <a:blip r:embed="rId2"/>
          <a:stretch>
            <a:fillRect/>
          </a:stretch>
        </p:blipFill>
        <p:spPr>
          <a:xfrm>
            <a:off x="214282" y="418437"/>
            <a:ext cx="4357718" cy="3268289"/>
          </a:xfrm>
          <a:prstGeom prst="rect">
            <a:avLst/>
          </a:prstGeom>
        </p:spPr>
        <p:style>
          <a:lnRef idx="2">
            <a:schemeClr val="dk1"/>
          </a:lnRef>
          <a:fillRef idx="1">
            <a:schemeClr val="lt1"/>
          </a:fillRef>
          <a:effectRef idx="0">
            <a:schemeClr val="dk1"/>
          </a:effectRef>
          <a:fontRef idx="minor">
            <a:schemeClr val="dk1"/>
          </a:fontRef>
        </p:style>
      </p:pic>
      <p:sp>
        <p:nvSpPr>
          <p:cNvPr id="60418" name="1 Dikdörtgen"/>
          <p:cNvSpPr>
            <a:spLocks noChangeArrowheads="1"/>
          </p:cNvSpPr>
          <p:nvPr/>
        </p:nvSpPr>
        <p:spPr bwMode="auto">
          <a:xfrm>
            <a:off x="571472" y="4133214"/>
            <a:ext cx="8072494" cy="193899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indent="449263" algn="just" eaLnBrk="0" hangingPunct="0"/>
            <a:r>
              <a:rPr lang="tr-TR" sz="2000" b="1" u="sng" dirty="0">
                <a:cs typeface="Times New Roman" pitchFamily="18" charset="0"/>
              </a:rPr>
              <a:t>Keskin bıçaklı biçme makineleri </a:t>
            </a:r>
            <a:r>
              <a:rPr lang="tr-TR" sz="2000" u="sng" dirty="0">
                <a:cs typeface="Times New Roman" pitchFamily="18" charset="0"/>
              </a:rPr>
              <a:t>veya makaslarla </a:t>
            </a:r>
            <a:r>
              <a:rPr lang="tr-TR" sz="2000" dirty="0">
                <a:cs typeface="Times New Roman" pitchFamily="18" charset="0"/>
              </a:rPr>
              <a:t>yapılan biçimlerde </a:t>
            </a:r>
            <a:r>
              <a:rPr lang="tr-TR" sz="2000" dirty="0" smtClean="0">
                <a:cs typeface="Times New Roman" pitchFamily="18" charset="0"/>
              </a:rPr>
              <a:t>daha </a:t>
            </a:r>
            <a:r>
              <a:rPr lang="tr-TR" sz="2000" dirty="0">
                <a:cs typeface="Times New Roman" pitchFamily="18" charset="0"/>
              </a:rPr>
              <a:t>az su </a:t>
            </a:r>
            <a:r>
              <a:rPr lang="tr-TR" sz="2000" dirty="0" smtClean="0">
                <a:cs typeface="Times New Roman" pitchFamily="18" charset="0"/>
              </a:rPr>
              <a:t>tüketilir</a:t>
            </a:r>
            <a:r>
              <a:rPr lang="tr-TR" sz="2000" dirty="0">
                <a:cs typeface="Times New Roman" pitchFamily="18" charset="0"/>
              </a:rPr>
              <a:t>. Buna karşılık küt bıçaklar su tüketimini artırır. </a:t>
            </a:r>
          </a:p>
          <a:p>
            <a:pPr indent="449263" algn="just" eaLnBrk="0" hangingPunct="0"/>
            <a:endParaRPr lang="tr-TR" sz="2000" dirty="0"/>
          </a:p>
          <a:p>
            <a:pPr indent="449263" algn="just" eaLnBrk="0" hangingPunct="0"/>
            <a:r>
              <a:rPr lang="tr-TR" sz="2000" b="1" u="sng" dirty="0">
                <a:cs typeface="Times New Roman" pitchFamily="18" charset="0"/>
              </a:rPr>
              <a:t>Biçim yüksekliği </a:t>
            </a:r>
            <a:r>
              <a:rPr lang="tr-TR" sz="2000" dirty="0">
                <a:cs typeface="Times New Roman" pitchFamily="18" charset="0"/>
              </a:rPr>
              <a:t>ile birlikte su tüketimi artar. Bu nedenle suyun kıt olduğu bölgelerde biçim biraz derinden yapılmalıdır. </a:t>
            </a:r>
          </a:p>
          <a:p>
            <a:pPr indent="449263" algn="just" eaLnBrk="0" hangingPunct="0"/>
            <a:endParaRPr lang="tr-TR" sz="2000" dirty="0"/>
          </a:p>
        </p:txBody>
      </p:sp>
      <p:pic>
        <p:nvPicPr>
          <p:cNvPr id="32770" name="Picture 2" descr="http://www.cimbicmemakinasi.com/wp-content/uploads/2010/05/%C3%A7im-bi%C3%A7me-makinas%C4%B1-1.jpg"/>
          <p:cNvPicPr>
            <a:picLocks noChangeAspect="1" noChangeArrowheads="1"/>
          </p:cNvPicPr>
          <p:nvPr/>
        </p:nvPicPr>
        <p:blipFill>
          <a:blip r:embed="rId3"/>
          <a:srcRect/>
          <a:stretch>
            <a:fillRect/>
          </a:stretch>
        </p:blipFill>
        <p:spPr bwMode="auto">
          <a:xfrm>
            <a:off x="4714876" y="418438"/>
            <a:ext cx="4214842" cy="325219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690" name="Picture 2" descr="http://aggie-horticulture.tamu.edu/galveston/images/DSCN0844,%2015-5-10%20lawn%20fertilizer,%20resized.GIF"/>
          <p:cNvPicPr>
            <a:picLocks noChangeAspect="1" noChangeArrowheads="1"/>
          </p:cNvPicPr>
          <p:nvPr/>
        </p:nvPicPr>
        <p:blipFill>
          <a:blip r:embed="rId2"/>
          <a:srcRect/>
          <a:stretch>
            <a:fillRect/>
          </a:stretch>
        </p:blipFill>
        <p:spPr bwMode="auto">
          <a:xfrm>
            <a:off x="1571604" y="214290"/>
            <a:ext cx="5429288" cy="4071966"/>
          </a:xfrm>
          <a:prstGeom prst="rect">
            <a:avLst/>
          </a:prstGeom>
        </p:spPr>
        <p:style>
          <a:lnRef idx="2">
            <a:schemeClr val="dk1"/>
          </a:lnRef>
          <a:fillRef idx="1">
            <a:schemeClr val="lt1"/>
          </a:fillRef>
          <a:effectRef idx="0">
            <a:schemeClr val="dk1"/>
          </a:effectRef>
          <a:fontRef idx="minor">
            <a:schemeClr val="dk1"/>
          </a:fontRef>
        </p:style>
      </p:pic>
      <p:sp>
        <p:nvSpPr>
          <p:cNvPr id="2" name="1 Dikdörtgen"/>
          <p:cNvSpPr/>
          <p:nvPr/>
        </p:nvSpPr>
        <p:spPr>
          <a:xfrm>
            <a:off x="357158" y="4357694"/>
            <a:ext cx="821537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49263" algn="just" eaLnBrk="0" hangingPunct="0"/>
            <a:r>
              <a:rPr lang="tr-TR" sz="2000" dirty="0" smtClean="0">
                <a:cs typeface="Times New Roman" pitchFamily="18" charset="0"/>
              </a:rPr>
              <a:t>Çim alanlarda gübreleme bitkilerin su tüketimini önemli ölçüde etkiler. Özellikle </a:t>
            </a:r>
            <a:r>
              <a:rPr lang="tr-TR" sz="2000" b="1" u="sng" dirty="0" smtClean="0">
                <a:cs typeface="Times New Roman" pitchFamily="18" charset="0"/>
              </a:rPr>
              <a:t>azotlu gübreleme </a:t>
            </a:r>
            <a:r>
              <a:rPr lang="tr-TR" sz="2000" dirty="0" smtClean="0">
                <a:cs typeface="Times New Roman" pitchFamily="18" charset="0"/>
              </a:rPr>
              <a:t>sürgünlerin büyüme hızını artırması nedeniyle su tüketimi yükselir. </a:t>
            </a:r>
            <a:endParaRPr lang="tr-TR" sz="2000" dirty="0" smtClean="0">
              <a:solidFill>
                <a:srgbClr val="C00000"/>
              </a:solidFill>
              <a:cs typeface="Times New Roman" pitchFamily="18" charset="0"/>
            </a:endParaRPr>
          </a:p>
          <a:p>
            <a:pPr indent="449263" algn="just" eaLnBrk="0" hangingPunct="0"/>
            <a:endParaRPr lang="tr-TR" sz="2000" dirty="0" smtClean="0">
              <a:solidFill>
                <a:srgbClr val="C00000"/>
              </a:solidFill>
              <a:cs typeface="Times New Roman" pitchFamily="18" charset="0"/>
            </a:endParaRPr>
          </a:p>
          <a:p>
            <a:pPr indent="449263" algn="just" eaLnBrk="0" hangingPunct="0"/>
            <a:r>
              <a:rPr lang="tr-TR" sz="2000" dirty="0" smtClean="0">
                <a:cs typeface="Times New Roman" pitchFamily="18" charset="0"/>
              </a:rPr>
              <a:t>Fosforlu ve potaslı gübrelerin etkisi çok belirgin değildir. Ancak her iki bitki besin maddesinin de kök gelişimini hızlandırması nedeniyle kurağa dayanıklılığı artırdığı ve daha az su tüketimi sağladığı bilinmektedir.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1 Dikdörtgen"/>
          <p:cNvSpPr>
            <a:spLocks noChangeArrowheads="1"/>
          </p:cNvSpPr>
          <p:nvPr/>
        </p:nvSpPr>
        <p:spPr bwMode="auto">
          <a:xfrm>
            <a:off x="785786" y="500042"/>
            <a:ext cx="7858180" cy="286232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000" dirty="0"/>
              <a:t>Toprakta</a:t>
            </a:r>
            <a:r>
              <a:rPr lang="tr-TR" sz="2000" u="sng" dirty="0"/>
              <a:t> </a:t>
            </a:r>
            <a:r>
              <a:rPr lang="tr-TR" sz="2000" b="1" u="sng" dirty="0"/>
              <a:t>suyun bol bulunması </a:t>
            </a:r>
            <a:r>
              <a:rPr lang="tr-TR" sz="2000" dirty="0"/>
              <a:t>da tüketimin artmasına neden olur. </a:t>
            </a:r>
            <a:endParaRPr lang="tr-TR" sz="2000" dirty="0" smtClean="0"/>
          </a:p>
          <a:p>
            <a:pPr algn="just"/>
            <a:endParaRPr lang="tr-TR" sz="2000" u="sng" dirty="0" smtClean="0"/>
          </a:p>
          <a:p>
            <a:pPr algn="just"/>
            <a:r>
              <a:rPr lang="tr-TR" sz="2000" b="1" u="sng" dirty="0" smtClean="0"/>
              <a:t>Sulama </a:t>
            </a:r>
            <a:r>
              <a:rPr lang="tr-TR" sz="2000" b="1" u="sng" dirty="0"/>
              <a:t>yöntemi, şekli ve atılan su miktarı </a:t>
            </a:r>
            <a:r>
              <a:rPr lang="tr-TR" sz="2000" dirty="0"/>
              <a:t>bitkilerin tüketimini önemli ölçüde etkiler. Genel olarak sık ve aşırı su verilen yerlerde çim bitkileri çok fazla su tüketirler. </a:t>
            </a:r>
          </a:p>
          <a:p>
            <a:pPr algn="just"/>
            <a:endParaRPr lang="tr-TR" sz="2000" dirty="0"/>
          </a:p>
          <a:p>
            <a:pPr algn="just"/>
            <a:r>
              <a:rPr lang="tr-TR" sz="2000" dirty="0"/>
              <a:t>Aşırı basılan alanlarda kök ve sürgün gelişmesi yavaşlar. Basılan alanlarda çim bitkilerinin su tüketimi azalır. Buna karşılık </a:t>
            </a:r>
            <a:r>
              <a:rPr lang="tr-TR" sz="2000" b="1" u="sng" dirty="0"/>
              <a:t>havalandırılan veya işlenen alanlarda</a:t>
            </a:r>
            <a:r>
              <a:rPr lang="tr-TR" sz="2000" b="1" dirty="0"/>
              <a:t> </a:t>
            </a:r>
            <a:r>
              <a:rPr lang="tr-TR" sz="2000" dirty="0"/>
              <a:t>bitki su tüketimi artar. </a:t>
            </a:r>
            <a:endParaRPr lang="tr-TR" sz="2000" dirty="0" smtClean="0"/>
          </a:p>
        </p:txBody>
      </p:sp>
      <p:sp>
        <p:nvSpPr>
          <p:cNvPr id="3" name="2 Dikdörtgen"/>
          <p:cNvSpPr/>
          <p:nvPr/>
        </p:nvSpPr>
        <p:spPr>
          <a:xfrm>
            <a:off x="3571868" y="3929066"/>
            <a:ext cx="4572000" cy="224676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tr-TR" sz="2000" u="sng" dirty="0" smtClean="0"/>
              <a:t>Çim bitkilerinde su eksikliği ile b</a:t>
            </a:r>
            <a:r>
              <a:rPr lang="tr-TR" sz="2000" dirty="0" smtClean="0"/>
              <a:t>irlikte </a:t>
            </a:r>
          </a:p>
          <a:p>
            <a:pPr algn="just"/>
            <a:r>
              <a:rPr lang="tr-TR" sz="2000" dirty="0" smtClean="0"/>
              <a:t>büyüme yavaşlar ve canlılık azalır. </a:t>
            </a:r>
          </a:p>
          <a:p>
            <a:pPr algn="just"/>
            <a:r>
              <a:rPr lang="tr-TR" sz="2000" dirty="0" smtClean="0"/>
              <a:t>Kökler derinlere doğru inerken, </a:t>
            </a:r>
          </a:p>
          <a:p>
            <a:pPr algn="just"/>
            <a:r>
              <a:rPr lang="tr-TR" sz="2000" dirty="0" smtClean="0"/>
              <a:t>kardeşlenme azalır, </a:t>
            </a:r>
          </a:p>
          <a:p>
            <a:pPr algn="just"/>
            <a:r>
              <a:rPr lang="tr-TR" sz="2000" dirty="0" smtClean="0"/>
              <a:t>boy kısalır. </a:t>
            </a:r>
          </a:p>
          <a:p>
            <a:pPr algn="just"/>
            <a:r>
              <a:rPr lang="tr-TR" sz="2000" dirty="0" smtClean="0"/>
              <a:t>Yaprak sayısı azalırken, </a:t>
            </a:r>
          </a:p>
          <a:p>
            <a:pPr algn="just"/>
            <a:r>
              <a:rPr lang="tr-TR" sz="2000" dirty="0" smtClean="0"/>
              <a:t>yaprak alanı da küçülür.</a:t>
            </a:r>
            <a:endParaRPr lang="tr-TR" sz="2000" dirty="0"/>
          </a:p>
        </p:txBody>
      </p:sp>
      <p:pic>
        <p:nvPicPr>
          <p:cNvPr id="4" name="Picture 4" descr="http://www.raycoxturf.co.uk/images/watering.jpg"/>
          <p:cNvPicPr>
            <a:picLocks noChangeAspect="1" noChangeArrowheads="1"/>
          </p:cNvPicPr>
          <p:nvPr/>
        </p:nvPicPr>
        <p:blipFill>
          <a:blip r:embed="rId2"/>
          <a:srcRect/>
          <a:stretch>
            <a:fillRect/>
          </a:stretch>
        </p:blipFill>
        <p:spPr bwMode="auto">
          <a:xfrm>
            <a:off x="642910" y="3857628"/>
            <a:ext cx="2739493" cy="192882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Resim" descr="poa annua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2466" name="Rectangle 1"/>
          <p:cNvSpPr>
            <a:spLocks noChangeArrowheads="1"/>
          </p:cNvSpPr>
          <p:nvPr/>
        </p:nvSpPr>
        <p:spPr bwMode="auto">
          <a:xfrm>
            <a:off x="785786" y="1428736"/>
            <a:ext cx="7929618" cy="286232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indent="449263" algn="just" eaLnBrk="0" hangingPunct="0"/>
            <a:r>
              <a:rPr lang="tr-TR" sz="2000" dirty="0" smtClean="0">
                <a:cs typeface="Times New Roman" pitchFamily="18" charset="0"/>
              </a:rPr>
              <a:t>Solma </a:t>
            </a:r>
            <a:r>
              <a:rPr lang="tr-TR" sz="2000" dirty="0">
                <a:cs typeface="Times New Roman" pitchFamily="18" charset="0"/>
              </a:rPr>
              <a:t>köklerden alınan sudan daha fazlasının terleme yolu ile atmosfere verilmesinden kaynaklanır. </a:t>
            </a:r>
            <a:r>
              <a:rPr lang="tr-TR" sz="2000" u="sng" dirty="0">
                <a:cs typeface="Times New Roman" pitchFamily="18" charset="0"/>
              </a:rPr>
              <a:t>Geçici su eksikliğinden kaynaklanan solma, su düzeninin normale dönmesi ile birlikte ortadan kalkar.</a:t>
            </a:r>
            <a:r>
              <a:rPr lang="tr-TR" sz="2000" dirty="0">
                <a:cs typeface="Times New Roman" pitchFamily="18" charset="0"/>
              </a:rPr>
              <a:t>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Solmanın </a:t>
            </a:r>
            <a:r>
              <a:rPr lang="tr-TR" sz="2000" u="sng" dirty="0">
                <a:cs typeface="Times New Roman" pitchFamily="18" charset="0"/>
              </a:rPr>
              <a:t>başlangıç devresinde </a:t>
            </a:r>
            <a:r>
              <a:rPr lang="tr-TR" sz="2000" dirty="0" smtClean="0">
                <a:cs typeface="Times New Roman" pitchFamily="18" charset="0"/>
              </a:rPr>
              <a:t>yapraklarda </a:t>
            </a:r>
            <a:r>
              <a:rPr lang="tr-TR" sz="2000" dirty="0">
                <a:cs typeface="Times New Roman" pitchFamily="18" charset="0"/>
              </a:rPr>
              <a:t>sarkma, büzülme ve kıvrılma görülür. </a:t>
            </a:r>
            <a:endParaRPr lang="tr-TR" sz="2000" dirty="0" smtClean="0">
              <a:cs typeface="Times New Roman" pitchFamily="18" charset="0"/>
            </a:endParaRPr>
          </a:p>
          <a:p>
            <a:pPr indent="449263" algn="just" eaLnBrk="0" hangingPunct="0"/>
            <a:r>
              <a:rPr lang="tr-TR" sz="2000" dirty="0" smtClean="0">
                <a:cs typeface="Times New Roman" pitchFamily="18" charset="0"/>
              </a:rPr>
              <a:t>Yaprak </a:t>
            </a:r>
            <a:r>
              <a:rPr lang="tr-TR" sz="2000" dirty="0">
                <a:cs typeface="Times New Roman" pitchFamily="18" charset="0"/>
              </a:rPr>
              <a:t>rengi griden mavi-yeşil renge doğru döner. </a:t>
            </a:r>
            <a:endParaRPr lang="tr-TR" sz="2000" dirty="0" smtClean="0">
              <a:cs typeface="Times New Roman" pitchFamily="18" charset="0"/>
            </a:endParaRPr>
          </a:p>
          <a:p>
            <a:pPr indent="449263" algn="just" eaLnBrk="0" hangingPunct="0"/>
            <a:r>
              <a:rPr lang="tr-TR" sz="2000" dirty="0" smtClean="0">
                <a:cs typeface="Times New Roman" pitchFamily="18" charset="0"/>
              </a:rPr>
              <a:t>Su eksikliği daha da devam ederse, </a:t>
            </a:r>
            <a:r>
              <a:rPr lang="tr-TR" sz="2000" dirty="0">
                <a:cs typeface="Times New Roman" pitchFamily="18" charset="0"/>
              </a:rPr>
              <a:t>bitkilerin büyük bir bölümü sararmaya ve sonunda ölmeye </a:t>
            </a:r>
            <a:r>
              <a:rPr lang="tr-TR" sz="2000" dirty="0" smtClean="0">
                <a:cs typeface="Times New Roman" pitchFamily="18" charset="0"/>
              </a:rPr>
              <a:t>başlar. </a:t>
            </a:r>
            <a:endParaRPr lang="tr-TR" sz="2000" dirty="0"/>
          </a:p>
        </p:txBody>
      </p:sp>
      <p:sp>
        <p:nvSpPr>
          <p:cNvPr id="4" name="3 Dikdörtgen"/>
          <p:cNvSpPr/>
          <p:nvPr/>
        </p:nvSpPr>
        <p:spPr>
          <a:xfrm>
            <a:off x="3286116" y="714356"/>
            <a:ext cx="1140056"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180975" algn="just" eaLnBrk="0" hangingPunct="0"/>
            <a:r>
              <a:rPr lang="tr-TR" sz="2000" b="1" dirty="0" smtClean="0">
                <a:cs typeface="Times New Roman" pitchFamily="18" charset="0"/>
              </a:rPr>
              <a:t>Solma  </a:t>
            </a:r>
            <a:endParaRPr lang="tr-TR" sz="2000" b="1"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Resim" descr="poa annua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Dikdörtgen"/>
          <p:cNvSpPr/>
          <p:nvPr/>
        </p:nvSpPr>
        <p:spPr>
          <a:xfrm>
            <a:off x="642910" y="857232"/>
            <a:ext cx="785818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49263" algn="just" eaLnBrk="0" hangingPunct="0"/>
            <a:r>
              <a:rPr lang="tr-TR" sz="2000" b="1" dirty="0" smtClean="0">
                <a:cs typeface="Times New Roman" pitchFamily="18" charset="0"/>
              </a:rPr>
              <a:t>Çim alanlarında solma genellikle suyun fazla ulaşmadığı kenar, hafif yamaç veya yüksek yörelerde görülür. </a:t>
            </a:r>
          </a:p>
          <a:p>
            <a:pPr indent="449263" algn="just" eaLnBrk="0" hangingPunct="0"/>
            <a:endParaRPr lang="tr-TR" sz="2000" b="1" dirty="0" smtClean="0">
              <a:cs typeface="Times New Roman" pitchFamily="18" charset="0"/>
            </a:endParaRPr>
          </a:p>
          <a:p>
            <a:pPr indent="449263" algn="just" eaLnBrk="0" hangingPunct="0"/>
            <a:r>
              <a:rPr lang="tr-TR" sz="2000" b="1" dirty="0" smtClean="0">
                <a:cs typeface="Times New Roman" pitchFamily="18" charset="0"/>
              </a:rPr>
              <a:t>Solmaya neden olan faktörlerden birisi de bitki köklerinin zayıf ve </a:t>
            </a:r>
            <a:r>
              <a:rPr lang="tr-TR" sz="2000" b="1" dirty="0" err="1" smtClean="0">
                <a:cs typeface="Times New Roman" pitchFamily="18" charset="0"/>
              </a:rPr>
              <a:t>yüzlek</a:t>
            </a:r>
            <a:r>
              <a:rPr lang="tr-TR" sz="2000" b="1" dirty="0" smtClean="0">
                <a:cs typeface="Times New Roman" pitchFamily="18" charset="0"/>
              </a:rPr>
              <a:t> gelişmesidir. </a:t>
            </a:r>
            <a:r>
              <a:rPr lang="tr-TR" sz="2000" dirty="0" err="1" smtClean="0">
                <a:cs typeface="Times New Roman" pitchFamily="18" charset="0"/>
              </a:rPr>
              <a:t>Yüzlek</a:t>
            </a:r>
            <a:r>
              <a:rPr lang="tr-TR" sz="2000" dirty="0" smtClean="0">
                <a:cs typeface="Times New Roman" pitchFamily="18" charset="0"/>
              </a:rPr>
              <a:t> köklü bitkiler solmaya daha fazla eğimlidir. </a:t>
            </a:r>
            <a:endParaRPr lang="tr-TR" sz="2000" dirty="0"/>
          </a:p>
        </p:txBody>
      </p:sp>
      <p:sp>
        <p:nvSpPr>
          <p:cNvPr id="3" name="2 Dikdörtgen"/>
          <p:cNvSpPr/>
          <p:nvPr/>
        </p:nvSpPr>
        <p:spPr>
          <a:xfrm>
            <a:off x="571472" y="5072074"/>
            <a:ext cx="8429684"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eaLnBrk="0" hangingPunct="0"/>
            <a:r>
              <a:rPr lang="tr-TR" sz="2000" u="sng" dirty="0" smtClean="0">
                <a:cs typeface="Times New Roman" pitchFamily="18" charset="0"/>
              </a:rPr>
              <a:t>Kök gelişimini hızlandırmak, solma tehlikesini en düşük düzeye indirmek  için</a:t>
            </a:r>
            <a:r>
              <a:rPr lang="tr-TR" sz="2000" dirty="0" smtClean="0">
                <a:cs typeface="Times New Roman" pitchFamily="18" charset="0"/>
              </a:rPr>
              <a:t>; </a:t>
            </a:r>
          </a:p>
          <a:p>
            <a:pPr indent="180975" algn="just" eaLnBrk="0" hangingPunct="0">
              <a:buFont typeface="Arial" pitchFamily="34" charset="0"/>
              <a:buChar char="•"/>
            </a:pPr>
            <a:r>
              <a:rPr lang="tr-TR" sz="2000" dirty="0" smtClean="0">
                <a:cs typeface="Times New Roman" pitchFamily="18" charset="0"/>
              </a:rPr>
              <a:t>toprağın iyi havalanacak şekilde hafif ve iyi drenajlı hazırlanması, </a:t>
            </a:r>
          </a:p>
          <a:p>
            <a:pPr indent="180975" algn="just" eaLnBrk="0" hangingPunct="0">
              <a:buFont typeface="Arial" pitchFamily="34" charset="0"/>
              <a:buChar char="•"/>
            </a:pPr>
            <a:r>
              <a:rPr lang="tr-TR" sz="2000" dirty="0" smtClean="0">
                <a:cs typeface="Times New Roman" pitchFamily="18" charset="0"/>
              </a:rPr>
              <a:t>biçim yüksekliğinin artırılması ve </a:t>
            </a:r>
          </a:p>
          <a:p>
            <a:pPr indent="180975" algn="just" eaLnBrk="0" hangingPunct="0">
              <a:buFont typeface="Arial" pitchFamily="34" charset="0"/>
              <a:buChar char="•"/>
            </a:pPr>
            <a:r>
              <a:rPr lang="tr-TR" sz="2000" dirty="0" smtClean="0">
                <a:cs typeface="Times New Roman" pitchFamily="18" charset="0"/>
              </a:rPr>
              <a:t>dengeli bir gübreleme ve havalandırma yapılması gereklidir. </a:t>
            </a:r>
            <a:endParaRPr lang="tr-TR" sz="2000" dirty="0"/>
          </a:p>
        </p:txBody>
      </p:sp>
      <p:sp>
        <p:nvSpPr>
          <p:cNvPr id="4" name="3 Dikdörtgen"/>
          <p:cNvSpPr/>
          <p:nvPr/>
        </p:nvSpPr>
        <p:spPr>
          <a:xfrm>
            <a:off x="928662" y="2857496"/>
            <a:ext cx="750099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449263" algn="just" eaLnBrk="0" hangingPunct="0"/>
            <a:r>
              <a:rPr lang="tr-TR" sz="2000" u="sng" dirty="0" smtClean="0">
                <a:cs typeface="Times New Roman" pitchFamily="18" charset="0"/>
              </a:rPr>
              <a:t>Çim alanlarında </a:t>
            </a:r>
            <a:r>
              <a:rPr lang="tr-TR" sz="2000" u="sng" dirty="0" err="1" smtClean="0">
                <a:cs typeface="Times New Roman" pitchFamily="18" charset="0"/>
              </a:rPr>
              <a:t>yüzlek</a:t>
            </a:r>
            <a:r>
              <a:rPr lang="tr-TR" sz="2000" u="sng" dirty="0" smtClean="0">
                <a:cs typeface="Times New Roman" pitchFamily="18" charset="0"/>
              </a:rPr>
              <a:t> kök sistemi;</a:t>
            </a:r>
          </a:p>
          <a:p>
            <a:pPr indent="982663" algn="just" eaLnBrk="0" hangingPunct="0"/>
            <a:r>
              <a:rPr lang="tr-TR" sz="2000" dirty="0" smtClean="0">
                <a:cs typeface="Times New Roman" pitchFamily="18" charset="0"/>
              </a:rPr>
              <a:t>toprağın kötü havalanması ve sıkışması, </a:t>
            </a:r>
          </a:p>
          <a:p>
            <a:pPr indent="982663" algn="just" eaLnBrk="0" hangingPunct="0"/>
            <a:r>
              <a:rPr lang="tr-TR" sz="2000" dirty="0" smtClean="0">
                <a:cs typeface="Times New Roman" pitchFamily="18" charset="0"/>
              </a:rPr>
              <a:t>su göllenmesi, </a:t>
            </a:r>
          </a:p>
          <a:p>
            <a:pPr indent="982663" algn="just" eaLnBrk="0" hangingPunct="0"/>
            <a:r>
              <a:rPr lang="tr-TR" sz="2000" dirty="0" smtClean="0">
                <a:cs typeface="Times New Roman" pitchFamily="18" charset="0"/>
              </a:rPr>
              <a:t>aşırı azotlu gübreleme, </a:t>
            </a:r>
          </a:p>
          <a:p>
            <a:pPr indent="982663" algn="just" eaLnBrk="0" hangingPunct="0"/>
            <a:r>
              <a:rPr lang="tr-TR" sz="2000" dirty="0" smtClean="0">
                <a:cs typeface="Times New Roman" pitchFamily="18" charset="0"/>
              </a:rPr>
              <a:t>dipten biçme ve </a:t>
            </a:r>
          </a:p>
          <a:p>
            <a:pPr indent="982663" algn="just" eaLnBrk="0" hangingPunct="0"/>
            <a:r>
              <a:rPr lang="tr-TR" sz="2000" dirty="0" smtClean="0">
                <a:cs typeface="Times New Roman" pitchFamily="18" charset="0"/>
              </a:rPr>
              <a:t>toprak tuzluluğu gibi birçok faktör sonucu gelişebilir.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571472" y="1357298"/>
            <a:ext cx="8072437" cy="2585323"/>
          </a:xfrm>
          <a:prstGeom prst="rect">
            <a:avLst/>
          </a:prstGeom>
          <a:noFill/>
          <a:ln w="9525">
            <a:noFill/>
            <a:miter lim="800000"/>
            <a:headEnd/>
            <a:tailEnd/>
          </a:ln>
        </p:spPr>
        <p:txBody>
          <a:bodyPr anchor="ctr">
            <a:spAutoFit/>
          </a:bodyPr>
          <a:lstStyle/>
          <a:p>
            <a:pPr indent="449263" algn="just" eaLnBrk="0" hangingPunct="0"/>
            <a:r>
              <a:rPr lang="tr-TR" dirty="0" smtClean="0">
                <a:cs typeface="Times New Roman" pitchFamily="18" charset="0"/>
              </a:rPr>
              <a:t>Su </a:t>
            </a:r>
            <a:r>
              <a:rPr lang="tr-TR" dirty="0">
                <a:cs typeface="Times New Roman" pitchFamily="18" charset="0"/>
              </a:rPr>
              <a:t>eksikliğinin belirli bir süre devam etmesi halinde bitki büyümesi durur, dokular sararır ve ölümler başlar. </a:t>
            </a:r>
            <a:endParaRPr lang="tr-TR" dirty="0" smtClean="0">
              <a:cs typeface="Times New Roman" pitchFamily="18" charset="0"/>
            </a:endParaRPr>
          </a:p>
          <a:p>
            <a:pPr indent="449263" algn="just" eaLnBrk="0" hangingPunct="0"/>
            <a:endParaRPr lang="tr-TR" dirty="0" smtClean="0">
              <a:cs typeface="Times New Roman" pitchFamily="18" charset="0"/>
            </a:endParaRPr>
          </a:p>
          <a:p>
            <a:pPr indent="449263" algn="just" eaLnBrk="0" hangingPunct="0"/>
            <a:r>
              <a:rPr lang="tr-TR" u="sng" dirty="0" smtClean="0">
                <a:cs typeface="Times New Roman" pitchFamily="18" charset="0"/>
              </a:rPr>
              <a:t>Kuraklığın </a:t>
            </a:r>
            <a:r>
              <a:rPr lang="tr-TR" u="sng" dirty="0">
                <a:cs typeface="Times New Roman" pitchFamily="18" charset="0"/>
              </a:rPr>
              <a:t>çim bitkilerine olumsuz etkisi,</a:t>
            </a:r>
          </a:p>
          <a:p>
            <a:pPr indent="449263" algn="just" eaLnBrk="0" hangingPunct="0"/>
            <a:r>
              <a:rPr lang="tr-TR" dirty="0">
                <a:cs typeface="Times New Roman" pitchFamily="18" charset="0"/>
              </a:rPr>
              <a:t> </a:t>
            </a:r>
          </a:p>
          <a:p>
            <a:pPr indent="449263" algn="just" eaLnBrk="0" hangingPunct="0">
              <a:buFont typeface="Arial" charset="0"/>
              <a:buChar char="•"/>
            </a:pPr>
            <a:r>
              <a:rPr lang="tr-TR" dirty="0">
                <a:cs typeface="Times New Roman" pitchFamily="18" charset="0"/>
              </a:rPr>
              <a:t>kurak geçen günlerin sayısı, </a:t>
            </a:r>
          </a:p>
          <a:p>
            <a:pPr indent="449263" algn="just" eaLnBrk="0" hangingPunct="0">
              <a:buFont typeface="Arial" charset="0"/>
              <a:buChar char="•"/>
            </a:pPr>
            <a:r>
              <a:rPr lang="tr-TR" dirty="0" err="1" smtClean="0">
                <a:cs typeface="Times New Roman" pitchFamily="18" charset="0"/>
              </a:rPr>
              <a:t>evapotransprasyon</a:t>
            </a:r>
            <a:r>
              <a:rPr lang="tr-TR" dirty="0" smtClean="0">
                <a:cs typeface="Times New Roman" pitchFamily="18" charset="0"/>
              </a:rPr>
              <a:t> </a:t>
            </a:r>
            <a:r>
              <a:rPr lang="tr-TR" dirty="0">
                <a:cs typeface="Times New Roman" pitchFamily="18" charset="0"/>
              </a:rPr>
              <a:t>şiddeti </a:t>
            </a:r>
          </a:p>
          <a:p>
            <a:pPr indent="449263" algn="just" eaLnBrk="0" hangingPunct="0">
              <a:buFont typeface="Arial" charset="0"/>
              <a:buChar char="•"/>
            </a:pPr>
            <a:r>
              <a:rPr lang="tr-TR" dirty="0">
                <a:cs typeface="Times New Roman" pitchFamily="18" charset="0"/>
              </a:rPr>
              <a:t>toprağın yapısı, </a:t>
            </a:r>
          </a:p>
          <a:p>
            <a:pPr indent="449263" algn="just" eaLnBrk="0" hangingPunct="0">
              <a:buFont typeface="Arial" charset="0"/>
              <a:buChar char="•"/>
            </a:pPr>
            <a:r>
              <a:rPr lang="tr-TR" dirty="0">
                <a:cs typeface="Times New Roman" pitchFamily="18" charset="0"/>
              </a:rPr>
              <a:t>bitki türleri ile yakından ilişkilidir. </a:t>
            </a:r>
          </a:p>
        </p:txBody>
      </p:sp>
      <p:sp>
        <p:nvSpPr>
          <p:cNvPr id="3" name="2 Dikdörtgen"/>
          <p:cNvSpPr/>
          <p:nvPr/>
        </p:nvSpPr>
        <p:spPr>
          <a:xfrm>
            <a:off x="3214678" y="357166"/>
            <a:ext cx="1045094"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eaLnBrk="0" hangingPunct="0"/>
            <a:r>
              <a:rPr lang="tr-TR" sz="2000" b="1" dirty="0" smtClean="0">
                <a:cs typeface="Times New Roman" pitchFamily="18" charset="0"/>
              </a:rPr>
              <a:t>Kuraklık</a:t>
            </a:r>
            <a:endParaRPr lang="tr-TR" sz="2000" b="1" dirty="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643438" y="142852"/>
          <a:ext cx="4429156" cy="6400800"/>
        </p:xfrm>
        <a:graphic>
          <a:graphicData uri="http://schemas.openxmlformats.org/drawingml/2006/table">
            <a:tbl>
              <a:tblPr firstRow="1" bandRow="1">
                <a:tableStyleId>{125E5076-3810-47DD-B79F-674D7AD40C01}</a:tableStyleId>
              </a:tblPr>
              <a:tblGrid>
                <a:gridCol w="1401405"/>
                <a:gridCol w="3027751"/>
              </a:tblGrid>
              <a:tr h="221952">
                <a:tc>
                  <a:txBody>
                    <a:bodyPr/>
                    <a:lstStyle/>
                    <a:p>
                      <a:r>
                        <a:rPr lang="tr-TR" sz="1600" dirty="0" smtClean="0"/>
                        <a:t>Kurağa Dayanım</a:t>
                      </a:r>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Türler</a:t>
                      </a:r>
                      <a:endParaRPr lang="tr-TR" sz="1600" dirty="0" smtClean="0">
                        <a:solidFill>
                          <a:schemeClr val="bg1"/>
                        </a:solidFill>
                      </a:endParaRPr>
                    </a:p>
                    <a:p>
                      <a:endParaRPr lang="tr-TR" sz="1600" dirty="0">
                        <a:solidFill>
                          <a:schemeClr val="bg1"/>
                        </a:solidFill>
                      </a:endParaRPr>
                    </a:p>
                  </a:txBody>
                  <a:tcPr/>
                </a:tc>
              </a:tr>
              <a:tr h="370840">
                <a:tc>
                  <a:txBody>
                    <a:bodyPr/>
                    <a:lstStyle/>
                    <a:p>
                      <a:r>
                        <a:rPr lang="tr-TR" sz="1600" dirty="0" smtClean="0"/>
                        <a:t>Çok  iyi</a:t>
                      </a:r>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Cynodon</a:t>
                      </a:r>
                      <a:r>
                        <a:rPr lang="tr-TR" sz="1600" i="1" dirty="0" smtClean="0"/>
                        <a:t> </a:t>
                      </a:r>
                      <a:r>
                        <a:rPr lang="tr-TR" sz="1600" i="1" dirty="0" err="1" smtClean="0"/>
                        <a:t>dactylon</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Cynodon</a:t>
                      </a:r>
                      <a:r>
                        <a:rPr lang="tr-TR" sz="1600" i="1" dirty="0" smtClean="0"/>
                        <a:t> </a:t>
                      </a:r>
                      <a:r>
                        <a:rPr lang="tr-TR" sz="1600" i="1" dirty="0" err="1" smtClean="0"/>
                        <a:t>sp</a:t>
                      </a:r>
                      <a:r>
                        <a:rPr lang="tr-TR" sz="1600"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Zoysia</a:t>
                      </a:r>
                      <a:r>
                        <a:rPr lang="tr-TR" sz="1600" i="1" dirty="0" smtClean="0"/>
                        <a:t> </a:t>
                      </a:r>
                      <a:r>
                        <a:rPr lang="tr-TR" sz="1600" i="1" dirty="0" err="1" smtClean="0"/>
                        <a:t>sp</a:t>
                      </a:r>
                      <a:r>
                        <a:rPr lang="tr-TR" sz="1600"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Agropyron</a:t>
                      </a:r>
                      <a:r>
                        <a:rPr lang="tr-TR" sz="1600" i="1" dirty="0" smtClean="0"/>
                        <a:t> </a:t>
                      </a:r>
                      <a:r>
                        <a:rPr lang="tr-TR" sz="1600" i="1" dirty="0" err="1" smtClean="0"/>
                        <a:t>cristatum</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Bromus</a:t>
                      </a:r>
                      <a:r>
                        <a:rPr lang="tr-TR" sz="1600" i="1" dirty="0" smtClean="0"/>
                        <a:t> </a:t>
                      </a:r>
                      <a:r>
                        <a:rPr lang="tr-TR" sz="1600" i="1" dirty="0" err="1" smtClean="0"/>
                        <a:t>inermis</a:t>
                      </a:r>
                      <a:endParaRPr lang="tr-TR" sz="1600" i="1" baseline="0" dirty="0" smtClean="0"/>
                    </a:p>
                  </a:txBody>
                  <a:tcPr/>
                </a:tc>
              </a:tr>
              <a:tr h="370840">
                <a:tc>
                  <a:txBody>
                    <a:bodyPr/>
                    <a:lstStyle/>
                    <a:p>
                      <a:r>
                        <a:rPr lang="tr-TR" sz="1600" dirty="0" smtClean="0"/>
                        <a:t>İyi</a:t>
                      </a:r>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t>F.</a:t>
                      </a:r>
                      <a:r>
                        <a:rPr lang="tr-TR" sz="1600" i="1" dirty="0" err="1" smtClean="0"/>
                        <a:t>longifolia</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t>F.</a:t>
                      </a:r>
                      <a:r>
                        <a:rPr lang="tr-TR" sz="1600" i="1" dirty="0" err="1" smtClean="0"/>
                        <a:t>arundinacea</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t>F.</a:t>
                      </a:r>
                      <a:r>
                        <a:rPr lang="tr-TR" sz="1600" i="1" dirty="0" err="1" smtClean="0"/>
                        <a:t>rubra</a:t>
                      </a:r>
                      <a:r>
                        <a:rPr lang="tr-TR" sz="1600" i="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Dactylis</a:t>
                      </a:r>
                      <a:r>
                        <a:rPr lang="tr-TR" sz="1600" i="1" dirty="0" smtClean="0"/>
                        <a:t> </a:t>
                      </a:r>
                      <a:r>
                        <a:rPr lang="tr-TR" sz="1600" i="1" dirty="0" err="1" smtClean="0"/>
                        <a:t>glomerata</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solidFill>
                            <a:schemeClr val="bg1"/>
                          </a:solidFill>
                        </a:rPr>
                        <a:t>Medicago</a:t>
                      </a:r>
                      <a:r>
                        <a:rPr lang="tr-TR" sz="1600" i="1" dirty="0" smtClean="0">
                          <a:solidFill>
                            <a:schemeClr val="bg1"/>
                          </a:solidFill>
                        </a:rPr>
                        <a:t> </a:t>
                      </a:r>
                      <a:r>
                        <a:rPr lang="tr-TR" sz="1600" i="1" dirty="0" err="1" smtClean="0">
                          <a:solidFill>
                            <a:schemeClr val="bg1"/>
                          </a:solidFill>
                        </a:rPr>
                        <a:t>sativa</a:t>
                      </a:r>
                      <a:endParaRPr lang="tr-TR" sz="1600" i="1" dirty="0" smtClean="0">
                        <a:solidFill>
                          <a:schemeClr val="bg1"/>
                        </a:solidFill>
                      </a:endParaRPr>
                    </a:p>
                  </a:txBody>
                  <a:tcPr/>
                </a:tc>
              </a:tr>
              <a:tr h="370840">
                <a:tc>
                  <a:txBody>
                    <a:bodyPr/>
                    <a:lstStyle/>
                    <a:p>
                      <a:r>
                        <a:rPr lang="tr-TR" sz="1600" dirty="0" smtClean="0"/>
                        <a:t>Orta</a:t>
                      </a:r>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Poa</a:t>
                      </a:r>
                      <a:r>
                        <a:rPr lang="tr-TR" sz="1600" i="1" dirty="0" smtClean="0"/>
                        <a:t> </a:t>
                      </a:r>
                      <a:r>
                        <a:rPr lang="tr-TR" sz="1600" i="1" dirty="0" err="1" smtClean="0"/>
                        <a:t>pratensis</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Agrostis</a:t>
                      </a:r>
                      <a:r>
                        <a:rPr lang="tr-TR" sz="1600" i="1" dirty="0" smtClean="0"/>
                        <a:t> </a:t>
                      </a:r>
                      <a:r>
                        <a:rPr lang="tr-TR" sz="1600" i="1" dirty="0" err="1" smtClean="0"/>
                        <a:t>alba</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t>Phleum</a:t>
                      </a:r>
                      <a:r>
                        <a:rPr lang="tr-TR" sz="1600" i="1" baseline="0" dirty="0" smtClean="0"/>
                        <a:t> </a:t>
                      </a:r>
                      <a:r>
                        <a:rPr lang="tr-TR" sz="1600" i="1" baseline="0" dirty="0" err="1" smtClean="0"/>
                        <a:t>pratense</a:t>
                      </a:r>
                      <a:endParaRPr lang="tr-TR" sz="16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Poa</a:t>
                      </a:r>
                      <a:r>
                        <a:rPr lang="tr-TR" sz="1600" i="1" dirty="0" smtClean="0"/>
                        <a:t> </a:t>
                      </a:r>
                      <a:r>
                        <a:rPr lang="tr-TR" sz="1600" i="1" dirty="0" err="1" smtClean="0"/>
                        <a:t>compressa</a:t>
                      </a:r>
                      <a:endParaRPr lang="tr-TR" sz="1600" i="1" dirty="0" smtClean="0"/>
                    </a:p>
                  </a:txBody>
                  <a:tcPr/>
                </a:tc>
              </a:tr>
              <a:tr h="447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Zayıf</a:t>
                      </a:r>
                      <a:endParaRPr lang="tr-TR" sz="1600" dirty="0" smtClean="0">
                        <a:solidFill>
                          <a:schemeClr val="bg1"/>
                        </a:solidFill>
                      </a:endParaRPr>
                    </a:p>
                    <a:p>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smtClean="0"/>
                        <a:t>F.</a:t>
                      </a:r>
                      <a:r>
                        <a:rPr lang="tr-TR" sz="1600" i="1" dirty="0" err="1" smtClean="0"/>
                        <a:t>pratensis</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t>Stenotaphrum</a:t>
                      </a:r>
                      <a:r>
                        <a:rPr lang="tr-TR" sz="1600" i="1" baseline="0" dirty="0" smtClean="0"/>
                        <a:t> </a:t>
                      </a:r>
                      <a:r>
                        <a:rPr lang="tr-TR" sz="1600" i="1" baseline="0" dirty="0" err="1" smtClean="0"/>
                        <a:t>secundarum</a:t>
                      </a:r>
                      <a:endParaRPr lang="tr-TR" sz="1600" i="1" baseline="0" dirty="0" smtClean="0"/>
                    </a:p>
                  </a:txBody>
                  <a:tcPr/>
                </a:tc>
              </a:tr>
              <a:tr h="370840">
                <a:tc>
                  <a:txBody>
                    <a:bodyPr/>
                    <a:lstStyle/>
                    <a:p>
                      <a:r>
                        <a:rPr lang="tr-TR" sz="1600" dirty="0" smtClean="0">
                          <a:solidFill>
                            <a:schemeClr val="bg1"/>
                          </a:solidFill>
                        </a:rPr>
                        <a:t>Çok Zayıf</a:t>
                      </a:r>
                      <a:endParaRPr lang="tr-TR"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1" baseline="0" dirty="0" err="1" smtClean="0"/>
                        <a:t>Lolium</a:t>
                      </a:r>
                      <a:r>
                        <a:rPr lang="tr-TR" sz="1600" i="1" baseline="0" dirty="0" smtClean="0"/>
                        <a:t> </a:t>
                      </a:r>
                      <a:r>
                        <a:rPr lang="tr-TR" sz="1600" i="1" baseline="0" dirty="0" err="1" smtClean="0"/>
                        <a:t>multiflorum</a:t>
                      </a:r>
                      <a:endParaRPr lang="tr-TR" sz="16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Agrostis</a:t>
                      </a:r>
                      <a:r>
                        <a:rPr lang="tr-TR" sz="1600" i="1" baseline="0" dirty="0" smtClean="0"/>
                        <a:t> </a:t>
                      </a:r>
                      <a:r>
                        <a:rPr lang="tr-TR" sz="1600" i="1" baseline="0" dirty="0" err="1" smtClean="0"/>
                        <a:t>stolonifera</a:t>
                      </a:r>
                      <a:endParaRPr lang="tr-TR" sz="16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Agrostis</a:t>
                      </a:r>
                      <a:r>
                        <a:rPr lang="tr-TR" sz="1600" i="1" dirty="0" smtClean="0"/>
                        <a:t> </a:t>
                      </a:r>
                      <a:r>
                        <a:rPr lang="tr-TR" sz="1600" i="1" dirty="0" err="1" smtClean="0"/>
                        <a:t>tenuis</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Agrostis</a:t>
                      </a:r>
                      <a:r>
                        <a:rPr lang="tr-TR" sz="1600" i="1" dirty="0" smtClean="0"/>
                        <a:t> </a:t>
                      </a:r>
                      <a:r>
                        <a:rPr lang="tr-TR" sz="1600" i="1" dirty="0" err="1" smtClean="0"/>
                        <a:t>canina</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Poa</a:t>
                      </a:r>
                      <a:r>
                        <a:rPr lang="tr-TR" sz="1600" i="1" dirty="0" smtClean="0"/>
                        <a:t> </a:t>
                      </a:r>
                      <a:r>
                        <a:rPr lang="tr-TR" sz="1600" i="1" dirty="0" err="1" smtClean="0"/>
                        <a:t>trivialis</a:t>
                      </a:r>
                      <a:endParaRPr lang="tr-TR"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i="1" dirty="0" err="1" smtClean="0"/>
                        <a:t>Eremchloa</a:t>
                      </a:r>
                      <a:r>
                        <a:rPr lang="tr-TR" sz="1600" i="1" dirty="0" smtClean="0"/>
                        <a:t> </a:t>
                      </a:r>
                      <a:r>
                        <a:rPr lang="tr-TR" sz="1600" i="1" baseline="0" dirty="0" smtClean="0"/>
                        <a:t> </a:t>
                      </a:r>
                      <a:r>
                        <a:rPr lang="tr-TR" sz="1600" i="1" baseline="0" dirty="0" err="1" smtClean="0"/>
                        <a:t>ophiuroides</a:t>
                      </a:r>
                      <a:endParaRPr lang="tr-TR" sz="1600" i="1" dirty="0" smtClean="0"/>
                    </a:p>
                  </a:txBody>
                  <a:tcPr/>
                </a:tc>
              </a:tr>
            </a:tbl>
          </a:graphicData>
        </a:graphic>
      </p:graphicFrame>
      <p:sp>
        <p:nvSpPr>
          <p:cNvPr id="9" name="8 Beşgen"/>
          <p:cNvSpPr/>
          <p:nvPr/>
        </p:nvSpPr>
        <p:spPr>
          <a:xfrm>
            <a:off x="71406" y="785794"/>
            <a:ext cx="4572032" cy="121444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solidFill>
                  <a:srgbClr val="FFFF00"/>
                </a:solidFill>
                <a:cs typeface="Times New Roman" pitchFamily="18" charset="0"/>
              </a:rPr>
              <a:t>Kurak dönemlerde dormant hale geçer</a:t>
            </a:r>
          </a:p>
          <a:p>
            <a:pPr algn="just"/>
            <a:r>
              <a:rPr lang="tr-TR" sz="1600" dirty="0" smtClean="0">
                <a:solidFill>
                  <a:srgbClr val="FFFF00"/>
                </a:solidFill>
                <a:cs typeface="Times New Roman" pitchFamily="18" charset="0"/>
              </a:rPr>
              <a:t>kuraklıktan fazla zarar görmez </a:t>
            </a:r>
          </a:p>
          <a:p>
            <a:pPr algn="just"/>
            <a:r>
              <a:rPr lang="tr-TR" sz="1600" dirty="0" smtClean="0">
                <a:solidFill>
                  <a:srgbClr val="FFFF00"/>
                </a:solidFill>
                <a:cs typeface="Times New Roman" pitchFamily="18" charset="0"/>
              </a:rPr>
              <a:t>Yağmurlarla birlikte yeniden sürmeye başlarlar. </a:t>
            </a:r>
            <a:endParaRPr lang="tr-TR" sz="1600" dirty="0">
              <a:solidFill>
                <a:srgbClr val="FFFF00"/>
              </a:solidFill>
            </a:endParaRPr>
          </a:p>
        </p:txBody>
      </p:sp>
      <p:sp>
        <p:nvSpPr>
          <p:cNvPr id="12" name="11 Beşgen"/>
          <p:cNvSpPr/>
          <p:nvPr/>
        </p:nvSpPr>
        <p:spPr>
          <a:xfrm>
            <a:off x="71406" y="5000636"/>
            <a:ext cx="4572032" cy="121444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solidFill>
                  <a:srgbClr val="FFFF00"/>
                </a:solidFill>
                <a:cs typeface="Times New Roman" pitchFamily="18" charset="0"/>
              </a:rPr>
              <a:t>Kısa süreli kuraklıklar bile, bu türlerde büyüme ve gelişmeyi engeller. </a:t>
            </a:r>
          </a:p>
          <a:p>
            <a:pPr algn="just"/>
            <a:r>
              <a:rPr lang="tr-TR" sz="1600" i="1" dirty="0" smtClean="0">
                <a:solidFill>
                  <a:srgbClr val="FFFF00"/>
                </a:solidFill>
                <a:cs typeface="Times New Roman" pitchFamily="18" charset="0"/>
              </a:rPr>
              <a:t>Agrostis </a:t>
            </a:r>
            <a:r>
              <a:rPr lang="tr-TR" sz="1600" i="1" dirty="0" err="1" smtClean="0">
                <a:solidFill>
                  <a:srgbClr val="FFFF00"/>
                </a:solidFill>
                <a:cs typeface="Times New Roman" pitchFamily="18" charset="0"/>
              </a:rPr>
              <a:t>stolonifera’da</a:t>
            </a:r>
            <a:r>
              <a:rPr lang="tr-TR" sz="1600" i="1" dirty="0" smtClean="0">
                <a:solidFill>
                  <a:srgbClr val="FFFF00"/>
                </a:solidFill>
                <a:cs typeface="Times New Roman" pitchFamily="18" charset="0"/>
              </a:rPr>
              <a:t> </a:t>
            </a:r>
            <a:r>
              <a:rPr lang="tr-TR" sz="1600" dirty="0" smtClean="0">
                <a:solidFill>
                  <a:srgbClr val="FFFF00"/>
                </a:solidFill>
                <a:cs typeface="Times New Roman" pitchFamily="18" charset="0"/>
              </a:rPr>
              <a:t>çim kalitesini çok düşer. Bitkilerin büyük bir bölümü sararır. </a:t>
            </a:r>
            <a:endParaRPr lang="tr-TR" sz="1600" dirty="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1"/>
          <p:cNvPicPr>
            <a:picLocks noChangeAspect="1" noChangeArrowheads="1"/>
          </p:cNvPicPr>
          <p:nvPr/>
        </p:nvPicPr>
        <p:blipFill>
          <a:blip r:embed="rId2" cstate="screen"/>
          <a:srcRect/>
          <a:stretch>
            <a:fillRect/>
          </a:stretch>
        </p:blipFill>
        <p:spPr bwMode="auto">
          <a:xfrm>
            <a:off x="2000232" y="928670"/>
            <a:ext cx="4714908" cy="319735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6563" name="Rectangle 3"/>
          <p:cNvSpPr>
            <a:spLocks noChangeArrowheads="1"/>
          </p:cNvSpPr>
          <p:nvPr/>
        </p:nvSpPr>
        <p:spPr bwMode="auto">
          <a:xfrm>
            <a:off x="1071538" y="4429132"/>
            <a:ext cx="6453370" cy="338554"/>
          </a:xfrm>
          <a:prstGeom prst="rect">
            <a:avLst/>
          </a:prstGeom>
          <a:noFill/>
          <a:ln w="9525">
            <a:noFill/>
            <a:miter lim="800000"/>
            <a:headEnd/>
            <a:tailEnd/>
          </a:ln>
        </p:spPr>
        <p:txBody>
          <a:bodyPr wrap="none" anchor="ctr">
            <a:spAutoFit/>
          </a:bodyPr>
          <a:lstStyle/>
          <a:p>
            <a:pPr indent="180975" algn="just" eaLnBrk="0" hangingPunct="0"/>
            <a:r>
              <a:rPr lang="tr-TR" sz="1600" dirty="0">
                <a:cs typeface="Times New Roman" pitchFamily="18" charset="0"/>
              </a:rPr>
              <a:t>Kurak şartlarda çim bitkisi olarak ekilmiş Ayrık </a:t>
            </a:r>
            <a:r>
              <a:rPr lang="tr-TR" sz="1600" dirty="0" smtClean="0">
                <a:cs typeface="Times New Roman" pitchFamily="18" charset="0"/>
              </a:rPr>
              <a:t>(</a:t>
            </a:r>
            <a:r>
              <a:rPr lang="tr-TR" sz="1600" i="1" dirty="0" smtClean="0">
                <a:cs typeface="Times New Roman" pitchFamily="18" charset="0"/>
              </a:rPr>
              <a:t>Agropyron</a:t>
            </a:r>
            <a:r>
              <a:rPr lang="tr-TR" sz="1600" dirty="0">
                <a:cs typeface="Times New Roman" pitchFamily="18" charset="0"/>
              </a:rPr>
              <a:t>) </a:t>
            </a:r>
            <a:r>
              <a:rPr lang="tr-TR" sz="1600" dirty="0" smtClean="0">
                <a:cs typeface="Times New Roman" pitchFamily="18" charset="0"/>
              </a:rPr>
              <a:t>bitkisi</a:t>
            </a:r>
            <a:endParaRPr lang="tr-TR" sz="1600" dirty="0"/>
          </a:p>
        </p:txBody>
      </p:sp>
    </p:spTree>
  </p:cSld>
  <p:clrMapOvr>
    <a:masterClrMapping/>
  </p:clrMapOvr>
  <p:transition spd="slow">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hcs.osu.edu/albums/SportsTurf_Construction/AnnualRye3.jpg"/>
          <p:cNvPicPr>
            <a:picLocks noChangeAspect="1" noChangeArrowheads="1"/>
          </p:cNvPicPr>
          <p:nvPr/>
        </p:nvPicPr>
        <p:blipFill>
          <a:blip r:embed="rId2"/>
          <a:srcRect/>
          <a:stretch>
            <a:fillRect/>
          </a:stretch>
        </p:blipFill>
        <p:spPr bwMode="auto">
          <a:xfrm>
            <a:off x="0" y="0"/>
            <a:ext cx="9144000" cy="6846888"/>
          </a:xfrm>
          <a:prstGeom prst="rect">
            <a:avLst/>
          </a:prstGeom>
          <a:noFill/>
          <a:ln w="9525">
            <a:noFill/>
            <a:miter lim="800000"/>
            <a:headEnd/>
            <a:tailEnd/>
          </a:ln>
        </p:spPr>
      </p:pic>
      <p:sp>
        <p:nvSpPr>
          <p:cNvPr id="67586" name="Rectangle 1"/>
          <p:cNvSpPr>
            <a:spLocks noChangeArrowheads="1"/>
          </p:cNvSpPr>
          <p:nvPr/>
        </p:nvSpPr>
        <p:spPr bwMode="auto">
          <a:xfrm>
            <a:off x="571472" y="1214422"/>
            <a:ext cx="8001056" cy="2031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49263" algn="just" eaLnBrk="0" hangingPunct="0"/>
            <a:r>
              <a:rPr lang="tr-TR" dirty="0" smtClean="0">
                <a:cs typeface="Times New Roman" pitchFamily="18" charset="0"/>
              </a:rPr>
              <a:t>Kış </a:t>
            </a:r>
            <a:r>
              <a:rPr lang="tr-TR" dirty="0">
                <a:cs typeface="Times New Roman" pitchFamily="18" charset="0"/>
              </a:rPr>
              <a:t>yağışlarının çok az olduğu bölgelerde, bazı çim türlerinin kuruduğu görülür. </a:t>
            </a:r>
            <a:r>
              <a:rPr lang="tr-TR" b="1" dirty="0">
                <a:cs typeface="Times New Roman" pitchFamily="18" charset="0"/>
              </a:rPr>
              <a:t>Özellikle kış aylarında rüzgar hızının fazla, yağışın az, hava sıcaklığının 0 °</a:t>
            </a:r>
            <a:r>
              <a:rPr lang="tr-TR" b="1" dirty="0" err="1">
                <a:cs typeface="Times New Roman" pitchFamily="18" charset="0"/>
              </a:rPr>
              <a:t>C'nin</a:t>
            </a:r>
            <a:r>
              <a:rPr lang="tr-TR" b="1" dirty="0">
                <a:cs typeface="Times New Roman" pitchFamily="18" charset="0"/>
              </a:rPr>
              <a:t> üzerinde olduğu bölgelerde bu kuruma daha belirgindir.</a:t>
            </a:r>
            <a:r>
              <a:rPr lang="tr-TR" dirty="0">
                <a:cs typeface="Times New Roman" pitchFamily="18" charset="0"/>
              </a:rPr>
              <a:t> </a:t>
            </a:r>
            <a:endParaRPr lang="tr-TR" dirty="0" smtClean="0">
              <a:cs typeface="Times New Roman" pitchFamily="18" charset="0"/>
            </a:endParaRPr>
          </a:p>
          <a:p>
            <a:pPr indent="449263" algn="just" eaLnBrk="0" hangingPunct="0"/>
            <a:endParaRPr lang="tr-TR" dirty="0" smtClean="0">
              <a:cs typeface="Times New Roman" pitchFamily="18" charset="0"/>
            </a:endParaRPr>
          </a:p>
          <a:p>
            <a:pPr indent="449263" algn="just" eaLnBrk="0" hangingPunct="0"/>
            <a:r>
              <a:rPr lang="tr-TR" dirty="0" smtClean="0">
                <a:cs typeface="Times New Roman" pitchFamily="18" charset="0"/>
              </a:rPr>
              <a:t>Kurumanın </a:t>
            </a:r>
            <a:r>
              <a:rPr lang="tr-TR" dirty="0">
                <a:cs typeface="Times New Roman" pitchFamily="18" charset="0"/>
              </a:rPr>
              <a:t>başlıca nedeni toprakta yeterli nemin bulunmaması, rüzgar nedeni ile bitkilerden su kaybının çok fazla olmasıdır. Bazı bölgelerde toprağın donması da bitkilerin terleme ile kaybettikleri suyu topraktan almamalarına neden olabilir. </a:t>
            </a:r>
            <a:endParaRPr lang="tr-TR" dirty="0"/>
          </a:p>
        </p:txBody>
      </p:sp>
      <p:sp>
        <p:nvSpPr>
          <p:cNvPr id="3" name="2 Dikdörtgen"/>
          <p:cNvSpPr/>
          <p:nvPr/>
        </p:nvSpPr>
        <p:spPr>
          <a:xfrm>
            <a:off x="2643174" y="357166"/>
            <a:ext cx="1734064"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180975" algn="just" eaLnBrk="0" hangingPunct="0"/>
            <a:r>
              <a:rPr lang="tr-TR" sz="2000" b="1" dirty="0" smtClean="0">
                <a:cs typeface="Times New Roman" pitchFamily="18" charset="0"/>
              </a:rPr>
              <a:t>Kış Kuruması</a:t>
            </a:r>
            <a:endParaRPr lang="tr-TR" sz="2000" b="1" dirty="0">
              <a:cs typeface="Times New Roman" pitchFamily="18" charset="0"/>
            </a:endParaRPr>
          </a:p>
        </p:txBody>
      </p:sp>
    </p:spTree>
  </p:cSld>
  <p:clrMapOvr>
    <a:masterClrMapping/>
  </p:clrMapOvr>
  <p:transition spd="slow">
    <p:split orient="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hcs.osu.edu/albums/SportsTurf_Construction/AnnualRye3.jpg"/>
          <p:cNvPicPr>
            <a:picLocks noChangeAspect="1" noChangeArrowheads="1"/>
          </p:cNvPicPr>
          <p:nvPr/>
        </p:nvPicPr>
        <p:blipFill>
          <a:blip r:embed="rId2"/>
          <a:srcRect/>
          <a:stretch>
            <a:fillRect/>
          </a:stretch>
        </p:blipFill>
        <p:spPr bwMode="auto">
          <a:xfrm>
            <a:off x="0" y="0"/>
            <a:ext cx="9144000" cy="6846888"/>
          </a:xfrm>
          <a:prstGeom prst="rect">
            <a:avLst/>
          </a:prstGeom>
          <a:noFill/>
          <a:ln w="9525">
            <a:noFill/>
            <a:miter lim="800000"/>
            <a:headEnd/>
            <a:tailEnd/>
          </a:ln>
        </p:spPr>
      </p:pic>
      <p:sp>
        <p:nvSpPr>
          <p:cNvPr id="2" name="1 Dikdörtgen"/>
          <p:cNvSpPr/>
          <p:nvPr/>
        </p:nvSpPr>
        <p:spPr>
          <a:xfrm>
            <a:off x="714348" y="4786322"/>
            <a:ext cx="750099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r>
              <a:rPr lang="tr-TR" b="1" u="sng" dirty="0" smtClean="0">
                <a:cs typeface="Times New Roman" pitchFamily="18" charset="0"/>
              </a:rPr>
              <a:t>Kış kurumasının engellenmesi için </a:t>
            </a:r>
          </a:p>
          <a:p>
            <a:pPr indent="449263" algn="just" eaLnBrk="0" hangingPunct="0"/>
            <a:r>
              <a:rPr lang="tr-TR" b="1" dirty="0" smtClean="0">
                <a:cs typeface="Times New Roman" pitchFamily="18" charset="0"/>
              </a:rPr>
              <a:t>toprağın kuru olduğu dönemlerde sulama yapmak </a:t>
            </a:r>
          </a:p>
          <a:p>
            <a:pPr indent="449263" algn="just" eaLnBrk="0" hangingPunct="0"/>
            <a:r>
              <a:rPr lang="tr-TR" b="1" dirty="0" err="1" smtClean="0">
                <a:cs typeface="Times New Roman" pitchFamily="18" charset="0"/>
              </a:rPr>
              <a:t>rüzgarkıran</a:t>
            </a:r>
            <a:r>
              <a:rPr lang="tr-TR" b="1" dirty="0" smtClean="0">
                <a:cs typeface="Times New Roman" pitchFamily="18" charset="0"/>
              </a:rPr>
              <a:t>, değişik malç veya plastik örtüler ile </a:t>
            </a:r>
            <a:r>
              <a:rPr lang="tr-TR" b="1" dirty="0" err="1" smtClean="0">
                <a:cs typeface="Times New Roman" pitchFamily="18" charset="0"/>
              </a:rPr>
              <a:t>transprasyonu</a:t>
            </a:r>
            <a:r>
              <a:rPr lang="tr-TR" b="1" dirty="0" smtClean="0">
                <a:cs typeface="Times New Roman" pitchFamily="18" charset="0"/>
              </a:rPr>
              <a:t> azaltmak faydalı olabilir</a:t>
            </a:r>
            <a:r>
              <a:rPr lang="tr-TR" dirty="0" smtClean="0">
                <a:cs typeface="Times New Roman" pitchFamily="18" charset="0"/>
              </a:rPr>
              <a:t>.</a:t>
            </a:r>
            <a:endParaRPr lang="tr-TR" dirty="0"/>
          </a:p>
        </p:txBody>
      </p:sp>
      <p:sp>
        <p:nvSpPr>
          <p:cNvPr id="3" name="2 Dikdörtgen"/>
          <p:cNvSpPr/>
          <p:nvPr/>
        </p:nvSpPr>
        <p:spPr>
          <a:xfrm>
            <a:off x="714348" y="357166"/>
            <a:ext cx="7643866"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263" algn="just" eaLnBrk="0" hangingPunct="0"/>
            <a:r>
              <a:rPr lang="tr-TR" dirty="0" smtClean="0">
                <a:cs typeface="Times New Roman" pitchFamily="18" charset="0"/>
              </a:rPr>
              <a:t>Serin iklim çim bitkilerinde kış kurumaları oldukça sık görülür. </a:t>
            </a:r>
          </a:p>
          <a:p>
            <a:pPr indent="449263" algn="just" eaLnBrk="0" hangingPunct="0"/>
            <a:r>
              <a:rPr lang="tr-TR" dirty="0" smtClean="0">
                <a:cs typeface="Times New Roman" pitchFamily="18" charset="0"/>
              </a:rPr>
              <a:t>Ancak bu kurumalara çoğunlukla yapraklarda rastlanır ve sürekli bir zarar meydana getirmezler. </a:t>
            </a:r>
          </a:p>
          <a:p>
            <a:pPr indent="449263" algn="just" eaLnBrk="0" hangingPunct="0"/>
            <a:r>
              <a:rPr lang="tr-TR" dirty="0" smtClean="0">
                <a:cs typeface="Times New Roman" pitchFamily="18" charset="0"/>
              </a:rPr>
              <a:t>Hava sıcaklığının normale dönmesi ve aktif büyümenin başlanması ile birlikte bu zararlar ortadan kalkar. </a:t>
            </a: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Dikdörtgen"/>
          <p:cNvSpPr/>
          <p:nvPr/>
        </p:nvSpPr>
        <p:spPr>
          <a:xfrm>
            <a:off x="714348" y="1571612"/>
            <a:ext cx="78581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smtClean="0">
                <a:latin typeface="Arial" pitchFamily="34" charset="0"/>
                <a:cs typeface="Arial" pitchFamily="34" charset="0"/>
              </a:rPr>
              <a:t>Genellikle uzun aydınlanma süresinde bitki boyu artar, boğum araları uzar. Kısa gün şartlarında bitki bodurlaşır ve daha yatık gelişir. </a:t>
            </a:r>
          </a:p>
        </p:txBody>
      </p:sp>
      <p:sp>
        <p:nvSpPr>
          <p:cNvPr id="4" name="3 Dikdörtgen"/>
          <p:cNvSpPr/>
          <p:nvPr/>
        </p:nvSpPr>
        <p:spPr>
          <a:xfrm>
            <a:off x="857224" y="1000108"/>
            <a:ext cx="5726129" cy="369332"/>
          </a:xfrm>
          <a:prstGeom prst="rect">
            <a:avLst/>
          </a:prstGeom>
        </p:spPr>
        <p:txBody>
          <a:bodyPr wrap="square">
            <a:spAutoFit/>
          </a:bodyPr>
          <a:lstStyle/>
          <a:p>
            <a:pPr lvl="0" algn="just"/>
            <a:r>
              <a:rPr lang="tr-TR" b="1" dirty="0" err="1">
                <a:solidFill>
                  <a:prstClr val="black"/>
                </a:solidFill>
                <a:latin typeface="Arial" pitchFamily="34" charset="0"/>
                <a:cs typeface="Arial" pitchFamily="34" charset="0"/>
              </a:rPr>
              <a:t>Fotoperyod</a:t>
            </a:r>
            <a:r>
              <a:rPr lang="tr-TR" b="1" dirty="0">
                <a:solidFill>
                  <a:prstClr val="black"/>
                </a:solidFill>
                <a:latin typeface="Arial" pitchFamily="34" charset="0"/>
                <a:cs typeface="Arial" pitchFamily="34" charset="0"/>
              </a:rPr>
              <a:t>, bitkilerin vejetatif gelişimini de etkiler. </a:t>
            </a:r>
          </a:p>
        </p:txBody>
      </p:sp>
      <p:sp>
        <p:nvSpPr>
          <p:cNvPr id="5" name="4 Dikdörtgen"/>
          <p:cNvSpPr/>
          <p:nvPr/>
        </p:nvSpPr>
        <p:spPr>
          <a:xfrm>
            <a:off x="714348" y="2643182"/>
            <a:ext cx="778674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b="1" dirty="0" smtClean="0">
                <a:latin typeface="Arial" pitchFamily="34" charset="0"/>
                <a:cs typeface="Arial" pitchFamily="34" charset="0"/>
              </a:rPr>
              <a:t>Bu nedenle çim bitkileri;  uzun yaz günlerinde dik,</a:t>
            </a:r>
          </a:p>
          <a:p>
            <a:pPr algn="just"/>
            <a:r>
              <a:rPr lang="tr-TR" b="1" dirty="0" smtClean="0">
                <a:latin typeface="Arial" pitchFamily="34" charset="0"/>
                <a:cs typeface="Arial" pitchFamily="34" charset="0"/>
              </a:rPr>
              <a:t>sonbahar ve ilkbaharın kısa ve serin günlerinde yatık büyürler. </a:t>
            </a:r>
            <a:endParaRPr lang="tr-TR" b="1" dirty="0">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642910" y="1214422"/>
            <a:ext cx="8215370" cy="4247317"/>
          </a:xfrm>
          <a:prstGeom prst="rect">
            <a:avLst/>
          </a:prstGeom>
          <a:noFill/>
          <a:ln w="9525">
            <a:noFill/>
            <a:miter lim="800000"/>
            <a:headEnd/>
            <a:tailEnd/>
          </a:ln>
        </p:spPr>
        <p:txBody>
          <a:bodyPr wrap="square" anchor="ctr">
            <a:spAutoFit/>
          </a:bodyPr>
          <a:lstStyle/>
          <a:p>
            <a:pPr indent="449263" algn="just" eaLnBrk="0" hangingPunct="0"/>
            <a:r>
              <a:rPr lang="tr-TR" dirty="0" smtClean="0">
                <a:cs typeface="Times New Roman" pitchFamily="18" charset="0"/>
              </a:rPr>
              <a:t>Su </a:t>
            </a:r>
            <a:r>
              <a:rPr lang="tr-TR" dirty="0">
                <a:cs typeface="Times New Roman" pitchFamily="18" charset="0"/>
              </a:rPr>
              <a:t>göllenmesi zayıf toprak drenajı, aşırı sulama veya yağış, yüksek taban suyu veya sel gibi değişik nedenlerden kaynaklanabilir. </a:t>
            </a:r>
          </a:p>
          <a:p>
            <a:pPr indent="449263" algn="just" eaLnBrk="0" hangingPunct="0"/>
            <a:endParaRPr lang="tr-TR" dirty="0">
              <a:cs typeface="Times New Roman" pitchFamily="18" charset="0"/>
            </a:endParaRPr>
          </a:p>
          <a:p>
            <a:pPr indent="449263" algn="just" eaLnBrk="0" hangingPunct="0">
              <a:lnSpc>
                <a:spcPct val="150000"/>
              </a:lnSpc>
              <a:buFont typeface="Arial" charset="0"/>
              <a:buChar char="•"/>
            </a:pPr>
            <a:r>
              <a:rPr lang="tr-TR" dirty="0">
                <a:cs typeface="Times New Roman" pitchFamily="18" charset="0"/>
              </a:rPr>
              <a:t>Toprakta su fazlalığı doğrudan bitkileri etkilediği gibi toprakta </a:t>
            </a:r>
            <a:r>
              <a:rPr lang="tr-TR" dirty="0" smtClean="0">
                <a:cs typeface="Times New Roman" pitchFamily="18" charset="0"/>
              </a:rPr>
              <a:t>O</a:t>
            </a:r>
            <a:r>
              <a:rPr lang="tr-TR" baseline="-25000" dirty="0" smtClean="0">
                <a:cs typeface="Times New Roman" pitchFamily="18" charset="0"/>
              </a:rPr>
              <a:t>2 </a:t>
            </a:r>
            <a:r>
              <a:rPr lang="tr-TR" dirty="0" smtClean="0">
                <a:cs typeface="Times New Roman" pitchFamily="18" charset="0"/>
              </a:rPr>
              <a:t>oranının </a:t>
            </a:r>
            <a:r>
              <a:rPr lang="tr-TR" dirty="0">
                <a:cs typeface="Times New Roman" pitchFamily="18" charset="0"/>
              </a:rPr>
              <a:t>azalmasına, CO</a:t>
            </a:r>
            <a:r>
              <a:rPr lang="tr-TR" baseline="-30000" dirty="0">
                <a:cs typeface="Times New Roman" pitchFamily="18" charset="0"/>
              </a:rPr>
              <a:t>2 </a:t>
            </a:r>
            <a:r>
              <a:rPr lang="tr-TR" dirty="0">
                <a:cs typeface="Times New Roman" pitchFamily="18" charset="0"/>
              </a:rPr>
              <a:t>oranının artmasına neden olur. </a:t>
            </a:r>
          </a:p>
          <a:p>
            <a:pPr indent="449263" algn="just" eaLnBrk="0" hangingPunct="0">
              <a:lnSpc>
                <a:spcPct val="150000"/>
              </a:lnSpc>
              <a:buFont typeface="Arial" charset="0"/>
              <a:buChar char="•"/>
            </a:pPr>
            <a:r>
              <a:rPr lang="tr-TR" dirty="0" smtClean="0">
                <a:cs typeface="Times New Roman" pitchFamily="18" charset="0"/>
              </a:rPr>
              <a:t>Topraktaki O</a:t>
            </a:r>
            <a:r>
              <a:rPr lang="tr-TR" baseline="-25000" dirty="0" smtClean="0">
                <a:cs typeface="Times New Roman" pitchFamily="18" charset="0"/>
              </a:rPr>
              <a:t>2</a:t>
            </a:r>
            <a:r>
              <a:rPr lang="tr-TR" dirty="0" smtClean="0">
                <a:cs typeface="Times New Roman" pitchFamily="18" charset="0"/>
              </a:rPr>
              <a:t> </a:t>
            </a:r>
            <a:r>
              <a:rPr lang="tr-TR" dirty="0">
                <a:cs typeface="Times New Roman" pitchFamily="18" charset="0"/>
              </a:rPr>
              <a:t>birkaç saat içerisinde tükenir. </a:t>
            </a:r>
          </a:p>
          <a:p>
            <a:pPr indent="449263" algn="just" eaLnBrk="0" hangingPunct="0">
              <a:lnSpc>
                <a:spcPct val="150000"/>
              </a:lnSpc>
              <a:buFont typeface="Arial" charset="0"/>
              <a:buChar char="•"/>
            </a:pPr>
            <a:r>
              <a:rPr lang="tr-TR" dirty="0" smtClean="0">
                <a:cs typeface="Times New Roman" pitchFamily="18" charset="0"/>
              </a:rPr>
              <a:t>Bitkiler solunum </a:t>
            </a:r>
            <a:r>
              <a:rPr lang="tr-TR" dirty="0">
                <a:cs typeface="Times New Roman" pitchFamily="18" charset="0"/>
              </a:rPr>
              <a:t>için yeterli </a:t>
            </a:r>
            <a:r>
              <a:rPr lang="tr-TR" dirty="0" smtClean="0">
                <a:cs typeface="Times New Roman" pitchFamily="18" charset="0"/>
              </a:rPr>
              <a:t>O</a:t>
            </a:r>
            <a:r>
              <a:rPr lang="tr-TR" baseline="-25000" dirty="0" smtClean="0">
                <a:cs typeface="Times New Roman" pitchFamily="18" charset="0"/>
              </a:rPr>
              <a:t>2 </a:t>
            </a:r>
            <a:r>
              <a:rPr lang="tr-TR" dirty="0" smtClean="0">
                <a:cs typeface="Times New Roman" pitchFamily="18" charset="0"/>
              </a:rPr>
              <a:t>bulamazlar</a:t>
            </a:r>
            <a:r>
              <a:rPr lang="tr-TR" dirty="0">
                <a:cs typeface="Times New Roman" pitchFamily="18" charset="0"/>
              </a:rPr>
              <a:t>. </a:t>
            </a:r>
          </a:p>
          <a:p>
            <a:pPr indent="449263" algn="just" eaLnBrk="0" hangingPunct="0">
              <a:lnSpc>
                <a:spcPct val="150000"/>
              </a:lnSpc>
              <a:buFont typeface="Arial" charset="0"/>
              <a:buChar char="•"/>
            </a:pPr>
            <a:r>
              <a:rPr lang="tr-TR" dirty="0">
                <a:cs typeface="Times New Roman" pitchFamily="18" charset="0"/>
              </a:rPr>
              <a:t>Köklerde ilk önce tüyler, sonra ince kökler ölür. </a:t>
            </a:r>
          </a:p>
          <a:p>
            <a:pPr indent="449263" algn="just" eaLnBrk="0" hangingPunct="0">
              <a:lnSpc>
                <a:spcPct val="150000"/>
              </a:lnSpc>
              <a:buFont typeface="Arial" charset="0"/>
              <a:buChar char="•"/>
            </a:pPr>
            <a:r>
              <a:rPr lang="tr-TR" dirty="0" smtClean="0">
                <a:cs typeface="Times New Roman" pitchFamily="18" charset="0"/>
              </a:rPr>
              <a:t>Su ve </a:t>
            </a:r>
            <a:r>
              <a:rPr lang="tr-TR" dirty="0">
                <a:cs typeface="Times New Roman" pitchFamily="18" charset="0"/>
              </a:rPr>
              <a:t>bitki besin maddeleri alımı kesintiye uğrar. </a:t>
            </a:r>
          </a:p>
          <a:p>
            <a:pPr indent="449263" algn="just" eaLnBrk="0" hangingPunct="0">
              <a:lnSpc>
                <a:spcPct val="150000"/>
              </a:lnSpc>
              <a:buFont typeface="Arial" charset="0"/>
              <a:buChar char="•"/>
            </a:pPr>
            <a:r>
              <a:rPr lang="tr-TR" dirty="0">
                <a:cs typeface="Times New Roman" pitchFamily="18" charset="0"/>
              </a:rPr>
              <a:t>Besin maddesi noksanlığı nedeni ile bitkilerde sararma görülür.</a:t>
            </a:r>
          </a:p>
          <a:p>
            <a:pPr indent="449263" algn="just" eaLnBrk="0" hangingPunct="0">
              <a:lnSpc>
                <a:spcPct val="150000"/>
              </a:lnSpc>
              <a:buFont typeface="Arial" charset="0"/>
              <a:buChar char="•"/>
            </a:pPr>
            <a:r>
              <a:rPr lang="tr-TR" dirty="0">
                <a:cs typeface="Times New Roman" pitchFamily="18" charset="0"/>
              </a:rPr>
              <a:t>Toprakta </a:t>
            </a:r>
            <a:r>
              <a:rPr lang="tr-TR" dirty="0" err="1">
                <a:cs typeface="Times New Roman" pitchFamily="18" charset="0"/>
              </a:rPr>
              <a:t>aneorobik</a:t>
            </a:r>
            <a:r>
              <a:rPr lang="tr-TR" dirty="0">
                <a:cs typeface="Times New Roman" pitchFamily="18" charset="0"/>
              </a:rPr>
              <a:t> koşullar nedeni ile bir dizi toksik (zehirli) madde oluşur. </a:t>
            </a:r>
            <a:endParaRPr lang="tr-TR" dirty="0"/>
          </a:p>
        </p:txBody>
      </p:sp>
      <p:sp>
        <p:nvSpPr>
          <p:cNvPr id="3" name="2 Dikdörtgen"/>
          <p:cNvSpPr/>
          <p:nvPr/>
        </p:nvSpPr>
        <p:spPr>
          <a:xfrm>
            <a:off x="2786050" y="214290"/>
            <a:ext cx="207170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180975" algn="just" eaLnBrk="0" hangingPunct="0"/>
            <a:r>
              <a:rPr lang="tr-TR" sz="2000" b="1" dirty="0" smtClean="0">
                <a:cs typeface="Times New Roman" pitchFamily="18" charset="0"/>
              </a:rPr>
              <a:t>Su Göllenmesi</a:t>
            </a:r>
            <a:endParaRPr lang="tr-TR" sz="2000" b="1" dirty="0">
              <a:cs typeface="Times New Roman" pitchFamily="18" charset="0"/>
            </a:endParaRPr>
          </a:p>
        </p:txBody>
      </p:sp>
      <p:sp>
        <p:nvSpPr>
          <p:cNvPr id="4" name="3 Sağ Ok"/>
          <p:cNvSpPr/>
          <p:nvPr/>
        </p:nvSpPr>
        <p:spPr>
          <a:xfrm rot="5400000">
            <a:off x="-1250197" y="3679033"/>
            <a:ext cx="3214710" cy="1428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split orient="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blanecallen.files.wordpress.com/2010/08/drainage-problem1.jpg"/>
          <p:cNvPicPr>
            <a:picLocks noChangeAspect="1" noChangeArrowheads="1"/>
          </p:cNvPicPr>
          <p:nvPr/>
        </p:nvPicPr>
        <p:blipFill>
          <a:blip r:embed="rId2"/>
          <a:srcRect/>
          <a:stretch>
            <a:fillRect/>
          </a:stretch>
        </p:blipFill>
        <p:spPr bwMode="auto">
          <a:xfrm>
            <a:off x="1000100" y="1714488"/>
            <a:ext cx="6667499" cy="5000625"/>
          </a:xfrm>
          <a:prstGeom prst="rect">
            <a:avLst/>
          </a:prstGeom>
        </p:spPr>
        <p:style>
          <a:lnRef idx="2">
            <a:schemeClr val="dk1"/>
          </a:lnRef>
          <a:fillRef idx="1">
            <a:schemeClr val="lt1"/>
          </a:fillRef>
          <a:effectRef idx="0">
            <a:schemeClr val="dk1"/>
          </a:effectRef>
          <a:fontRef idx="minor">
            <a:schemeClr val="dk1"/>
          </a:fontRef>
        </p:style>
      </p:pic>
      <p:sp>
        <p:nvSpPr>
          <p:cNvPr id="3" name="2 Dikdörtgen"/>
          <p:cNvSpPr/>
          <p:nvPr/>
        </p:nvSpPr>
        <p:spPr>
          <a:xfrm>
            <a:off x="1428728" y="214290"/>
            <a:ext cx="557216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263" algn="just" eaLnBrk="0" hangingPunct="0"/>
            <a:r>
              <a:rPr lang="tr-TR" sz="2000" u="sng" dirty="0" smtClean="0">
                <a:cs typeface="Times New Roman" pitchFamily="18" charset="0"/>
              </a:rPr>
              <a:t>Çim bitkilerinde zarar görme oranı </a:t>
            </a:r>
          </a:p>
          <a:p>
            <a:pPr indent="449263" algn="just" eaLnBrk="0" hangingPunct="0"/>
            <a:r>
              <a:rPr lang="tr-TR" sz="2000" dirty="0" smtClean="0">
                <a:cs typeface="Times New Roman" pitchFamily="18" charset="0"/>
              </a:rPr>
              <a:t>türlere, </a:t>
            </a:r>
          </a:p>
          <a:p>
            <a:pPr indent="449263" algn="just" eaLnBrk="0" hangingPunct="0"/>
            <a:r>
              <a:rPr lang="tr-TR" sz="2000" dirty="0" smtClean="0">
                <a:cs typeface="Times New Roman" pitchFamily="18" charset="0"/>
              </a:rPr>
              <a:t>su göllenme süresine, </a:t>
            </a:r>
          </a:p>
          <a:p>
            <a:pPr indent="449263" algn="just" eaLnBrk="0" hangingPunct="0"/>
            <a:r>
              <a:rPr lang="tr-TR" sz="2000" dirty="0" smtClean="0">
                <a:cs typeface="Times New Roman" pitchFamily="18" charset="0"/>
              </a:rPr>
              <a:t>göllenen suyun miktarına, </a:t>
            </a:r>
          </a:p>
          <a:p>
            <a:pPr indent="449263" algn="just" eaLnBrk="0" hangingPunct="0"/>
            <a:r>
              <a:rPr lang="tr-TR" sz="2000" dirty="0" smtClean="0">
                <a:cs typeface="Times New Roman" pitchFamily="18" charset="0"/>
              </a:rPr>
              <a:t>hava sıcaklığına ve </a:t>
            </a:r>
          </a:p>
          <a:p>
            <a:pPr indent="449263" algn="just" eaLnBrk="0" hangingPunct="0"/>
            <a:r>
              <a:rPr lang="tr-TR" sz="2000" dirty="0" smtClean="0">
                <a:cs typeface="Times New Roman" pitchFamily="18" charset="0"/>
              </a:rPr>
              <a:t>ışık şiddetine bağlı olarak değişir. </a:t>
            </a:r>
            <a:endParaRPr lang="tr-TR" sz="2000" dirty="0"/>
          </a:p>
        </p:txBody>
      </p:sp>
    </p:spTree>
  </p:cSld>
  <p:clrMapOvr>
    <a:masterClrMapping/>
  </p:clrMapOvr>
  <p:transition spd="slow">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634" name="3 Resim" descr="L.perenne2.jpg"/>
          <p:cNvPicPr>
            <a:picLocks noChangeAspect="1"/>
          </p:cNvPicPr>
          <p:nvPr/>
        </p:nvPicPr>
        <p:blipFill>
          <a:blip r:embed="rId2"/>
          <a:srcRect/>
          <a:stretch>
            <a:fillRect/>
          </a:stretch>
        </p:blipFill>
        <p:spPr bwMode="auto">
          <a:xfrm>
            <a:off x="6286512" y="1928802"/>
            <a:ext cx="2112982" cy="1343227"/>
          </a:xfrm>
          <a:prstGeom prst="rect">
            <a:avLst/>
          </a:prstGeom>
          <a:noFill/>
          <a:ln w="9525">
            <a:noFill/>
            <a:miter lim="800000"/>
            <a:headEnd/>
            <a:tailEnd/>
          </a:ln>
        </p:spPr>
      </p:pic>
      <p:pic>
        <p:nvPicPr>
          <p:cNvPr id="69635" name="2 Resim" descr="wtu011937_lg.jpg"/>
          <p:cNvPicPr>
            <a:picLocks noChangeAspect="1"/>
          </p:cNvPicPr>
          <p:nvPr/>
        </p:nvPicPr>
        <p:blipFill>
          <a:blip r:embed="rId3" cstate="screen"/>
          <a:srcRect/>
          <a:stretch>
            <a:fillRect/>
          </a:stretch>
        </p:blipFill>
        <p:spPr bwMode="auto">
          <a:xfrm>
            <a:off x="4572000" y="1357298"/>
            <a:ext cx="1446620" cy="1928826"/>
          </a:xfrm>
          <a:prstGeom prst="rect">
            <a:avLst/>
          </a:prstGeom>
          <a:noFill/>
          <a:ln w="9525">
            <a:noFill/>
            <a:miter lim="800000"/>
            <a:headEnd/>
            <a:tailEnd/>
          </a:ln>
        </p:spPr>
      </p:pic>
      <p:graphicFrame>
        <p:nvGraphicFramePr>
          <p:cNvPr id="2" name="1 Tablo"/>
          <p:cNvGraphicFramePr>
            <a:graphicFrameLocks noGrp="1"/>
          </p:cNvGraphicFramePr>
          <p:nvPr/>
        </p:nvGraphicFramePr>
        <p:xfrm>
          <a:off x="357158" y="1500174"/>
          <a:ext cx="3929090" cy="4389120"/>
        </p:xfrm>
        <a:graphic>
          <a:graphicData uri="http://schemas.openxmlformats.org/drawingml/2006/table">
            <a:tbl>
              <a:tblPr firstRow="1" bandRow="1">
                <a:tableStyleId>{5C22544A-7EE6-4342-B048-85BDC9FD1C3A}</a:tableStyleId>
              </a:tblPr>
              <a:tblGrid>
                <a:gridCol w="1500198"/>
                <a:gridCol w="2428892"/>
              </a:tblGrid>
              <a:tr h="370840">
                <a:tc>
                  <a:txBody>
                    <a:bodyPr/>
                    <a:lstStyle/>
                    <a:p>
                      <a:r>
                        <a:rPr lang="tr-TR" dirty="0" smtClean="0"/>
                        <a:t>Su Göllenmesine Dayanım</a:t>
                      </a:r>
                      <a:endParaRPr lang="tr-TR" dirty="0"/>
                    </a:p>
                  </a:txBody>
                  <a:tcPr/>
                </a:tc>
                <a:tc>
                  <a:txBody>
                    <a:bodyPr/>
                    <a:lstStyle/>
                    <a:p>
                      <a:r>
                        <a:rPr lang="tr-TR" dirty="0" smtClean="0"/>
                        <a:t>Türler</a:t>
                      </a:r>
                      <a:endParaRPr lang="tr-TR" dirty="0"/>
                    </a:p>
                  </a:txBody>
                  <a:tcPr/>
                </a:tc>
              </a:tr>
              <a:tr h="370840">
                <a:tc>
                  <a:txBody>
                    <a:bodyPr/>
                    <a:lstStyle/>
                    <a:p>
                      <a:r>
                        <a:rPr lang="tr-TR" dirty="0" smtClean="0"/>
                        <a:t>Çok iyi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Cynodon</a:t>
                      </a:r>
                      <a:r>
                        <a:rPr lang="tr-TR" i="1" dirty="0" smtClean="0"/>
                        <a:t> </a:t>
                      </a:r>
                      <a:r>
                        <a:rPr lang="tr-TR" i="1" dirty="0" err="1" smtClean="0"/>
                        <a:t>dactylon</a:t>
                      </a:r>
                      <a:endParaRPr lang="tr-T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Cynodon</a:t>
                      </a:r>
                      <a:r>
                        <a:rPr lang="tr-TR" i="1" dirty="0" smtClean="0"/>
                        <a:t> </a:t>
                      </a:r>
                      <a:r>
                        <a:rPr lang="tr-TR" i="1" dirty="0" err="1" smtClean="0"/>
                        <a:t>sp</a:t>
                      </a:r>
                      <a:r>
                        <a:rPr lang="tr-TR"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tr-TR" i="1" dirty="0" err="1" smtClean="0"/>
                        <a:t>Agrostis</a:t>
                      </a:r>
                      <a:r>
                        <a:rPr lang="tr-TR" i="1" dirty="0" smtClean="0"/>
                        <a:t> </a:t>
                      </a:r>
                      <a:r>
                        <a:rPr lang="tr-TR" i="1" dirty="0" err="1" smtClean="0"/>
                        <a:t>stolonifera</a:t>
                      </a:r>
                      <a:endParaRPr lang="tr-TR" i="1" dirty="0"/>
                    </a:p>
                  </a:txBody>
                  <a:tcPr/>
                </a:tc>
              </a:tr>
              <a:tr h="370840">
                <a:tc>
                  <a:txBody>
                    <a:bodyPr/>
                    <a:lstStyle/>
                    <a:p>
                      <a:r>
                        <a:rPr lang="tr-TR" dirty="0" smtClean="0"/>
                        <a:t>İyi</a:t>
                      </a:r>
                      <a:endParaRPr lang="tr-TR" dirty="0"/>
                    </a:p>
                  </a:txBody>
                  <a:tcPr/>
                </a:tc>
                <a:tc>
                  <a:txBody>
                    <a:bodyPr/>
                    <a:lstStyle/>
                    <a:p>
                      <a:r>
                        <a:rPr lang="tr-TR" i="1" dirty="0" err="1" smtClean="0"/>
                        <a:t>Phleum</a:t>
                      </a:r>
                      <a:r>
                        <a:rPr lang="tr-TR" i="1" dirty="0" smtClean="0"/>
                        <a:t> </a:t>
                      </a:r>
                      <a:r>
                        <a:rPr lang="tr-TR" i="1" dirty="0" err="1" smtClean="0"/>
                        <a:t>pratense</a:t>
                      </a:r>
                      <a:endParaRPr lang="tr-TR" i="1" dirty="0" smtClean="0"/>
                    </a:p>
                    <a:p>
                      <a:r>
                        <a:rPr lang="tr-TR" i="1" dirty="0" err="1" smtClean="0"/>
                        <a:t>Poa</a:t>
                      </a:r>
                      <a:r>
                        <a:rPr lang="tr-TR" i="1" dirty="0" smtClean="0"/>
                        <a:t> </a:t>
                      </a:r>
                      <a:r>
                        <a:rPr lang="tr-TR" i="1" dirty="0" err="1" smtClean="0"/>
                        <a:t>trivialis</a:t>
                      </a:r>
                      <a:endParaRPr lang="tr-TR" i="1" dirty="0"/>
                    </a:p>
                  </a:txBody>
                  <a:tcPr/>
                </a:tc>
              </a:tr>
              <a:tr h="370840">
                <a:tc>
                  <a:txBody>
                    <a:bodyPr/>
                    <a:lstStyle/>
                    <a:p>
                      <a:r>
                        <a:rPr lang="tr-TR" dirty="0" smtClean="0"/>
                        <a:t>Orta</a:t>
                      </a:r>
                      <a:endParaRPr lang="tr-TR" dirty="0"/>
                    </a:p>
                  </a:txBody>
                  <a:tcPr/>
                </a:tc>
                <a:tc>
                  <a:txBody>
                    <a:bodyPr/>
                    <a:lstStyle/>
                    <a:p>
                      <a:r>
                        <a:rPr lang="tr-TR" i="1" dirty="0" err="1" smtClean="0"/>
                        <a:t>Festuca</a:t>
                      </a:r>
                      <a:r>
                        <a:rPr lang="tr-TR" i="1" dirty="0" smtClean="0"/>
                        <a:t> </a:t>
                      </a:r>
                      <a:r>
                        <a:rPr lang="tr-TR" i="1" dirty="0" err="1" smtClean="0"/>
                        <a:t>elatior</a:t>
                      </a:r>
                      <a:endParaRPr lang="tr-TR" i="1" dirty="0" smtClean="0"/>
                    </a:p>
                    <a:p>
                      <a:r>
                        <a:rPr lang="tr-TR" i="1" dirty="0" err="1" smtClean="0"/>
                        <a:t>Poa</a:t>
                      </a:r>
                      <a:r>
                        <a:rPr lang="tr-TR" i="1" dirty="0" smtClean="0"/>
                        <a:t> </a:t>
                      </a:r>
                      <a:r>
                        <a:rPr lang="tr-TR" i="1" dirty="0" err="1" smtClean="0"/>
                        <a:t>pratensis</a:t>
                      </a:r>
                      <a:endParaRPr lang="tr-TR" i="1" dirty="0"/>
                    </a:p>
                  </a:txBody>
                  <a:tcPr/>
                </a:tc>
              </a:tr>
              <a:tr h="370840">
                <a:tc>
                  <a:txBody>
                    <a:bodyPr/>
                    <a:lstStyle/>
                    <a:p>
                      <a:r>
                        <a:rPr lang="tr-TR" dirty="0" smtClean="0"/>
                        <a:t>Kötü</a:t>
                      </a:r>
                      <a:endParaRPr lang="tr-TR" dirty="0"/>
                    </a:p>
                  </a:txBody>
                  <a:tcPr/>
                </a:tc>
                <a:tc>
                  <a:txBody>
                    <a:bodyPr/>
                    <a:lstStyle/>
                    <a:p>
                      <a:r>
                        <a:rPr lang="tr-TR" i="1" dirty="0" err="1" smtClean="0"/>
                        <a:t>Agropyron</a:t>
                      </a:r>
                      <a:r>
                        <a:rPr lang="tr-TR" i="1" dirty="0" smtClean="0"/>
                        <a:t> </a:t>
                      </a:r>
                      <a:r>
                        <a:rPr lang="tr-TR" i="1" dirty="0" err="1" smtClean="0"/>
                        <a:t>cristatum</a:t>
                      </a:r>
                      <a:endParaRPr lang="tr-TR" i="1" dirty="0" smtClean="0"/>
                    </a:p>
                    <a:p>
                      <a:r>
                        <a:rPr lang="tr-TR" i="1" dirty="0" err="1" smtClean="0"/>
                        <a:t>Poa</a:t>
                      </a:r>
                      <a:r>
                        <a:rPr lang="tr-TR" i="1" dirty="0" smtClean="0"/>
                        <a:t> </a:t>
                      </a:r>
                      <a:r>
                        <a:rPr lang="tr-TR" i="1" dirty="0" err="1" smtClean="0"/>
                        <a:t>annua</a:t>
                      </a:r>
                      <a:endParaRPr lang="tr-TR" i="1" dirty="0"/>
                    </a:p>
                  </a:txBody>
                  <a:tcPr/>
                </a:tc>
              </a:tr>
              <a:tr h="370840">
                <a:tc>
                  <a:txBody>
                    <a:bodyPr/>
                    <a:lstStyle/>
                    <a:p>
                      <a:r>
                        <a:rPr lang="tr-TR" dirty="0" smtClean="0"/>
                        <a:t>Çok kötü</a:t>
                      </a:r>
                      <a:endParaRPr lang="tr-TR" dirty="0"/>
                    </a:p>
                  </a:txBody>
                  <a:tcPr/>
                </a:tc>
                <a:tc>
                  <a:txBody>
                    <a:bodyPr/>
                    <a:lstStyle/>
                    <a:p>
                      <a:r>
                        <a:rPr lang="tr-TR" i="1" dirty="0" err="1" smtClean="0"/>
                        <a:t>Lolium</a:t>
                      </a:r>
                      <a:r>
                        <a:rPr lang="tr-TR" i="1" dirty="0" smtClean="0"/>
                        <a:t> </a:t>
                      </a:r>
                      <a:r>
                        <a:rPr lang="tr-TR" i="1" dirty="0" err="1" smtClean="0"/>
                        <a:t>perenne</a:t>
                      </a:r>
                      <a:endParaRPr lang="tr-TR" i="1" dirty="0" smtClean="0"/>
                    </a:p>
                    <a:p>
                      <a:r>
                        <a:rPr lang="tr-TR" i="1" dirty="0" err="1" smtClean="0"/>
                        <a:t>Festuca</a:t>
                      </a:r>
                      <a:r>
                        <a:rPr lang="tr-TR" i="1" baseline="0" dirty="0" smtClean="0"/>
                        <a:t> </a:t>
                      </a:r>
                      <a:r>
                        <a:rPr lang="tr-TR" i="1" baseline="0" dirty="0" err="1" smtClean="0"/>
                        <a:t>rubra</a:t>
                      </a:r>
                      <a:endParaRPr lang="tr-TR" i="1" dirty="0"/>
                    </a:p>
                  </a:txBody>
                  <a:tcPr/>
                </a:tc>
              </a:tr>
            </a:tbl>
          </a:graphicData>
        </a:graphic>
      </p:graphicFrame>
      <p:pic>
        <p:nvPicPr>
          <p:cNvPr id="5" name="2 Resim" descr="brilliant-kbg04.jpg"/>
          <p:cNvPicPr>
            <a:picLocks noChangeAspect="1"/>
          </p:cNvPicPr>
          <p:nvPr/>
        </p:nvPicPr>
        <p:blipFill>
          <a:blip r:embed="rId4"/>
          <a:srcRect/>
          <a:stretch>
            <a:fillRect/>
          </a:stretch>
        </p:blipFill>
        <p:spPr bwMode="auto">
          <a:xfrm>
            <a:off x="4429124" y="5143512"/>
            <a:ext cx="2306649" cy="1384605"/>
          </a:xfrm>
          <a:prstGeom prst="rect">
            <a:avLst/>
          </a:prstGeom>
          <a:noFill/>
          <a:ln w="50800">
            <a:solidFill>
              <a:schemeClr val="tx1"/>
            </a:solidFill>
            <a:miter lim="800000"/>
            <a:headEnd/>
            <a:tailEnd/>
          </a:ln>
        </p:spPr>
      </p:pic>
      <p:pic>
        <p:nvPicPr>
          <p:cNvPr id="6" name="Picture 1"/>
          <p:cNvPicPr>
            <a:picLocks noChangeAspect="1" noChangeArrowheads="1"/>
          </p:cNvPicPr>
          <p:nvPr/>
        </p:nvPicPr>
        <p:blipFill>
          <a:blip r:embed="rId5" cstate="screen"/>
          <a:srcRect/>
          <a:stretch>
            <a:fillRect/>
          </a:stretch>
        </p:blipFill>
        <p:spPr bwMode="auto">
          <a:xfrm>
            <a:off x="6858016" y="5143512"/>
            <a:ext cx="2105130" cy="1428760"/>
          </a:xfrm>
          <a:prstGeom prst="rect">
            <a:avLst/>
          </a:prstGeom>
          <a:noFill/>
          <a:ln w="31750">
            <a:solidFill>
              <a:schemeClr val="tx1"/>
            </a:solidFill>
            <a:miter lim="800000"/>
            <a:headEnd/>
            <a:tailEnd/>
          </a:ln>
        </p:spPr>
      </p:pic>
    </p:spTree>
  </p:cSld>
  <p:clrMapOvr>
    <a:masterClrMapping/>
  </p:clrMapOvr>
  <p:transition spd="slow">
    <p:split orient="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nwmnswcd.org/index.pl?id=2796&amp;isa=ImageItem&amp;field_name=item_attachment_file&amp;op=download_fil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1682" name="Rectangle 1"/>
          <p:cNvSpPr>
            <a:spLocks noChangeArrowheads="1"/>
          </p:cNvSpPr>
          <p:nvPr/>
        </p:nvSpPr>
        <p:spPr bwMode="auto">
          <a:xfrm>
            <a:off x="142844" y="214290"/>
            <a:ext cx="8786874" cy="2554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indent="449263" algn="just" eaLnBrk="0" hangingPunct="0"/>
            <a:r>
              <a:rPr lang="tr-TR" sz="2000" dirty="0">
                <a:cs typeface="Times New Roman" pitchFamily="18" charset="0"/>
              </a:rPr>
              <a:t>Dayanıklılık, </a:t>
            </a:r>
            <a:r>
              <a:rPr lang="tr-TR" sz="2000" u="sng" dirty="0">
                <a:cs typeface="Times New Roman" pitchFamily="18" charset="0"/>
              </a:rPr>
              <a:t>su sıcaklığı </a:t>
            </a:r>
            <a:r>
              <a:rPr lang="tr-TR" sz="2000" dirty="0">
                <a:cs typeface="Times New Roman" pitchFamily="18" charset="0"/>
              </a:rPr>
              <a:t>ile yakından ilişkilidir. </a:t>
            </a:r>
            <a:endParaRPr lang="tr-TR" sz="2000" dirty="0" smtClean="0">
              <a:cs typeface="Times New Roman" pitchFamily="18" charset="0"/>
            </a:endParaRPr>
          </a:p>
          <a:p>
            <a:pPr indent="449263" algn="just" eaLnBrk="0" hangingPunct="0"/>
            <a:r>
              <a:rPr lang="tr-TR" sz="2000" b="1" dirty="0" smtClean="0">
                <a:solidFill>
                  <a:srgbClr val="C00000"/>
                </a:solidFill>
                <a:cs typeface="Times New Roman" pitchFamily="18" charset="0"/>
              </a:rPr>
              <a:t>Soğuk </a:t>
            </a:r>
            <a:r>
              <a:rPr lang="tr-TR" sz="2000" b="1" dirty="0">
                <a:solidFill>
                  <a:srgbClr val="C00000"/>
                </a:solidFill>
                <a:cs typeface="Times New Roman" pitchFamily="18" charset="0"/>
              </a:rPr>
              <a:t>sularda bitkilerin dayanıklılıkları artar.</a:t>
            </a:r>
            <a:r>
              <a:rPr lang="tr-TR" sz="2000" dirty="0">
                <a:cs typeface="Times New Roman" pitchFamily="18" charset="0"/>
              </a:rPr>
              <a:t> </a:t>
            </a:r>
            <a:endParaRPr lang="tr-TR" sz="2000" dirty="0" smtClean="0">
              <a:cs typeface="Times New Roman" pitchFamily="18" charset="0"/>
            </a:endParaRPr>
          </a:p>
          <a:p>
            <a:pPr indent="449263" algn="just" eaLnBrk="0" hangingPunct="0"/>
            <a:r>
              <a:rPr lang="tr-TR" sz="2000" dirty="0" smtClean="0">
                <a:cs typeface="Times New Roman" pitchFamily="18" charset="0"/>
              </a:rPr>
              <a:t>Bu </a:t>
            </a:r>
            <a:r>
              <a:rPr lang="tr-TR" sz="2000" dirty="0">
                <a:cs typeface="Times New Roman" pitchFamily="18" charset="0"/>
              </a:rPr>
              <a:t>nedenle </a:t>
            </a:r>
            <a:r>
              <a:rPr lang="tr-TR" sz="2000" dirty="0" smtClean="0">
                <a:cs typeface="Times New Roman" pitchFamily="18" charset="0"/>
              </a:rPr>
              <a:t>yazın </a:t>
            </a:r>
            <a:r>
              <a:rPr lang="tr-TR" sz="2000" dirty="0">
                <a:cs typeface="Times New Roman" pitchFamily="18" charset="0"/>
              </a:rPr>
              <a:t>oluşan su göllenmeleri </a:t>
            </a:r>
            <a:r>
              <a:rPr lang="tr-TR" sz="2000" dirty="0" smtClean="0">
                <a:cs typeface="Times New Roman" pitchFamily="18" charset="0"/>
              </a:rPr>
              <a:t>daha </a:t>
            </a:r>
            <a:r>
              <a:rPr lang="tr-TR" sz="2000" dirty="0">
                <a:cs typeface="Times New Roman" pitchFamily="18" charset="0"/>
              </a:rPr>
              <a:t>büyük zararlar meydana getirir. </a:t>
            </a:r>
          </a:p>
          <a:p>
            <a:pPr indent="449263" algn="just" eaLnBrk="0" hangingPunct="0"/>
            <a:endParaRPr lang="tr-TR" sz="2000" dirty="0"/>
          </a:p>
          <a:p>
            <a:pPr indent="449263" algn="just" eaLnBrk="0" hangingPunct="0"/>
            <a:r>
              <a:rPr lang="tr-TR" sz="2000" dirty="0">
                <a:cs typeface="Times New Roman" pitchFamily="18" charset="0"/>
              </a:rPr>
              <a:t>Su göllenen alanlarda </a:t>
            </a:r>
            <a:r>
              <a:rPr lang="tr-TR" sz="2000" b="1" u="sng" dirty="0">
                <a:cs typeface="Times New Roman" pitchFamily="18" charset="0"/>
              </a:rPr>
              <a:t>su derinliği </a:t>
            </a:r>
            <a:r>
              <a:rPr lang="tr-TR" sz="2000" dirty="0">
                <a:cs typeface="Times New Roman" pitchFamily="18" charset="0"/>
              </a:rPr>
              <a:t>önemli bir faktördür. </a:t>
            </a:r>
            <a:endParaRPr lang="tr-TR" sz="2000" dirty="0" smtClean="0">
              <a:cs typeface="Times New Roman" pitchFamily="18" charset="0"/>
            </a:endParaRPr>
          </a:p>
          <a:p>
            <a:pPr indent="449263" algn="just" eaLnBrk="0" hangingPunct="0"/>
            <a:r>
              <a:rPr lang="tr-TR" sz="2000" b="1" dirty="0" smtClean="0">
                <a:solidFill>
                  <a:srgbClr val="C00000"/>
                </a:solidFill>
                <a:cs typeface="Times New Roman" pitchFamily="18" charset="0"/>
              </a:rPr>
              <a:t>Tüm </a:t>
            </a:r>
            <a:r>
              <a:rPr lang="tr-TR" sz="2000" b="1" dirty="0">
                <a:solidFill>
                  <a:srgbClr val="C00000"/>
                </a:solidFill>
                <a:cs typeface="Times New Roman" pitchFamily="18" charset="0"/>
              </a:rPr>
              <a:t>organları su altında kalan çim bitkileri kısa sürede ölürler.</a:t>
            </a:r>
            <a:r>
              <a:rPr lang="tr-TR" sz="2000" dirty="0">
                <a:cs typeface="Times New Roman" pitchFamily="18" charset="0"/>
              </a:rPr>
              <a:t> </a:t>
            </a:r>
            <a:endParaRPr lang="tr-TR" sz="2000" dirty="0" smtClean="0">
              <a:cs typeface="Times New Roman" pitchFamily="18" charset="0"/>
            </a:endParaRPr>
          </a:p>
          <a:p>
            <a:pPr indent="449263" algn="just" eaLnBrk="0" hangingPunct="0"/>
            <a:r>
              <a:rPr lang="tr-TR" sz="2000" dirty="0" smtClean="0">
                <a:cs typeface="Times New Roman" pitchFamily="18" charset="0"/>
              </a:rPr>
              <a:t>Buna </a:t>
            </a:r>
            <a:r>
              <a:rPr lang="tr-TR" sz="2000" dirty="0">
                <a:cs typeface="Times New Roman" pitchFamily="18" charset="0"/>
              </a:rPr>
              <a:t>karşılık yaprak uçları suyun dışında kalan buğdaygiller çok daha uzun süre canlılıklarını koruyabilir. </a:t>
            </a:r>
            <a:r>
              <a:rPr lang="tr-TR" sz="2000" dirty="0" smtClean="0">
                <a:cs typeface="Times New Roman" pitchFamily="18" charset="0"/>
              </a:rPr>
              <a:t>(</a:t>
            </a:r>
            <a:r>
              <a:rPr lang="tr-TR" sz="2000" i="1" dirty="0" smtClean="0">
                <a:cs typeface="Times New Roman" pitchFamily="18" charset="0"/>
              </a:rPr>
              <a:t>Agrostis </a:t>
            </a:r>
            <a:r>
              <a:rPr lang="tr-TR" sz="2000" i="1" dirty="0" err="1" smtClean="0">
                <a:cs typeface="Times New Roman" pitchFamily="18" charset="0"/>
              </a:rPr>
              <a:t>stolonifera</a:t>
            </a:r>
            <a:r>
              <a:rPr lang="tr-TR" sz="2000" i="1" dirty="0" smtClean="0">
                <a:cs typeface="Times New Roman" pitchFamily="18" charset="0"/>
              </a:rPr>
              <a:t>)</a:t>
            </a:r>
            <a:r>
              <a:rPr lang="tr-TR" sz="2000" dirty="0" smtClean="0">
                <a:cs typeface="Times New Roman" pitchFamily="18" charset="0"/>
              </a:rPr>
              <a:t>  </a:t>
            </a:r>
            <a:endParaRPr lang="tr-TR" sz="2000" dirty="0"/>
          </a:p>
        </p:txBody>
      </p:sp>
    </p:spTree>
  </p:cSld>
  <p:clrMapOvr>
    <a:masterClrMapping/>
  </p:clrMapOvr>
  <p:transition spd="slow">
    <p:split orient="vert"/>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785786" y="1714488"/>
            <a:ext cx="7500990" cy="3477875"/>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wrap="square">
            <a:spAutoFit/>
          </a:bodyPr>
          <a:lstStyle/>
          <a:p>
            <a:pPr indent="449263" algn="just" eaLnBrk="0" hangingPunct="0"/>
            <a:r>
              <a:rPr lang="tr-TR" sz="2000" dirty="0" smtClean="0">
                <a:cs typeface="Times New Roman" pitchFamily="18" charset="0"/>
              </a:rPr>
              <a:t>Çim bitkileri dormant veya yarı dormant durumda iken su göllenmesine daha fazla dayanırlar. </a:t>
            </a:r>
          </a:p>
          <a:p>
            <a:pPr indent="449263" algn="just" eaLnBrk="0" hangingPunct="0"/>
            <a:endParaRPr lang="tr-TR" sz="2000" dirty="0" smtClean="0">
              <a:cs typeface="Times New Roman" pitchFamily="18" charset="0"/>
            </a:endParaRPr>
          </a:p>
          <a:p>
            <a:pPr indent="449263" algn="just" eaLnBrk="0" hangingPunct="0"/>
            <a:r>
              <a:rPr lang="tr-TR" sz="2000" b="1" dirty="0" smtClean="0">
                <a:solidFill>
                  <a:srgbClr val="FFC000"/>
                </a:solidFill>
                <a:cs typeface="Times New Roman" pitchFamily="18" charset="0"/>
              </a:rPr>
              <a:t>Aktif büyüme mevsiminde su göllenmeleri bitkilerin kısa sürede zarar görmesine yol açar. </a:t>
            </a:r>
          </a:p>
          <a:p>
            <a:pPr indent="449263" algn="just" eaLnBrk="0" hangingPunct="0"/>
            <a:endParaRPr lang="tr-TR" sz="2000" b="1" dirty="0" smtClean="0">
              <a:solidFill>
                <a:srgbClr val="C00000"/>
              </a:solidFill>
              <a:cs typeface="Times New Roman" pitchFamily="18" charset="0"/>
            </a:endParaRPr>
          </a:p>
          <a:p>
            <a:pPr indent="449263" algn="just" eaLnBrk="0" hangingPunct="0"/>
            <a:r>
              <a:rPr lang="tr-TR" sz="2000" dirty="0" smtClean="0">
                <a:cs typeface="Times New Roman" pitchFamily="18" charset="0"/>
              </a:rPr>
              <a:t>Bitki dokuları içerisinde en çabuk zarar gören organlar yapraklardır. Sülük ve köksaplar su göllenmesine daha dayanıklıdır. </a:t>
            </a: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Özellikle üzerinde dormant halde tomurcuk bulunan gövde ve sap parçaları su göllenmesini çok az zararla atlatırlar. </a:t>
            </a:r>
            <a:endParaRPr lang="tr-TR" sz="2000" dirty="0"/>
          </a:p>
        </p:txBody>
      </p:sp>
    </p:spTree>
  </p:cSld>
  <p:clrMapOvr>
    <a:masterClrMapping/>
  </p:clrMapOvr>
  <p:transition spd="slow">
    <p:split orient="vert"/>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428596" y="928670"/>
            <a:ext cx="8358187" cy="28623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indent="449263" algn="just" eaLnBrk="0" hangingPunct="0"/>
            <a:r>
              <a:rPr lang="tr-TR" sz="2000" b="1" dirty="0">
                <a:cs typeface="Times New Roman" pitchFamily="18" charset="0"/>
              </a:rPr>
              <a:t>Rüzgar</a:t>
            </a:r>
          </a:p>
          <a:p>
            <a:pPr indent="449263" algn="just" eaLnBrk="0" hangingPunct="0"/>
            <a:endParaRPr lang="tr-TR" sz="2000" dirty="0"/>
          </a:p>
          <a:p>
            <a:pPr indent="449263" algn="just" eaLnBrk="0" hangingPunct="0"/>
            <a:r>
              <a:rPr lang="tr-TR" sz="2000" b="1" dirty="0" smtClean="0">
                <a:cs typeface="Times New Roman" pitchFamily="18" charset="0"/>
              </a:rPr>
              <a:t>Hızlı </a:t>
            </a:r>
            <a:r>
              <a:rPr lang="tr-TR" sz="2000" b="1" dirty="0">
                <a:cs typeface="Times New Roman" pitchFamily="18" charset="0"/>
              </a:rPr>
              <a:t>rüzgarlar özellikle organik topraklarda veya kumlu alanlarda çimlerin sökülmesine, köklerin ortaya çıkmasına, sürüklendiği ince toprak parçaları ile bitkilerin örtülmesine neden olurlar.</a:t>
            </a:r>
            <a:r>
              <a:rPr lang="tr-TR" sz="2000" dirty="0">
                <a:cs typeface="Times New Roman" pitchFamily="18" charset="0"/>
              </a:rPr>
              <a:t>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Rüzgarın </a:t>
            </a:r>
            <a:r>
              <a:rPr lang="tr-TR" sz="2000" dirty="0">
                <a:cs typeface="Times New Roman" pitchFamily="18" charset="0"/>
              </a:rPr>
              <a:t>bu olumsuz etkisi kurak ve yarı kurak bölgelerde çok belirgindir. Bu olumsuzlukları engellemek amacı ile yeni ekilmiş çim alanları sürekli nemli tutulmalı, rüzgara dik </a:t>
            </a:r>
            <a:r>
              <a:rPr lang="tr-TR" sz="2000" dirty="0" err="1">
                <a:cs typeface="Times New Roman" pitchFamily="18" charset="0"/>
              </a:rPr>
              <a:t>rüzgarkıran</a:t>
            </a:r>
            <a:r>
              <a:rPr lang="tr-TR" sz="2000" dirty="0">
                <a:cs typeface="Times New Roman" pitchFamily="18" charset="0"/>
              </a:rPr>
              <a:t> örtüleri kurulmalıdır. </a:t>
            </a:r>
            <a:endParaRPr lang="tr-TR" sz="2000" dirty="0"/>
          </a:p>
        </p:txBody>
      </p:sp>
    </p:spTree>
  </p:cSld>
  <p:clrMapOvr>
    <a:masterClrMapping/>
  </p:clrMapOvr>
  <p:transition spd="slow">
    <p:split orient="vert"/>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928662" y="1028343"/>
            <a:ext cx="7572428" cy="224676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indent="449263" algn="just" eaLnBrk="0" hangingPunct="0"/>
            <a:r>
              <a:rPr lang="tr-TR" sz="2000" dirty="0" smtClean="0">
                <a:solidFill>
                  <a:schemeClr val="tx1"/>
                </a:solidFill>
                <a:cs typeface="Times New Roman" pitchFamily="18" charset="0"/>
              </a:rPr>
              <a:t>Tarımsal açıdan rüzgarın en önemli olumsuz etkilerinden birisi de, topraktan ve bitkilerden olan </a:t>
            </a:r>
            <a:r>
              <a:rPr lang="tr-TR" sz="2000" b="1" dirty="0" smtClean="0">
                <a:solidFill>
                  <a:schemeClr val="tx1"/>
                </a:solidFill>
                <a:cs typeface="Times New Roman" pitchFamily="18" charset="0"/>
              </a:rPr>
              <a:t>terlemeyi arttırmaları, fotosentezi olumsuz yönde etkilemeleridir.</a:t>
            </a:r>
            <a:r>
              <a:rPr lang="tr-TR" sz="2000" dirty="0" smtClean="0">
                <a:solidFill>
                  <a:schemeClr val="tx1"/>
                </a:solidFill>
                <a:cs typeface="Times New Roman" pitchFamily="18" charset="0"/>
              </a:rPr>
              <a:t> Sıcak rüzgarlar ortam sıcaklığını yükseltirken, orantılı nemi önemli ölçüde düşürürler. </a:t>
            </a:r>
          </a:p>
          <a:p>
            <a:pPr indent="449263" algn="just" eaLnBrk="0" hangingPunct="0"/>
            <a:endParaRPr lang="tr-TR" sz="2000" dirty="0" smtClean="0">
              <a:solidFill>
                <a:schemeClr val="tx1"/>
              </a:solidFill>
              <a:cs typeface="Times New Roman" pitchFamily="18" charset="0"/>
            </a:endParaRPr>
          </a:p>
          <a:p>
            <a:pPr indent="449263" algn="just" eaLnBrk="0" hangingPunct="0"/>
            <a:r>
              <a:rPr lang="tr-TR" sz="2000" b="1" dirty="0" smtClean="0">
                <a:solidFill>
                  <a:schemeClr val="tx1"/>
                </a:solidFill>
                <a:cs typeface="Times New Roman" pitchFamily="18" charset="0"/>
              </a:rPr>
              <a:t>Ülkemizin birçok yöresinde "sam rüzgarı" adı verilen bu sıcak rüzgarlar, çim alanlarda önemli zararlara neden olurlar. </a:t>
            </a:r>
            <a:endParaRPr lang="tr-TR" sz="2000" b="1" dirty="0">
              <a:solidFill>
                <a:schemeClr val="tx1"/>
              </a:solidFill>
            </a:endParaRPr>
          </a:p>
        </p:txBody>
      </p:sp>
    </p:spTree>
  </p:cSld>
  <p:clrMapOvr>
    <a:masterClrMapping/>
  </p:clrMapOvr>
  <p:transition spd="slow">
    <p:split orient="vert"/>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642938" y="1285875"/>
            <a:ext cx="7429500" cy="4093428"/>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indent="449263" algn="just" eaLnBrk="0" hangingPunct="0"/>
            <a:r>
              <a:rPr lang="tr-TR" sz="2000" b="1" dirty="0">
                <a:cs typeface="Times New Roman" pitchFamily="18" charset="0"/>
              </a:rPr>
              <a:t>Deniz kenarlarındaki çim alanlarda rüzgarın beraberinde getirdiği tuz parçacıkları önemli bir sorundur. </a:t>
            </a:r>
            <a:r>
              <a:rPr lang="tr-TR" sz="2000" dirty="0">
                <a:cs typeface="Times New Roman" pitchFamily="18" charset="0"/>
              </a:rPr>
              <a:t>Özellikle tuza hassas çim bitkilerinin yaprak ayalarında zarar çok görülür. Bu zararı önlemek amacı ile tuza dayanıklı çim bitkilerinin sık sık sulanması tuzun olumsuz etkisini azaltır. </a:t>
            </a:r>
          </a:p>
          <a:p>
            <a:pPr indent="449263" algn="just" eaLnBrk="0" hangingPunct="0"/>
            <a:endParaRPr lang="tr-TR" sz="2000" b="1" dirty="0">
              <a:cs typeface="Times New Roman" pitchFamily="18" charset="0"/>
            </a:endParaRPr>
          </a:p>
          <a:p>
            <a:pPr indent="449263" algn="just" eaLnBrk="0" hangingPunct="0"/>
            <a:r>
              <a:rPr lang="tr-TR" sz="2000" b="1" dirty="0">
                <a:cs typeface="Times New Roman" pitchFamily="18" charset="0"/>
              </a:rPr>
              <a:t>Rüzgarın beraberinde getirdiği yabancı ot tohumları </a:t>
            </a:r>
            <a:r>
              <a:rPr lang="tr-TR" sz="2000" dirty="0">
                <a:cs typeface="Times New Roman" pitchFamily="18" charset="0"/>
              </a:rPr>
              <a:t>özellikle kaliteli çim örtülerinde önemli bir sorundur. Hafif rüzgarla kolayca taşınan ot tohumları çim örtüsünde yabancı ot oranının yükselmesine neden olur. </a:t>
            </a:r>
          </a:p>
          <a:p>
            <a:pPr indent="449263" algn="just" eaLnBrk="0" hangingPunct="0"/>
            <a:endParaRPr lang="tr-TR" sz="2000" dirty="0">
              <a:cs typeface="Times New Roman" pitchFamily="18" charset="0"/>
            </a:endParaRPr>
          </a:p>
          <a:p>
            <a:pPr indent="449263" algn="just" eaLnBrk="0" hangingPunct="0"/>
            <a:r>
              <a:rPr lang="tr-TR" sz="2000" dirty="0">
                <a:cs typeface="Times New Roman" pitchFamily="18" charset="0"/>
              </a:rPr>
              <a:t>Bunun yanında rüzgar, </a:t>
            </a:r>
            <a:r>
              <a:rPr lang="tr-TR" sz="2000" b="1" dirty="0">
                <a:cs typeface="Times New Roman" pitchFamily="18" charset="0"/>
              </a:rPr>
              <a:t>külleme, pas vb. birçok hastalık s</a:t>
            </a:r>
            <a:r>
              <a:rPr lang="tr-TR" sz="2000" dirty="0">
                <a:cs typeface="Times New Roman" pitchFamily="18" charset="0"/>
              </a:rPr>
              <a:t>porlarını beraberinde getirir. </a:t>
            </a:r>
            <a:endParaRPr lang="tr-TR" sz="2000" dirty="0"/>
          </a:p>
        </p:txBody>
      </p:sp>
    </p:spTree>
  </p:cSld>
  <p:clrMapOvr>
    <a:masterClrMapping/>
  </p:clrMapOvr>
  <p:transition spd="slow">
    <p:split orient="vert"/>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1 Dikdörtgen"/>
          <p:cNvSpPr>
            <a:spLocks noChangeArrowheads="1"/>
          </p:cNvSpPr>
          <p:nvPr/>
        </p:nvSpPr>
        <p:spPr bwMode="auto">
          <a:xfrm>
            <a:off x="857250" y="1000125"/>
            <a:ext cx="7643813" cy="4708981"/>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indent="449263" algn="just" eaLnBrk="0" hangingPunct="0"/>
            <a:r>
              <a:rPr lang="tr-TR" sz="2000" dirty="0">
                <a:cs typeface="Times New Roman" pitchFamily="18" charset="0"/>
              </a:rPr>
              <a:t>Rüzgarın bitkilere birçok </a:t>
            </a:r>
            <a:r>
              <a:rPr lang="tr-TR" sz="2000" b="1" u="sng" dirty="0">
                <a:cs typeface="Times New Roman" pitchFamily="18" charset="0"/>
              </a:rPr>
              <a:t>olumlu etkisi de </a:t>
            </a:r>
            <a:r>
              <a:rPr lang="tr-TR" sz="2000" dirty="0">
                <a:cs typeface="Times New Roman" pitchFamily="18" charset="0"/>
              </a:rPr>
              <a:t>vardır. </a:t>
            </a:r>
            <a:endParaRPr lang="tr-TR" sz="2000" dirty="0" smtClean="0">
              <a:cs typeface="Times New Roman" pitchFamily="18" charset="0"/>
            </a:endParaRP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Durgun </a:t>
            </a:r>
            <a:r>
              <a:rPr lang="tr-TR" sz="2000" dirty="0">
                <a:cs typeface="Times New Roman" pitchFamily="18" charset="0"/>
              </a:rPr>
              <a:t>havalarda bitki örtüsünün alt katmanlarında CO</a:t>
            </a:r>
            <a:r>
              <a:rPr lang="tr-TR" sz="2000" baseline="-30000" dirty="0">
                <a:cs typeface="Times New Roman" pitchFamily="18" charset="0"/>
              </a:rPr>
              <a:t>2</a:t>
            </a:r>
            <a:r>
              <a:rPr lang="tr-TR" sz="2000" dirty="0">
                <a:cs typeface="Times New Roman" pitchFamily="18" charset="0"/>
              </a:rPr>
              <a:t> oranı çok azalır. Rüzgarlar bu havayı değiştirerek yerine </a:t>
            </a:r>
            <a:r>
              <a:rPr lang="tr-TR" sz="2000" b="1" dirty="0">
                <a:cs typeface="Times New Roman" pitchFamily="18" charset="0"/>
              </a:rPr>
              <a:t>CO</a:t>
            </a:r>
            <a:r>
              <a:rPr lang="tr-TR" sz="2000" b="1" baseline="-30000" dirty="0">
                <a:cs typeface="Times New Roman" pitchFamily="18" charset="0"/>
              </a:rPr>
              <a:t>2</a:t>
            </a:r>
            <a:r>
              <a:rPr lang="tr-TR" sz="2000" b="1" dirty="0">
                <a:cs typeface="Times New Roman" pitchFamily="18" charset="0"/>
              </a:rPr>
              <a:t>'ce daha zengin hava getirir</a:t>
            </a:r>
            <a:r>
              <a:rPr lang="tr-TR" sz="2000" dirty="0">
                <a:cs typeface="Times New Roman" pitchFamily="18" charset="0"/>
              </a:rPr>
              <a:t>. </a:t>
            </a:r>
          </a:p>
          <a:p>
            <a:pPr indent="449263" algn="just" eaLnBrk="0" hangingPunct="0"/>
            <a:endParaRPr lang="tr-TR" sz="2000" dirty="0">
              <a:cs typeface="Times New Roman" pitchFamily="18" charset="0"/>
            </a:endParaRPr>
          </a:p>
          <a:p>
            <a:pPr indent="449263" algn="just" eaLnBrk="0" hangingPunct="0"/>
            <a:r>
              <a:rPr lang="tr-TR" sz="2000" dirty="0">
                <a:cs typeface="Times New Roman" pitchFamily="18" charset="0"/>
              </a:rPr>
              <a:t>Ayrıca </a:t>
            </a:r>
            <a:r>
              <a:rPr lang="tr-TR" sz="2000" b="1" dirty="0">
                <a:cs typeface="Times New Roman" pitchFamily="18" charset="0"/>
              </a:rPr>
              <a:t>rüzgar, yağış miktarını etkileyen bir faktördür</a:t>
            </a:r>
            <a:r>
              <a:rPr lang="tr-TR" sz="2000" dirty="0">
                <a:cs typeface="Times New Roman" pitchFamily="18" charset="0"/>
              </a:rPr>
              <a:t>. Nem taşıyan rüzgarlar, önüne bir engel çıktığı zaman yükselmeye başlarlar. Hava sıcaklığı her 100 </a:t>
            </a:r>
            <a:r>
              <a:rPr lang="tr-TR" sz="2000" dirty="0" err="1">
                <a:cs typeface="Times New Roman" pitchFamily="18" charset="0"/>
              </a:rPr>
              <a:t>m'de</a:t>
            </a:r>
            <a:r>
              <a:rPr lang="tr-TR" sz="2000" dirty="0">
                <a:cs typeface="Times New Roman" pitchFamily="18" charset="0"/>
              </a:rPr>
              <a:t> ortalama 0.6 </a:t>
            </a:r>
            <a:r>
              <a:rPr lang="tr-TR" sz="2000" baseline="30000" dirty="0" err="1">
                <a:cs typeface="Times New Roman" pitchFamily="18" charset="0"/>
              </a:rPr>
              <a:t>o</a:t>
            </a:r>
            <a:r>
              <a:rPr lang="tr-TR" sz="2000" dirty="0" err="1">
                <a:cs typeface="Times New Roman" pitchFamily="18" charset="0"/>
              </a:rPr>
              <a:t>C</a:t>
            </a:r>
            <a:r>
              <a:rPr lang="tr-TR" sz="2000" dirty="0">
                <a:cs typeface="Times New Roman" pitchFamily="18" charset="0"/>
              </a:rPr>
              <a:t> düştüğü için hava içersindeki nem yoğunlaşır ve yağmur olarak yeryüzüne düşer. </a:t>
            </a:r>
            <a:endParaRPr lang="tr-TR" sz="2000" dirty="0" smtClean="0">
              <a:cs typeface="Times New Roman" pitchFamily="18" charset="0"/>
            </a:endParaRPr>
          </a:p>
          <a:p>
            <a:pPr indent="449263" algn="just" eaLnBrk="0" hangingPunct="0"/>
            <a:r>
              <a:rPr lang="tr-TR" sz="2000" dirty="0" smtClean="0">
                <a:cs typeface="Times New Roman" pitchFamily="18" charset="0"/>
              </a:rPr>
              <a:t>Bu </a:t>
            </a:r>
            <a:r>
              <a:rPr lang="tr-TR" sz="2000" dirty="0">
                <a:cs typeface="Times New Roman" pitchFamily="18" charset="0"/>
              </a:rPr>
              <a:t>nedenle dağların denize bakan yamaçları bol yağmur alırlar. Kurak ve yarı kurak bölgelerde nemli ve serin rüzgarlar, ortamın serinlemesini sağlar. Terlemeyi azaltarak suyun daha az kullanımını sağlar. </a:t>
            </a:r>
            <a:r>
              <a:rPr lang="tr-TR" sz="2000" b="1" dirty="0">
                <a:cs typeface="Times New Roman" pitchFamily="18" charset="0"/>
              </a:rPr>
              <a:t>Bu nedenle nemli ve serin rüzgarların estiği kurak bölgelerde çim bitkileri daha iyi gelişirler. </a:t>
            </a:r>
            <a:endParaRPr lang="tr-TR" sz="2000" b="1" dirty="0"/>
          </a:p>
        </p:txBody>
      </p:sp>
    </p:spTree>
  </p:cSld>
  <p:clrMapOvr>
    <a:masterClrMapping/>
  </p:clrMapOvr>
  <p:transition spd="slow">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Bulut Resimle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5778" name="Rectangle 1"/>
          <p:cNvSpPr>
            <a:spLocks noChangeArrowheads="1"/>
          </p:cNvSpPr>
          <p:nvPr/>
        </p:nvSpPr>
        <p:spPr bwMode="auto">
          <a:xfrm>
            <a:off x="357158" y="2928934"/>
            <a:ext cx="8072438"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indent="449263" algn="just" eaLnBrk="0" hangingPunct="0"/>
            <a:r>
              <a:rPr lang="tr-TR" sz="2000" b="1" dirty="0">
                <a:cs typeface="Times New Roman" pitchFamily="18" charset="0"/>
              </a:rPr>
              <a:t>Atmosfer (Hava)</a:t>
            </a:r>
          </a:p>
          <a:p>
            <a:pPr indent="449263" algn="just" eaLnBrk="0" hangingPunct="0"/>
            <a:endParaRPr lang="tr-TR" sz="2000" dirty="0"/>
          </a:p>
          <a:p>
            <a:pPr indent="449263" algn="just" eaLnBrk="0" hangingPunct="0"/>
            <a:r>
              <a:rPr lang="tr-TR" sz="2000" dirty="0">
                <a:cs typeface="Times New Roman" pitchFamily="18" charset="0"/>
              </a:rPr>
              <a:t>Atmosfer dünyamızı çevreleyen bir gaz tabakasıdır. Güneş ışınları için bir süzgeç ödevi gören hava, bitkiler içinde bir yetişme ortamıdır. Canlıların yetişme ortamındaki hava, hacim olarak % 78 azot, %21 oksijen, %0.03 CO</a:t>
            </a:r>
            <a:r>
              <a:rPr lang="tr-TR" sz="2000" baseline="-30000" dirty="0">
                <a:cs typeface="Times New Roman" pitchFamily="18" charset="0"/>
              </a:rPr>
              <a:t>2 </a:t>
            </a:r>
            <a:r>
              <a:rPr lang="tr-TR" sz="2000" dirty="0">
                <a:cs typeface="Times New Roman" pitchFamily="18" charset="0"/>
              </a:rPr>
              <a:t>ve % 0.97 başta argon olmak üzere diğer gazlardan oluşmuştur. </a:t>
            </a:r>
            <a:endParaRPr lang="tr-TR" sz="2000" dirty="0"/>
          </a:p>
        </p:txBody>
      </p:sp>
      <p:sp>
        <p:nvSpPr>
          <p:cNvPr id="3" name="1 Dikdörtgen"/>
          <p:cNvSpPr>
            <a:spLocks noChangeArrowheads="1"/>
          </p:cNvSpPr>
          <p:nvPr/>
        </p:nvSpPr>
        <p:spPr bwMode="auto">
          <a:xfrm>
            <a:off x="357158" y="5286388"/>
            <a:ext cx="8001056"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000" b="1" dirty="0" smtClean="0"/>
              <a:t>	Son </a:t>
            </a:r>
            <a:r>
              <a:rPr lang="tr-TR" sz="2000" b="1" dirty="0"/>
              <a:t>yıllarda hava kirliliği çim bitkilerini olumsuz yönde etkilemektedir. Özellikle ozon, S0</a:t>
            </a:r>
            <a:r>
              <a:rPr lang="tr-TR" sz="2000" b="1" baseline="-25000" dirty="0"/>
              <a:t>2</a:t>
            </a:r>
            <a:r>
              <a:rPr lang="tr-TR" sz="2000" b="1" dirty="0"/>
              <a:t> ve değişik azotlu bileşikler çim bitkilerinin yapraklarında renk değişimi ve kurumalara neden olur. </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sunglow-solar-green-light.com/images/yg-lawn-night-02.jpg"/>
          <p:cNvPicPr>
            <a:picLocks noChangeAspect="1" noChangeArrowheads="1"/>
          </p:cNvPicPr>
          <p:nvPr/>
        </p:nvPicPr>
        <p:blipFill>
          <a:blip r:embed="rId2"/>
          <a:srcRect/>
          <a:stretch>
            <a:fillRect/>
          </a:stretch>
        </p:blipFill>
        <p:spPr bwMode="auto">
          <a:xfrm>
            <a:off x="1857356" y="3143248"/>
            <a:ext cx="4929190" cy="3592750"/>
          </a:xfrm>
          <a:prstGeom prst="rect">
            <a:avLst/>
          </a:prstGeom>
          <a:noFill/>
        </p:spPr>
      </p:pic>
      <p:sp>
        <p:nvSpPr>
          <p:cNvPr id="2" name="1 Dikdörtgen"/>
          <p:cNvSpPr>
            <a:spLocks noChangeArrowheads="1"/>
          </p:cNvSpPr>
          <p:nvPr/>
        </p:nvSpPr>
        <p:spPr bwMode="auto">
          <a:xfrm>
            <a:off x="642910" y="1566248"/>
            <a:ext cx="7715304" cy="14773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dirty="0" smtClean="0">
                <a:latin typeface="Arial" pitchFamily="34" charset="0"/>
                <a:cs typeface="Arial" pitchFamily="34" charset="0"/>
              </a:rPr>
              <a:t>Bu </a:t>
            </a:r>
            <a:r>
              <a:rPr lang="tr-TR" dirty="0">
                <a:latin typeface="Arial" pitchFamily="34" charset="0"/>
                <a:cs typeface="Arial" pitchFamily="34" charset="0"/>
              </a:rPr>
              <a:t>şartların hakim olduğu ilkbahar ve sonbahar aylarında çim kalitesi kendiliğinden yükselir.</a:t>
            </a:r>
          </a:p>
          <a:p>
            <a:pPr algn="just"/>
            <a:endParaRPr lang="tr-TR" dirty="0">
              <a:latin typeface="Arial" pitchFamily="34" charset="0"/>
              <a:cs typeface="Arial" pitchFamily="34" charset="0"/>
            </a:endParaRPr>
          </a:p>
          <a:p>
            <a:pPr algn="just"/>
            <a:r>
              <a:rPr lang="tr-TR" b="1" dirty="0">
                <a:latin typeface="Arial" pitchFamily="34" charset="0"/>
                <a:cs typeface="Arial" pitchFamily="34" charset="0"/>
              </a:rPr>
              <a:t>Gece aydınlatmalarının yoğun olduğu eğlence alanları, futbol, </a:t>
            </a:r>
            <a:r>
              <a:rPr lang="tr-TR" b="1" dirty="0" err="1">
                <a:latin typeface="Arial" pitchFamily="34" charset="0"/>
                <a:cs typeface="Arial" pitchFamily="34" charset="0"/>
              </a:rPr>
              <a:t>beyzbol</a:t>
            </a:r>
            <a:r>
              <a:rPr lang="tr-TR" b="1" dirty="0">
                <a:latin typeface="Arial" pitchFamily="34" charset="0"/>
                <a:cs typeface="Arial" pitchFamily="34" charset="0"/>
              </a:rPr>
              <a:t>, golf sahalarında bitkilerde sapa kalkma eğilimi hızlanabilir.</a:t>
            </a:r>
          </a:p>
        </p:txBody>
      </p:sp>
      <p:sp>
        <p:nvSpPr>
          <p:cNvPr id="3" name="2 Dikdörtgen"/>
          <p:cNvSpPr/>
          <p:nvPr/>
        </p:nvSpPr>
        <p:spPr>
          <a:xfrm>
            <a:off x="642910" y="362530"/>
            <a:ext cx="77153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smtClean="0">
                <a:latin typeface="Arial" pitchFamily="34" charset="0"/>
                <a:cs typeface="Arial" pitchFamily="34" charset="0"/>
              </a:rPr>
              <a:t>Kısa gün şartlarında kardeş sayısı artar, </a:t>
            </a:r>
          </a:p>
          <a:p>
            <a:pPr algn="just"/>
            <a:r>
              <a:rPr lang="tr-TR" b="1" dirty="0" smtClean="0">
                <a:latin typeface="Arial" pitchFamily="34" charset="0"/>
                <a:cs typeface="Arial" pitchFamily="34" charset="0"/>
              </a:rPr>
              <a:t>sürgün boğum araları kısalır, </a:t>
            </a:r>
          </a:p>
          <a:p>
            <a:pPr algn="just"/>
            <a:r>
              <a:rPr lang="tr-TR" b="1" dirty="0" smtClean="0">
                <a:latin typeface="Arial" pitchFamily="34" charset="0"/>
                <a:cs typeface="Arial" pitchFamily="34" charset="0"/>
              </a:rPr>
              <a:t>bitki rozetleşir ve sonuçta çim kalitesi artar. </a:t>
            </a:r>
            <a:endParaRPr lang="tr-TR" dirty="0">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285720" y="1214422"/>
            <a:ext cx="8643998" cy="501675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indent="449263" algn="just" eaLnBrk="0" hangingPunct="0"/>
            <a:r>
              <a:rPr lang="tr-TR" sz="2000" dirty="0" smtClean="0">
                <a:cs typeface="Times New Roman" pitchFamily="18" charset="0"/>
              </a:rPr>
              <a:t>Birkaç </a:t>
            </a:r>
            <a:r>
              <a:rPr lang="tr-TR" sz="2000" dirty="0">
                <a:cs typeface="Times New Roman" pitchFamily="18" charset="0"/>
              </a:rPr>
              <a:t>milimetreden birkaç metreye kadar değişebilen kalınlıktaki toprak başlıca dört yapı maddesinden oluşmuştur. Bunlar sırası ile </a:t>
            </a:r>
            <a:endParaRPr lang="tr-TR" sz="2000" dirty="0" smtClean="0">
              <a:cs typeface="Times New Roman" pitchFamily="18" charset="0"/>
            </a:endParaRPr>
          </a:p>
          <a:p>
            <a:pPr indent="449263" algn="just" eaLnBrk="0" hangingPunct="0"/>
            <a:r>
              <a:rPr lang="tr-TR" sz="2000" dirty="0" smtClean="0">
                <a:cs typeface="Times New Roman" pitchFamily="18" charset="0"/>
              </a:rPr>
              <a:t>mineral </a:t>
            </a:r>
            <a:r>
              <a:rPr lang="tr-TR" sz="2000" dirty="0">
                <a:cs typeface="Times New Roman" pitchFamily="18" charset="0"/>
              </a:rPr>
              <a:t>madde, </a:t>
            </a:r>
            <a:endParaRPr lang="tr-TR" sz="2000" dirty="0" smtClean="0">
              <a:cs typeface="Times New Roman" pitchFamily="18" charset="0"/>
            </a:endParaRPr>
          </a:p>
          <a:p>
            <a:pPr indent="449263" algn="just" eaLnBrk="0" hangingPunct="0"/>
            <a:r>
              <a:rPr lang="tr-TR" sz="2000" dirty="0" smtClean="0">
                <a:cs typeface="Times New Roman" pitchFamily="18" charset="0"/>
              </a:rPr>
              <a:t>organik </a:t>
            </a:r>
            <a:r>
              <a:rPr lang="tr-TR" sz="2000" dirty="0">
                <a:cs typeface="Times New Roman" pitchFamily="18" charset="0"/>
              </a:rPr>
              <a:t>madde, </a:t>
            </a:r>
            <a:endParaRPr lang="tr-TR" sz="2000" dirty="0" smtClean="0">
              <a:cs typeface="Times New Roman" pitchFamily="18" charset="0"/>
            </a:endParaRPr>
          </a:p>
          <a:p>
            <a:pPr indent="449263" algn="just" eaLnBrk="0" hangingPunct="0"/>
            <a:r>
              <a:rPr lang="tr-TR" sz="2000" dirty="0" smtClean="0">
                <a:cs typeface="Times New Roman" pitchFamily="18" charset="0"/>
              </a:rPr>
              <a:t>su </a:t>
            </a:r>
            <a:r>
              <a:rPr lang="tr-TR" sz="2000" dirty="0">
                <a:cs typeface="Times New Roman" pitchFamily="18" charset="0"/>
              </a:rPr>
              <a:t>ve </a:t>
            </a:r>
            <a:endParaRPr lang="tr-TR" sz="2000" dirty="0" smtClean="0">
              <a:cs typeface="Times New Roman" pitchFamily="18" charset="0"/>
            </a:endParaRPr>
          </a:p>
          <a:p>
            <a:pPr indent="449263" algn="just" eaLnBrk="0" hangingPunct="0"/>
            <a:r>
              <a:rPr lang="tr-TR" sz="2000" dirty="0" smtClean="0">
                <a:cs typeface="Times New Roman" pitchFamily="18" charset="0"/>
              </a:rPr>
              <a:t>havadır</a:t>
            </a:r>
            <a:r>
              <a:rPr lang="tr-TR" sz="2000" dirty="0">
                <a:cs typeface="Times New Roman" pitchFamily="18" charset="0"/>
              </a:rPr>
              <a:t>. </a:t>
            </a:r>
            <a:endParaRPr lang="tr-TR" sz="2000" dirty="0" smtClean="0">
              <a:cs typeface="Times New Roman" pitchFamily="18" charset="0"/>
            </a:endParaRPr>
          </a:p>
          <a:p>
            <a:pPr indent="449263" algn="just" eaLnBrk="0" hangingPunct="0"/>
            <a:endParaRPr lang="tr-TR" sz="2000" dirty="0">
              <a:cs typeface="Times New Roman" pitchFamily="18" charset="0"/>
            </a:endParaRPr>
          </a:p>
          <a:p>
            <a:pPr indent="449263" algn="just" eaLnBrk="0" hangingPunct="0"/>
            <a:r>
              <a:rPr lang="tr-TR" sz="2000" u="sng" dirty="0">
                <a:cs typeface="Times New Roman" pitchFamily="18" charset="0"/>
              </a:rPr>
              <a:t>Mineral madde </a:t>
            </a:r>
            <a:r>
              <a:rPr lang="tr-TR" sz="2000" dirty="0">
                <a:cs typeface="Times New Roman" pitchFamily="18" charset="0"/>
              </a:rPr>
              <a:t>toprağın en büyük bölümünü oluşturur. Ana kaya ve toprağı oluşturan şartlara bağlı olarak mineral maddelerin kendine özgü fiziksel ve kimyasal özellikleri vardır. </a:t>
            </a:r>
          </a:p>
          <a:p>
            <a:pPr indent="449263" algn="just" eaLnBrk="0" hangingPunct="0"/>
            <a:endParaRPr lang="tr-TR" sz="2000" dirty="0">
              <a:cs typeface="Times New Roman" pitchFamily="18" charset="0"/>
            </a:endParaRPr>
          </a:p>
          <a:p>
            <a:pPr indent="449263" algn="just" eaLnBrk="0" hangingPunct="0"/>
            <a:r>
              <a:rPr lang="tr-TR" sz="2000" b="1" dirty="0">
                <a:cs typeface="Times New Roman" pitchFamily="18" charset="0"/>
              </a:rPr>
              <a:t>Kum</a:t>
            </a:r>
            <a:r>
              <a:rPr lang="tr-TR" sz="2000" dirty="0">
                <a:cs typeface="Times New Roman" pitchFamily="18" charset="0"/>
              </a:rPr>
              <a:t> küçük bir düzeye sahiptir. Az su tutar ve kimyasal aktivitesi çok azdır. </a:t>
            </a:r>
          </a:p>
          <a:p>
            <a:pPr indent="449263" algn="just" eaLnBrk="0" hangingPunct="0"/>
            <a:r>
              <a:rPr lang="tr-TR" sz="2000" b="1" dirty="0" smtClean="0">
                <a:cs typeface="Times New Roman" pitchFamily="18" charset="0"/>
              </a:rPr>
              <a:t>Kil</a:t>
            </a:r>
            <a:r>
              <a:rPr lang="tr-TR" sz="2000" dirty="0" smtClean="0">
                <a:cs typeface="Times New Roman" pitchFamily="18" charset="0"/>
              </a:rPr>
              <a:t> </a:t>
            </a:r>
            <a:r>
              <a:rPr lang="tr-TR" sz="2000" dirty="0">
                <a:cs typeface="Times New Roman" pitchFamily="18" charset="0"/>
              </a:rPr>
              <a:t>çok geniş yüzeye sahiptir. Kimyasal aktivitesi ve su tutma kapasitesi çok yüksektir. </a:t>
            </a:r>
          </a:p>
          <a:p>
            <a:pPr indent="449263" algn="just" eaLnBrk="0" hangingPunct="0"/>
            <a:r>
              <a:rPr lang="tr-TR" sz="2000" b="1" dirty="0" smtClean="0">
                <a:cs typeface="Times New Roman" pitchFamily="18" charset="0"/>
              </a:rPr>
              <a:t>Tın</a:t>
            </a:r>
            <a:r>
              <a:rPr lang="tr-TR" sz="2000" dirty="0" smtClean="0">
                <a:cs typeface="Times New Roman" pitchFamily="18" charset="0"/>
              </a:rPr>
              <a:t> </a:t>
            </a:r>
            <a:r>
              <a:rPr lang="tr-TR" sz="2000" dirty="0">
                <a:cs typeface="Times New Roman" pitchFamily="18" charset="0"/>
              </a:rPr>
              <a:t>ise kum ve kil arasında yer alır. </a:t>
            </a:r>
          </a:p>
          <a:p>
            <a:pPr indent="449263" algn="just" eaLnBrk="0" hangingPunct="0"/>
            <a:endParaRPr lang="tr-TR" sz="2000" dirty="0">
              <a:cs typeface="Times New Roman" pitchFamily="18" charset="0"/>
            </a:endParaRPr>
          </a:p>
        </p:txBody>
      </p:sp>
      <p:sp>
        <p:nvSpPr>
          <p:cNvPr id="3" name="2 Dikdörtgen"/>
          <p:cNvSpPr/>
          <p:nvPr/>
        </p:nvSpPr>
        <p:spPr>
          <a:xfrm>
            <a:off x="2428860" y="428604"/>
            <a:ext cx="3431517"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indent="449263" algn="ctr" eaLnBrk="0" hangingPunct="0"/>
            <a:r>
              <a:rPr lang="tr-TR" sz="2000" b="1" dirty="0" smtClean="0">
                <a:cs typeface="Times New Roman" pitchFamily="18" charset="0"/>
              </a:rPr>
              <a:t>TOPRAK FAKTÖRLERİ</a:t>
            </a:r>
            <a:endParaRPr lang="tr-TR" sz="2000" b="1" dirty="0">
              <a:cs typeface="Times New Roman" pitchFamily="18" charset="0"/>
            </a:endParaRPr>
          </a:p>
        </p:txBody>
      </p:sp>
    </p:spTree>
  </p:cSld>
  <p:clrMapOvr>
    <a:masterClrMapping/>
  </p:clrMapOvr>
  <p:transition spd="slow">
    <p:split orient="vert"/>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1 Dikdörtgen"/>
          <p:cNvSpPr>
            <a:spLocks noChangeArrowheads="1"/>
          </p:cNvSpPr>
          <p:nvPr/>
        </p:nvSpPr>
        <p:spPr bwMode="auto">
          <a:xfrm>
            <a:off x="857224" y="1571612"/>
            <a:ext cx="7000875" cy="2585323"/>
          </a:xfrm>
          <a:prstGeom prst="rect">
            <a:avLst/>
          </a:prstGeom>
          <a:noFill/>
          <a:ln w="9525">
            <a:noFill/>
            <a:miter lim="800000"/>
            <a:headEnd/>
            <a:tailEnd/>
          </a:ln>
        </p:spPr>
        <p:txBody>
          <a:bodyPr>
            <a:spAutoFit/>
          </a:bodyPr>
          <a:lstStyle/>
          <a:p>
            <a:pPr indent="449263" algn="just" eaLnBrk="0" hangingPunct="0"/>
            <a:r>
              <a:rPr lang="tr-TR" dirty="0">
                <a:cs typeface="Times New Roman" pitchFamily="18" charset="0"/>
              </a:rPr>
              <a:t>Topraktaki mineral maddeler başlıca </a:t>
            </a:r>
            <a:r>
              <a:rPr lang="tr-TR" dirty="0" smtClean="0">
                <a:cs typeface="Times New Roman" pitchFamily="18" charset="0"/>
              </a:rPr>
              <a:t>Si, Al </a:t>
            </a:r>
            <a:r>
              <a:rPr lang="tr-TR" dirty="0">
                <a:cs typeface="Times New Roman" pitchFamily="18" charset="0"/>
              </a:rPr>
              <a:t>ve </a:t>
            </a:r>
            <a:r>
              <a:rPr lang="tr-TR" dirty="0" err="1" smtClean="0">
                <a:cs typeface="Times New Roman" pitchFamily="18" charset="0"/>
              </a:rPr>
              <a:t>Fe’den</a:t>
            </a:r>
            <a:r>
              <a:rPr lang="tr-TR" dirty="0" smtClean="0">
                <a:cs typeface="Times New Roman" pitchFamily="18" charset="0"/>
              </a:rPr>
              <a:t> </a:t>
            </a:r>
            <a:r>
              <a:rPr lang="tr-TR" dirty="0">
                <a:cs typeface="Times New Roman" pitchFamily="18" charset="0"/>
              </a:rPr>
              <a:t>oluşmuştur. Bunların bitki besin maddesi olarak fazla bir önemi yoktur. </a:t>
            </a:r>
            <a:endParaRPr lang="tr-TR" dirty="0" smtClean="0">
              <a:cs typeface="Times New Roman" pitchFamily="18" charset="0"/>
            </a:endParaRPr>
          </a:p>
          <a:p>
            <a:pPr indent="449263" algn="just" eaLnBrk="0" hangingPunct="0"/>
            <a:endParaRPr lang="tr-TR" dirty="0" smtClean="0">
              <a:cs typeface="Times New Roman" pitchFamily="18" charset="0"/>
            </a:endParaRPr>
          </a:p>
          <a:p>
            <a:pPr indent="449263" algn="just" eaLnBrk="0" hangingPunct="0"/>
            <a:r>
              <a:rPr lang="tr-TR" dirty="0" smtClean="0">
                <a:cs typeface="Times New Roman" pitchFamily="18" charset="0"/>
              </a:rPr>
              <a:t>Mineral </a:t>
            </a:r>
            <a:r>
              <a:rPr lang="tr-TR" dirty="0">
                <a:cs typeface="Times New Roman" pitchFamily="18" charset="0"/>
              </a:rPr>
              <a:t>maddede az miktarlarda </a:t>
            </a:r>
            <a:r>
              <a:rPr lang="tr-TR" dirty="0" err="1" smtClean="0">
                <a:cs typeface="Times New Roman" pitchFamily="18" charset="0"/>
              </a:rPr>
              <a:t>Ca</a:t>
            </a:r>
            <a:r>
              <a:rPr lang="tr-TR" dirty="0" smtClean="0">
                <a:cs typeface="Times New Roman" pitchFamily="18" charset="0"/>
              </a:rPr>
              <a:t>, K ve Mg </a:t>
            </a:r>
            <a:r>
              <a:rPr lang="tr-TR" dirty="0">
                <a:cs typeface="Times New Roman" pitchFamily="18" charset="0"/>
              </a:rPr>
              <a:t>bulunur. Ancak bunlar bitkiler için uygun bileşikler halinde değildir. </a:t>
            </a:r>
            <a:endParaRPr lang="tr-TR" dirty="0" smtClean="0">
              <a:cs typeface="Times New Roman" pitchFamily="18" charset="0"/>
            </a:endParaRPr>
          </a:p>
          <a:p>
            <a:pPr indent="449263" algn="just" eaLnBrk="0" hangingPunct="0"/>
            <a:endParaRPr lang="tr-TR" dirty="0" smtClean="0">
              <a:cs typeface="Times New Roman" pitchFamily="18" charset="0"/>
            </a:endParaRPr>
          </a:p>
          <a:p>
            <a:pPr indent="449263" algn="just" eaLnBrk="0" hangingPunct="0"/>
            <a:r>
              <a:rPr lang="tr-TR" dirty="0" smtClean="0">
                <a:cs typeface="Times New Roman" pitchFamily="18" charset="0"/>
              </a:rPr>
              <a:t>Topraktaki </a:t>
            </a:r>
            <a:r>
              <a:rPr lang="tr-TR" dirty="0">
                <a:cs typeface="Times New Roman" pitchFamily="18" charset="0"/>
              </a:rPr>
              <a:t>mineral madde, içerdiği besin maddelerinden çok, bitki besin maddelerini tutma kapasitesi yönünden önemlidir. </a:t>
            </a:r>
            <a:endParaRPr lang="tr-TR" dirty="0" smtClean="0">
              <a:cs typeface="Times New Roman" pitchFamily="18" charset="0"/>
            </a:endParaRPr>
          </a:p>
        </p:txBody>
      </p:sp>
    </p:spTree>
  </p:cSld>
  <p:clrMapOvr>
    <a:masterClrMapping/>
  </p:clrMapOvr>
  <p:transition spd="slow">
    <p:split orient="vert"/>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714348" y="1582341"/>
            <a:ext cx="7429552"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449263" algn="just" eaLnBrk="0" hangingPunct="0"/>
            <a:r>
              <a:rPr lang="tr-TR" sz="2000" u="sng" dirty="0" smtClean="0">
                <a:cs typeface="Times New Roman" pitchFamily="18" charset="0"/>
              </a:rPr>
              <a:t>Organik madde </a:t>
            </a:r>
            <a:r>
              <a:rPr lang="tr-TR" sz="2000" dirty="0" smtClean="0">
                <a:cs typeface="Times New Roman" pitchFamily="18" charset="0"/>
              </a:rPr>
              <a:t>bitki gelişimi için en önemli fraksiyonlardan birisidir. Toprağın yapısını, su tutma kapasitesini, su hareketini ve besin maddelerini tutma kapasitesini genellikle olumlu yönde etkiler Organik madde oranı %20'nin üzerine çıkarsa bu topraklara </a:t>
            </a:r>
            <a:r>
              <a:rPr lang="tr-TR" sz="2000" b="1" dirty="0" smtClean="0">
                <a:cs typeface="Times New Roman" pitchFamily="18" charset="0"/>
              </a:rPr>
              <a:t>organik toprak </a:t>
            </a:r>
            <a:r>
              <a:rPr lang="tr-TR" sz="2000" dirty="0" smtClean="0">
                <a:cs typeface="Times New Roman" pitchFamily="18" charset="0"/>
              </a:rPr>
              <a:t>ismi verilir. </a:t>
            </a:r>
          </a:p>
          <a:p>
            <a:pPr indent="449263" algn="just" eaLnBrk="0" hangingPunct="0"/>
            <a:endParaRPr lang="tr-TR" sz="2000" dirty="0" smtClean="0">
              <a:cs typeface="Times New Roman" pitchFamily="18" charset="0"/>
            </a:endParaRPr>
          </a:p>
          <a:p>
            <a:pPr indent="449263" algn="just" eaLnBrk="0" hangingPunct="0"/>
            <a:r>
              <a:rPr lang="tr-TR" sz="2000" dirty="0" smtClean="0">
                <a:cs typeface="Times New Roman" pitchFamily="18" charset="0"/>
              </a:rPr>
              <a:t>Türkiye topraklarında organik madde oranı genel olarak düşüktür. Özellikle Orta Anadolu ve Geçit bölgelerinde organik madde oranı % 1'in altına düşer. Kıyı bölgelerimizde bu oran % 1 ile 2 arasında değişir. </a:t>
            </a:r>
            <a:endParaRPr lang="tr-TR" sz="2000" dirty="0"/>
          </a:p>
        </p:txBody>
      </p:sp>
    </p:spTree>
  </p:cSld>
  <p:clrMapOvr>
    <a:masterClrMapping/>
  </p:clrMapOvr>
  <p:transition spd="slow">
    <p:split orient="vert"/>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1 Dikdörtgen"/>
          <p:cNvSpPr>
            <a:spLocks noChangeArrowheads="1"/>
          </p:cNvSpPr>
          <p:nvPr/>
        </p:nvSpPr>
        <p:spPr bwMode="auto">
          <a:xfrm>
            <a:off x="428596" y="714356"/>
            <a:ext cx="8286750" cy="3785652"/>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just"/>
            <a:r>
              <a:rPr lang="tr-TR" sz="2000" b="1" dirty="0" smtClean="0"/>
              <a:t>	Çoğu </a:t>
            </a:r>
            <a:r>
              <a:rPr lang="tr-TR" sz="2000" b="1" dirty="0"/>
              <a:t>çim bitkisi hafif asit topraklardan hoşlanmasına karşılık bazı bitkiler hafif bazik, bazıları da asit topraklarda daha iyi gelişirler.</a:t>
            </a:r>
          </a:p>
          <a:p>
            <a:pPr algn="just"/>
            <a:r>
              <a:rPr lang="tr-TR" sz="2000" dirty="0"/>
              <a:t> </a:t>
            </a:r>
          </a:p>
          <a:p>
            <a:pPr algn="just"/>
            <a:r>
              <a:rPr lang="tr-TR" sz="2000" dirty="0" smtClean="0"/>
              <a:t>	Genel </a:t>
            </a:r>
            <a:r>
              <a:rPr lang="tr-TR" sz="2000" dirty="0"/>
              <a:t>olarak çim bitkileri </a:t>
            </a:r>
            <a:r>
              <a:rPr lang="tr-TR" sz="2000" dirty="0" err="1"/>
              <a:t>pH'sı</a:t>
            </a:r>
            <a:r>
              <a:rPr lang="tr-TR" sz="2000" dirty="0"/>
              <a:t> 5.5-7.0 arasında </a:t>
            </a:r>
            <a:r>
              <a:rPr lang="tr-TR" sz="2000" dirty="0" smtClean="0"/>
              <a:t>iyi gelişirler</a:t>
            </a:r>
            <a:r>
              <a:rPr lang="tr-TR" sz="2000" dirty="0"/>
              <a:t>. Çok asit şartlarda kök sistemi zayıf ve </a:t>
            </a:r>
            <a:r>
              <a:rPr lang="tr-TR" sz="2000" dirty="0" err="1"/>
              <a:t>yüzlek</a:t>
            </a:r>
            <a:r>
              <a:rPr lang="tr-TR" sz="2000" dirty="0"/>
              <a:t> gelişir. Renk kahverengine döner. Aşırı asit topraklarda yetiştirilen çim bitkilerinin toprak üstü organlarda gelişim zayıflar, renk koyulaşır. </a:t>
            </a:r>
            <a:endParaRPr lang="tr-TR" sz="2000" dirty="0" smtClean="0"/>
          </a:p>
          <a:p>
            <a:pPr algn="just"/>
            <a:endParaRPr lang="tr-TR" sz="2000" dirty="0" smtClean="0"/>
          </a:p>
          <a:p>
            <a:pPr algn="just"/>
            <a:r>
              <a:rPr lang="tr-TR" sz="2000" dirty="0" smtClean="0"/>
              <a:t>	Toprak </a:t>
            </a:r>
            <a:r>
              <a:rPr lang="tr-TR" sz="2000" dirty="0"/>
              <a:t>asitliği bitki besin maddelerinin alımını ve toprak canlılarının gelişimini etkiler. Örneğin bitkilerin </a:t>
            </a:r>
            <a:r>
              <a:rPr lang="tr-TR" sz="2000" dirty="0" smtClean="0"/>
              <a:t>P </a:t>
            </a:r>
            <a:r>
              <a:rPr lang="tr-TR" sz="2000" dirty="0"/>
              <a:t>alımı zorlaşır. Aşırı </a:t>
            </a:r>
            <a:r>
              <a:rPr lang="tr-TR" sz="2000" dirty="0" err="1" smtClean="0"/>
              <a:t>Fe</a:t>
            </a:r>
            <a:r>
              <a:rPr lang="tr-TR" sz="2000" dirty="0" smtClean="0"/>
              <a:t> </a:t>
            </a:r>
            <a:r>
              <a:rPr lang="tr-TR" sz="2000" dirty="0"/>
              <a:t>ve </a:t>
            </a:r>
            <a:r>
              <a:rPr lang="tr-TR" sz="2000" dirty="0" smtClean="0"/>
              <a:t>Al </a:t>
            </a:r>
            <a:r>
              <a:rPr lang="tr-TR" sz="2000" dirty="0"/>
              <a:t>iyonları bitkilere olumsuz etkide bulunur. Asit topraklar kireç uygulamaları ile çim bitkileri için uygun bir hale getirirlerse de bu uygulamanın etkisi geçicidir. </a:t>
            </a:r>
          </a:p>
        </p:txBody>
      </p:sp>
    </p:spTree>
  </p:cSld>
  <p:clrMapOvr>
    <a:masterClrMapping/>
  </p:clrMapOvr>
  <p:transition spd="slow">
    <p:split orient="vert"/>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1 Dikdörtgen"/>
          <p:cNvSpPr>
            <a:spLocks noChangeArrowheads="1"/>
          </p:cNvSpPr>
          <p:nvPr/>
        </p:nvSpPr>
        <p:spPr bwMode="auto">
          <a:xfrm>
            <a:off x="857224" y="1531798"/>
            <a:ext cx="7429552" cy="175432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indent="271463" algn="just"/>
            <a:r>
              <a:rPr lang="tr-TR" b="1" dirty="0" smtClean="0"/>
              <a:t>Toprakta </a:t>
            </a:r>
            <a:r>
              <a:rPr lang="tr-TR" b="1" dirty="0"/>
              <a:t>tuz oranı çim bitkileri yetiştiriciliğinde önemli bir sorundur. </a:t>
            </a:r>
            <a:endParaRPr lang="tr-TR" b="1" dirty="0" smtClean="0"/>
          </a:p>
          <a:p>
            <a:pPr indent="271463" algn="just"/>
            <a:endParaRPr lang="tr-TR" b="1" dirty="0" smtClean="0"/>
          </a:p>
          <a:p>
            <a:pPr indent="271463" algn="just"/>
            <a:r>
              <a:rPr lang="tr-TR" dirty="0" smtClean="0"/>
              <a:t>Tuzluluk </a:t>
            </a:r>
            <a:r>
              <a:rPr lang="tr-TR" dirty="0" err="1"/>
              <a:t>milimhos</a:t>
            </a:r>
            <a:r>
              <a:rPr lang="tr-TR" dirty="0"/>
              <a:t>/cm ile veya son yıllarda olduğu gibi </a:t>
            </a:r>
            <a:r>
              <a:rPr lang="tr-TR" dirty="0" err="1"/>
              <a:t>desisiemens</a:t>
            </a:r>
            <a:r>
              <a:rPr lang="tr-TR" dirty="0"/>
              <a:t> (</a:t>
            </a:r>
            <a:r>
              <a:rPr lang="tr-TR" dirty="0" err="1"/>
              <a:t>dS</a:t>
            </a:r>
            <a:r>
              <a:rPr lang="tr-TR" dirty="0"/>
              <a:t> m</a:t>
            </a:r>
            <a:r>
              <a:rPr lang="tr-TR" baseline="30000" dirty="0"/>
              <a:t>-ı</a:t>
            </a:r>
            <a:r>
              <a:rPr lang="tr-TR" dirty="0"/>
              <a:t>) birimi ile ifade edilir. </a:t>
            </a:r>
            <a:r>
              <a:rPr lang="tr-TR" dirty="0" smtClean="0"/>
              <a:t>Toprakta </a:t>
            </a:r>
            <a:r>
              <a:rPr lang="tr-TR" dirty="0"/>
              <a:t>tuzluluk 4 </a:t>
            </a:r>
            <a:r>
              <a:rPr lang="tr-TR" dirty="0" err="1"/>
              <a:t>dS</a:t>
            </a:r>
            <a:r>
              <a:rPr lang="tr-TR" dirty="0"/>
              <a:t> m</a:t>
            </a:r>
            <a:r>
              <a:rPr lang="tr-TR" baseline="30000" dirty="0"/>
              <a:t>-1</a:t>
            </a:r>
            <a:r>
              <a:rPr lang="tr-TR" dirty="0"/>
              <a:t> dan az ise </a:t>
            </a:r>
            <a:r>
              <a:rPr lang="tr-TR" dirty="0" smtClean="0"/>
              <a:t>çim </a:t>
            </a:r>
            <a:r>
              <a:rPr lang="tr-TR" dirty="0"/>
              <a:t>bitkileri zarar görmeye başlarlar. 15 </a:t>
            </a:r>
            <a:r>
              <a:rPr lang="tr-TR" dirty="0" err="1"/>
              <a:t>dS</a:t>
            </a:r>
            <a:r>
              <a:rPr lang="tr-TR" dirty="0"/>
              <a:t> m</a:t>
            </a:r>
            <a:r>
              <a:rPr lang="tr-TR" baseline="30000" dirty="0"/>
              <a:t>-1</a:t>
            </a:r>
            <a:r>
              <a:rPr lang="tr-TR" dirty="0"/>
              <a:t> nin üzerindeki tuzluluk oranlarında ise ancak birkaç çim bitkisi gelişebilir. </a:t>
            </a:r>
          </a:p>
        </p:txBody>
      </p:sp>
    </p:spTree>
  </p:cSld>
  <p:clrMapOvr>
    <a:masterClrMapping/>
  </p:clrMapOvr>
  <p:transition spd="slow">
    <p:split orient="vert"/>
  </p:transition>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A128C"/>
            </a:gs>
            <a:gs pos="39999">
              <a:srgbClr val="0A128C"/>
            </a:gs>
            <a:gs pos="44000">
              <a:srgbClr val="FFFF00"/>
            </a:gs>
            <a:gs pos="70000">
              <a:srgbClr val="181CC7"/>
            </a:gs>
            <a:gs pos="88000">
              <a:srgbClr val="7005D4"/>
            </a:gs>
            <a:gs pos="100000">
              <a:srgbClr val="8C3D91"/>
            </a:gs>
          </a:gsLst>
          <a:lin ang="13500000"/>
        </a:grad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500188" y="1285875"/>
          <a:ext cx="6096000" cy="47599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tr-TR" dirty="0" smtClean="0"/>
                        <a:t>Tuza Dayanıklılık</a:t>
                      </a:r>
                      <a:endParaRPr lang="tr-TR" dirty="0"/>
                    </a:p>
                  </a:txBody>
                  <a:tcPr/>
                </a:tc>
                <a:tc>
                  <a:txBody>
                    <a:bodyPr/>
                    <a:lstStyle/>
                    <a:p>
                      <a:r>
                        <a:rPr lang="tr-TR" dirty="0" smtClean="0"/>
                        <a:t>Tür</a:t>
                      </a:r>
                      <a:endParaRPr lang="tr-TR" dirty="0"/>
                    </a:p>
                  </a:txBody>
                  <a:tcPr/>
                </a:tc>
              </a:tr>
              <a:tr h="370840">
                <a:tc>
                  <a:txBody>
                    <a:bodyPr/>
                    <a:lstStyle/>
                    <a:p>
                      <a:r>
                        <a:rPr lang="tr-TR" dirty="0" smtClean="0"/>
                        <a:t>İyi</a:t>
                      </a:r>
                      <a:endParaRPr lang="tr-TR" dirty="0"/>
                    </a:p>
                  </a:txBody>
                  <a:tcPr/>
                </a:tc>
                <a:tc>
                  <a:txBody>
                    <a:bodyPr/>
                    <a:lstStyle/>
                    <a:p>
                      <a:r>
                        <a:rPr lang="tr-TR" i="1" dirty="0" err="1" smtClean="0"/>
                        <a:t>Cynodon</a:t>
                      </a:r>
                      <a:r>
                        <a:rPr lang="tr-TR" i="1" dirty="0" smtClean="0"/>
                        <a:t> </a:t>
                      </a:r>
                      <a:r>
                        <a:rPr lang="tr-TR" i="1" dirty="0" err="1" smtClean="0"/>
                        <a:t>dactylon</a:t>
                      </a:r>
                      <a:endParaRPr lang="tr-TR" i="1" dirty="0" smtClean="0"/>
                    </a:p>
                    <a:p>
                      <a:r>
                        <a:rPr lang="tr-TR" i="1" dirty="0" err="1" smtClean="0"/>
                        <a:t>Cynodon</a:t>
                      </a:r>
                      <a:r>
                        <a:rPr lang="tr-TR" i="1" dirty="0" smtClean="0"/>
                        <a:t> </a:t>
                      </a:r>
                      <a:r>
                        <a:rPr lang="tr-TR" i="1" dirty="0" err="1" smtClean="0"/>
                        <a:t>sp</a:t>
                      </a:r>
                      <a:r>
                        <a:rPr lang="tr-TR" i="1" dirty="0" smtClean="0"/>
                        <a:t>.</a:t>
                      </a:r>
                    </a:p>
                    <a:p>
                      <a:r>
                        <a:rPr lang="tr-TR" i="1" dirty="0" err="1" smtClean="0"/>
                        <a:t>Zoysia</a:t>
                      </a:r>
                      <a:r>
                        <a:rPr lang="tr-TR" i="1" dirty="0" smtClean="0"/>
                        <a:t> </a:t>
                      </a:r>
                      <a:r>
                        <a:rPr lang="tr-TR" i="1" dirty="0" err="1" smtClean="0"/>
                        <a:t>sp</a:t>
                      </a:r>
                      <a:r>
                        <a:rPr lang="tr-TR" i="1" dirty="0" smtClean="0"/>
                        <a:t>.</a:t>
                      </a:r>
                    </a:p>
                    <a:p>
                      <a:r>
                        <a:rPr lang="tr-TR" i="1" dirty="0" err="1" smtClean="0"/>
                        <a:t>Agrostis</a:t>
                      </a:r>
                      <a:r>
                        <a:rPr lang="tr-TR" i="1" dirty="0" smtClean="0"/>
                        <a:t> </a:t>
                      </a:r>
                      <a:r>
                        <a:rPr lang="tr-TR" i="1" dirty="0" err="1" smtClean="0"/>
                        <a:t>stolonifera</a:t>
                      </a:r>
                      <a:endParaRPr lang="tr-TR" i="1" dirty="0" smtClean="0"/>
                    </a:p>
                    <a:p>
                      <a:r>
                        <a:rPr lang="tr-TR" i="1" dirty="0" err="1" smtClean="0"/>
                        <a:t>Stenotaphrum</a:t>
                      </a:r>
                      <a:r>
                        <a:rPr lang="tr-TR" i="1" dirty="0" smtClean="0"/>
                        <a:t> </a:t>
                      </a:r>
                      <a:r>
                        <a:rPr lang="tr-TR" i="1" dirty="0" err="1" smtClean="0"/>
                        <a:t>secundarum</a:t>
                      </a:r>
                      <a:endParaRPr lang="tr-TR" i="1" dirty="0"/>
                    </a:p>
                  </a:txBody>
                  <a:tcPr/>
                </a:tc>
              </a:tr>
              <a:tr h="370840">
                <a:tc>
                  <a:txBody>
                    <a:bodyPr/>
                    <a:lstStyle/>
                    <a:p>
                      <a:r>
                        <a:rPr lang="tr-TR" dirty="0" smtClean="0"/>
                        <a:t>Orta</a:t>
                      </a:r>
                      <a:endParaRPr lang="tr-TR" dirty="0"/>
                    </a:p>
                  </a:txBody>
                  <a:tcPr/>
                </a:tc>
                <a:tc>
                  <a:txBody>
                    <a:bodyPr/>
                    <a:lstStyle/>
                    <a:p>
                      <a:r>
                        <a:rPr lang="tr-TR" i="1" dirty="0" smtClean="0"/>
                        <a:t>F.</a:t>
                      </a:r>
                      <a:r>
                        <a:rPr lang="tr-TR" i="1" dirty="0" err="1" smtClean="0"/>
                        <a:t>arundinacea</a:t>
                      </a:r>
                      <a:endParaRPr lang="tr-TR" i="1" dirty="0" smtClean="0"/>
                    </a:p>
                    <a:p>
                      <a:r>
                        <a:rPr lang="tr-TR" i="1" dirty="0" err="1" smtClean="0"/>
                        <a:t>Agropyron</a:t>
                      </a:r>
                      <a:r>
                        <a:rPr lang="tr-TR" i="1" dirty="0" smtClean="0"/>
                        <a:t> </a:t>
                      </a:r>
                      <a:r>
                        <a:rPr lang="tr-TR" i="1" dirty="0" err="1" smtClean="0"/>
                        <a:t>cristatum</a:t>
                      </a:r>
                      <a:endParaRPr lang="tr-TR" i="1" dirty="0" smtClean="0"/>
                    </a:p>
                    <a:p>
                      <a:r>
                        <a:rPr lang="tr-TR" i="1" dirty="0" err="1" smtClean="0"/>
                        <a:t>Bromus</a:t>
                      </a:r>
                      <a:r>
                        <a:rPr lang="tr-TR" i="1" dirty="0" smtClean="0"/>
                        <a:t> </a:t>
                      </a:r>
                      <a:r>
                        <a:rPr lang="tr-TR" i="1" dirty="0" err="1" smtClean="0"/>
                        <a:t>inermis</a:t>
                      </a:r>
                      <a:endParaRPr lang="tr-TR" i="1" dirty="0" smtClean="0"/>
                    </a:p>
                    <a:p>
                      <a:r>
                        <a:rPr lang="tr-TR" i="1" dirty="0" err="1" smtClean="0"/>
                        <a:t>Lolium</a:t>
                      </a:r>
                      <a:r>
                        <a:rPr lang="tr-TR" i="1" dirty="0" smtClean="0"/>
                        <a:t> </a:t>
                      </a:r>
                      <a:r>
                        <a:rPr lang="tr-TR" i="1" dirty="0" err="1" smtClean="0"/>
                        <a:t>perenne</a:t>
                      </a:r>
                      <a:endParaRPr lang="tr-TR" i="1" dirty="0"/>
                    </a:p>
                  </a:txBody>
                  <a:tcPr/>
                </a:tc>
              </a:tr>
              <a:tr h="370840">
                <a:tc>
                  <a:txBody>
                    <a:bodyPr/>
                    <a:lstStyle/>
                    <a:p>
                      <a:r>
                        <a:rPr lang="tr-TR" dirty="0" smtClean="0"/>
                        <a:t>Zayıf</a:t>
                      </a:r>
                      <a:endParaRPr lang="tr-TR" dirty="0"/>
                    </a:p>
                  </a:txBody>
                  <a:tcPr/>
                </a:tc>
                <a:tc>
                  <a:txBody>
                    <a:bodyPr/>
                    <a:lstStyle/>
                    <a:p>
                      <a:r>
                        <a:rPr lang="tr-TR" i="1" dirty="0" err="1" smtClean="0"/>
                        <a:t>Festuca</a:t>
                      </a:r>
                      <a:r>
                        <a:rPr lang="tr-TR" i="1" dirty="0" smtClean="0"/>
                        <a:t> </a:t>
                      </a:r>
                      <a:r>
                        <a:rPr lang="tr-TR" i="1" dirty="0" err="1" smtClean="0"/>
                        <a:t>elatior</a:t>
                      </a:r>
                      <a:endParaRPr lang="tr-TR" i="1" dirty="0" smtClean="0"/>
                    </a:p>
                    <a:p>
                      <a:r>
                        <a:rPr lang="tr-TR" i="1" dirty="0" err="1" smtClean="0"/>
                        <a:t>Festuca</a:t>
                      </a:r>
                      <a:r>
                        <a:rPr lang="tr-TR" i="1" dirty="0" smtClean="0"/>
                        <a:t> </a:t>
                      </a:r>
                      <a:r>
                        <a:rPr lang="tr-TR" i="1" dirty="0" err="1" smtClean="0"/>
                        <a:t>rubra</a:t>
                      </a:r>
                      <a:endParaRPr lang="tr-TR" i="1" dirty="0" smtClean="0"/>
                    </a:p>
                    <a:p>
                      <a:r>
                        <a:rPr lang="tr-TR" i="1" dirty="0" err="1" smtClean="0"/>
                        <a:t>Poa</a:t>
                      </a:r>
                      <a:r>
                        <a:rPr lang="tr-TR" i="1" dirty="0" smtClean="0"/>
                        <a:t> </a:t>
                      </a:r>
                      <a:r>
                        <a:rPr lang="tr-TR" i="1" dirty="0" err="1" smtClean="0"/>
                        <a:t>pratensis</a:t>
                      </a:r>
                      <a:endParaRPr lang="tr-TR" i="1" dirty="0" smtClean="0"/>
                    </a:p>
                    <a:p>
                      <a:r>
                        <a:rPr lang="tr-TR" i="1" dirty="0" err="1" smtClean="0"/>
                        <a:t>Agrostis</a:t>
                      </a:r>
                      <a:r>
                        <a:rPr lang="tr-TR" i="1" dirty="0" smtClean="0"/>
                        <a:t> </a:t>
                      </a:r>
                      <a:r>
                        <a:rPr lang="tr-TR" i="1" dirty="0" err="1" smtClean="0"/>
                        <a:t>tenuis</a:t>
                      </a:r>
                      <a:endParaRPr lang="tr-TR" i="1" dirty="0" smtClean="0"/>
                    </a:p>
                    <a:p>
                      <a:r>
                        <a:rPr lang="tr-TR" i="1" dirty="0" err="1" smtClean="0"/>
                        <a:t>Trifolium</a:t>
                      </a:r>
                      <a:r>
                        <a:rPr lang="tr-TR" i="1" dirty="0" smtClean="0"/>
                        <a:t> </a:t>
                      </a:r>
                      <a:r>
                        <a:rPr lang="tr-TR" i="1" dirty="0" err="1" smtClean="0"/>
                        <a:t>repens</a:t>
                      </a:r>
                      <a:endParaRPr lang="tr-TR" i="1" dirty="0" smtClean="0"/>
                    </a:p>
                    <a:p>
                      <a:r>
                        <a:rPr lang="tr-TR" i="1" dirty="0" err="1" smtClean="0"/>
                        <a:t>Medicago</a:t>
                      </a:r>
                      <a:r>
                        <a:rPr lang="tr-TR" i="1" dirty="0" smtClean="0"/>
                        <a:t> </a:t>
                      </a:r>
                      <a:r>
                        <a:rPr lang="tr-TR" i="1" dirty="0" err="1" smtClean="0"/>
                        <a:t>sativa</a:t>
                      </a:r>
                      <a:endParaRPr lang="tr-TR" i="1" dirty="0"/>
                    </a:p>
                  </a:txBody>
                  <a:tcPr/>
                </a:tc>
              </a:tr>
            </a:tbl>
          </a:graphicData>
        </a:graphic>
      </p:graphicFrame>
    </p:spTree>
  </p:cSld>
  <p:clrMapOvr>
    <a:masterClrMapping/>
  </p:clrMapOvr>
  <p:transition spd="slow">
    <p:split orient="vert"/>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571472" y="928670"/>
            <a:ext cx="7858125" cy="20313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indent="449263" algn="just" eaLnBrk="0" hangingPunct="0"/>
            <a:r>
              <a:rPr lang="tr-TR" dirty="0" smtClean="0">
                <a:cs typeface="Times New Roman" pitchFamily="18" charset="0"/>
              </a:rPr>
              <a:t>Basılma </a:t>
            </a:r>
            <a:r>
              <a:rPr lang="tr-TR" dirty="0">
                <a:cs typeface="Times New Roman" pitchFamily="18" charset="0"/>
              </a:rPr>
              <a:t>ve çiğnenme çim alanlarında sık rastlanan bir olaydır. Basılmanın şiddeti veya yoğunluğu çim alanının kullanım amacına göre değişir. </a:t>
            </a:r>
            <a:endParaRPr lang="tr-TR" dirty="0" smtClean="0">
              <a:cs typeface="Times New Roman" pitchFamily="18" charset="0"/>
            </a:endParaRPr>
          </a:p>
          <a:p>
            <a:pPr indent="449263" algn="just" eaLnBrk="0" hangingPunct="0"/>
            <a:endParaRPr lang="tr-TR" dirty="0">
              <a:cs typeface="Times New Roman" pitchFamily="18" charset="0"/>
            </a:endParaRPr>
          </a:p>
          <a:p>
            <a:pPr indent="449263" algn="just" eaLnBrk="0" hangingPunct="0"/>
            <a:r>
              <a:rPr lang="tr-TR" b="1" dirty="0">
                <a:cs typeface="Times New Roman" pitchFamily="18" charset="0"/>
              </a:rPr>
              <a:t>Çoğu ev bahçesinde </a:t>
            </a:r>
            <a:r>
              <a:rPr lang="tr-TR" dirty="0">
                <a:cs typeface="Times New Roman" pitchFamily="18" charset="0"/>
              </a:rPr>
              <a:t>basılma ve çiğnenme büyük bir sorun değildir. </a:t>
            </a:r>
            <a:endParaRPr lang="tr-TR" dirty="0" smtClean="0">
              <a:cs typeface="Times New Roman" pitchFamily="18" charset="0"/>
            </a:endParaRPr>
          </a:p>
          <a:p>
            <a:pPr indent="449263" algn="just" eaLnBrk="0" hangingPunct="0"/>
            <a:endParaRPr lang="tr-TR" dirty="0">
              <a:cs typeface="Times New Roman" pitchFamily="18" charset="0"/>
            </a:endParaRPr>
          </a:p>
          <a:p>
            <a:pPr indent="449263" algn="just" eaLnBrk="0" hangingPunct="0"/>
            <a:r>
              <a:rPr lang="tr-TR" b="1" dirty="0">
                <a:cs typeface="Times New Roman" pitchFamily="18" charset="0"/>
              </a:rPr>
              <a:t>Park ve bahçelerde </a:t>
            </a:r>
            <a:r>
              <a:rPr lang="tr-TR" dirty="0">
                <a:cs typeface="Times New Roman" pitchFamily="18" charset="0"/>
              </a:rPr>
              <a:t>çocuk oyun alanlarının çevresi ile aşırı derecede çiğnenen diğer alanlarda çim örtüsünün büyük bir bölümü tahrip olur. </a:t>
            </a:r>
          </a:p>
        </p:txBody>
      </p:sp>
      <p:sp>
        <p:nvSpPr>
          <p:cNvPr id="3" name="2 Dikdörtgen"/>
          <p:cNvSpPr/>
          <p:nvPr/>
        </p:nvSpPr>
        <p:spPr>
          <a:xfrm>
            <a:off x="2786050" y="285728"/>
            <a:ext cx="34623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449263" algn="ctr" eaLnBrk="0" hangingPunct="0"/>
            <a:r>
              <a:rPr lang="tr-TR" b="1" dirty="0" smtClean="0">
                <a:solidFill>
                  <a:prstClr val="black"/>
                </a:solidFill>
                <a:cs typeface="Times New Roman" pitchFamily="18" charset="0"/>
              </a:rPr>
              <a:t>BASILMA VE ÇİĞNENME </a:t>
            </a:r>
            <a:endParaRPr lang="tr-TR" b="1" dirty="0">
              <a:solidFill>
                <a:prstClr val="black"/>
              </a:solidFill>
              <a:cs typeface="Times New Roman" pitchFamily="18" charset="0"/>
            </a:endParaRPr>
          </a:p>
        </p:txBody>
      </p:sp>
      <p:pic>
        <p:nvPicPr>
          <p:cNvPr id="8194" name="Picture 2" descr="http://www.lowdensitylifestyle.com/media/uploads/2010/05/perfect-lawn.jpg"/>
          <p:cNvPicPr>
            <a:picLocks noChangeAspect="1" noChangeArrowheads="1"/>
          </p:cNvPicPr>
          <p:nvPr/>
        </p:nvPicPr>
        <p:blipFill>
          <a:blip r:embed="rId2"/>
          <a:srcRect/>
          <a:stretch>
            <a:fillRect/>
          </a:stretch>
        </p:blipFill>
        <p:spPr bwMode="auto">
          <a:xfrm>
            <a:off x="2000232" y="3071810"/>
            <a:ext cx="4762500" cy="34575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slow">
    <p:split orient="vert"/>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6738" name="Picture 2" descr="http://3.bp.blogspot.com/-Tg69c3lFlPY/TZbtWKyYfkI/AAAAAAAAAzs/3Q2uIgKZzT0/s1600/Fenerbahce_sukru_Saracoglu_Stadyumu.jpg"/>
          <p:cNvPicPr>
            <a:picLocks noChangeAspect="1" noChangeArrowheads="1"/>
          </p:cNvPicPr>
          <p:nvPr/>
        </p:nvPicPr>
        <p:blipFill>
          <a:blip r:embed="rId2"/>
          <a:srcRect/>
          <a:stretch>
            <a:fillRect/>
          </a:stretch>
        </p:blipFill>
        <p:spPr bwMode="auto">
          <a:xfrm>
            <a:off x="0" y="741188"/>
            <a:ext cx="9144000" cy="6116836"/>
          </a:xfrm>
          <a:prstGeom prst="rect">
            <a:avLst/>
          </a:prstGeom>
          <a:noFill/>
        </p:spPr>
      </p:pic>
      <p:sp>
        <p:nvSpPr>
          <p:cNvPr id="2" name="1 Dikdörtgen"/>
          <p:cNvSpPr/>
          <p:nvPr/>
        </p:nvSpPr>
        <p:spPr>
          <a:xfrm>
            <a:off x="71406" y="71414"/>
            <a:ext cx="892975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49263" algn="just" eaLnBrk="0" hangingPunct="0"/>
            <a:r>
              <a:rPr lang="tr-TR" sz="2000" b="1" dirty="0" smtClean="0">
                <a:cs typeface="Times New Roman" pitchFamily="18" charset="0"/>
              </a:rPr>
              <a:t>Futbol sahaları </a:t>
            </a:r>
            <a:r>
              <a:rPr lang="tr-TR" sz="2000" dirty="0" smtClean="0">
                <a:cs typeface="Times New Roman" pitchFamily="18" charset="0"/>
              </a:rPr>
              <a:t>gibi çoğu spor alanında basılma ve çiğnenme aşırı düzeylerdedir. Bu bölgelerde kötü drenaj toprağın aşırı sıkışması ile birlikte basılma ve çiğnenme çoğu çim bitkilerinin ölümüne neden olur. </a:t>
            </a:r>
          </a:p>
          <a:p>
            <a:pPr indent="449263" algn="just" eaLnBrk="0" hangingPunct="0"/>
            <a:r>
              <a:rPr lang="tr-TR" sz="2000" dirty="0" smtClean="0">
                <a:cs typeface="Times New Roman" pitchFamily="18" charset="0"/>
              </a:rPr>
              <a:t>Futbol sahalarında vurma şiddetine bağlı olarak çim bitkilerinin yaprak ve sapları bazen de kök taçları zarar görür. Bitkilerin kendilerinin yenilemesi için yeterli sürenin verilmesi halinde bitki örtüsü yeniden sağlığına kavuşur. Düzensiz spor yapılan alanlarda bitkiler kısa sürede öleceğinden bitki örtüsü seyrekleşir. </a:t>
            </a:r>
            <a:endParaRPr lang="tr-TR" sz="2000" dirty="0">
              <a:cs typeface="Times New Roman" pitchFamily="18" charset="0"/>
            </a:endParaRPr>
          </a:p>
        </p:txBody>
      </p:sp>
    </p:spTree>
  </p:cSld>
  <p:clrMapOvr>
    <a:masterClrMapping/>
  </p:clrMapOvr>
  <p:transition spd="slow">
    <p:split orient="vert"/>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Dikdörtgen"/>
          <p:cNvSpPr/>
          <p:nvPr/>
        </p:nvSpPr>
        <p:spPr>
          <a:xfrm>
            <a:off x="285720" y="1714488"/>
            <a:ext cx="4857750" cy="255454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indent="449263" algn="just" eaLnBrk="0" hangingPunct="0">
              <a:defRPr/>
            </a:pPr>
            <a:r>
              <a:rPr lang="tr-TR" sz="2000" dirty="0">
                <a:solidFill>
                  <a:srgbClr val="FFFF00"/>
                </a:solidFill>
                <a:cs typeface="Times New Roman" pitchFamily="18" charset="0"/>
              </a:rPr>
              <a:t>Çim bitkilerinde bu basılma ve çiğnenmeye karşı dayanıklılık yönünden büyük farklılıklar vardır. Bu farklılıklar </a:t>
            </a:r>
          </a:p>
          <a:p>
            <a:pPr indent="271463" algn="just" eaLnBrk="0" hangingPunct="0">
              <a:buFont typeface="Arial" pitchFamily="34" charset="0"/>
              <a:buChar char="•"/>
              <a:defRPr/>
            </a:pPr>
            <a:r>
              <a:rPr lang="tr-TR" sz="2000" dirty="0">
                <a:solidFill>
                  <a:srgbClr val="FFFF00"/>
                </a:solidFill>
                <a:cs typeface="Times New Roman" pitchFamily="18" charset="0"/>
              </a:rPr>
              <a:t>türlere, </a:t>
            </a:r>
          </a:p>
          <a:p>
            <a:pPr indent="271463" algn="just" eaLnBrk="0" hangingPunct="0">
              <a:buFont typeface="Arial" pitchFamily="34" charset="0"/>
              <a:buChar char="•"/>
              <a:defRPr/>
            </a:pPr>
            <a:r>
              <a:rPr lang="tr-TR" sz="2000" dirty="0">
                <a:solidFill>
                  <a:srgbClr val="FFFF00"/>
                </a:solidFill>
                <a:cs typeface="Times New Roman" pitchFamily="18" charset="0"/>
              </a:rPr>
              <a:t>çim alanının niteliğine, </a:t>
            </a:r>
          </a:p>
          <a:p>
            <a:pPr indent="271463" algn="just" eaLnBrk="0" hangingPunct="0">
              <a:buFont typeface="Arial" pitchFamily="34" charset="0"/>
              <a:buChar char="•"/>
              <a:defRPr/>
            </a:pPr>
            <a:r>
              <a:rPr lang="tr-TR" sz="2000" dirty="0">
                <a:solidFill>
                  <a:srgbClr val="FFFF00"/>
                </a:solidFill>
                <a:cs typeface="Times New Roman" pitchFamily="18" charset="0"/>
              </a:rPr>
              <a:t>çevre şartlarına </a:t>
            </a:r>
          </a:p>
          <a:p>
            <a:pPr indent="271463" algn="just" eaLnBrk="0" hangingPunct="0">
              <a:buFont typeface="Arial" pitchFamily="34" charset="0"/>
              <a:buChar char="•"/>
              <a:defRPr/>
            </a:pPr>
            <a:r>
              <a:rPr lang="tr-TR" sz="2000" dirty="0">
                <a:solidFill>
                  <a:srgbClr val="FFFF00"/>
                </a:solidFill>
                <a:cs typeface="Times New Roman" pitchFamily="18" charset="0"/>
              </a:rPr>
              <a:t>basılma ve çiğnenmenin yoğunluğuna bağlı olarak değişir. </a:t>
            </a:r>
          </a:p>
        </p:txBody>
      </p:sp>
      <p:pic>
        <p:nvPicPr>
          <p:cNvPr id="83971" name="2 Resim" descr="F.RUBRA commutata2.jpg"/>
          <p:cNvPicPr>
            <a:picLocks noChangeAspect="1"/>
          </p:cNvPicPr>
          <p:nvPr/>
        </p:nvPicPr>
        <p:blipFill>
          <a:blip r:embed="rId2"/>
          <a:srcRect/>
          <a:stretch>
            <a:fillRect/>
          </a:stretch>
        </p:blipFill>
        <p:spPr bwMode="auto">
          <a:xfrm>
            <a:off x="5214938" y="977900"/>
            <a:ext cx="3733800" cy="47371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62" name="Picture 2" descr="http://kaptan57.files.wordpress.com/2008/10/futbol.jpg"/>
          <p:cNvPicPr>
            <a:picLocks noChangeAspect="1" noChangeArrowheads="1"/>
          </p:cNvPicPr>
          <p:nvPr/>
        </p:nvPicPr>
        <p:blipFill>
          <a:blip r:embed="rId2"/>
          <a:srcRect/>
          <a:stretch>
            <a:fillRect/>
          </a:stretch>
        </p:blipFill>
        <p:spPr bwMode="auto">
          <a:xfrm>
            <a:off x="1" y="1"/>
            <a:ext cx="9144032" cy="6858024"/>
          </a:xfrm>
          <a:prstGeom prst="rect">
            <a:avLst/>
          </a:prstGeom>
          <a:noFill/>
        </p:spPr>
      </p:pic>
      <p:sp>
        <p:nvSpPr>
          <p:cNvPr id="3" name="2 Dikdörtgen"/>
          <p:cNvSpPr/>
          <p:nvPr/>
        </p:nvSpPr>
        <p:spPr>
          <a:xfrm>
            <a:off x="142844" y="142852"/>
            <a:ext cx="871543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263" algn="just" eaLnBrk="0" hangingPunct="0">
              <a:defRPr/>
            </a:pPr>
            <a:r>
              <a:rPr lang="tr-TR" sz="2000" dirty="0" smtClean="0">
                <a:solidFill>
                  <a:schemeClr val="tx1"/>
                </a:solidFill>
                <a:cs typeface="Times New Roman" pitchFamily="18" charset="0"/>
              </a:rPr>
              <a:t>Bitkinin yapısındaki lignin ve benzeri maddeler, yaprak ve sap kalınlığı gibi birçok özellik basılma ve çiğnenmeye dayanımı etkiler. Örneğin kaba, sert yaprak ve saplara sahip türlerde basılma ve çiğnenmeye dayanıklılık daha fazladır. </a:t>
            </a:r>
          </a:p>
          <a:p>
            <a:pPr indent="449263" algn="just" eaLnBrk="0" hangingPunct="0">
              <a:defRPr/>
            </a:pPr>
            <a:endParaRPr lang="tr-TR" sz="2000" dirty="0" smtClean="0">
              <a:solidFill>
                <a:schemeClr val="tx1"/>
              </a:solidFill>
              <a:cs typeface="Times New Roman" pitchFamily="18" charset="0"/>
            </a:endParaRPr>
          </a:p>
          <a:p>
            <a:pPr indent="449263" algn="just" eaLnBrk="0" hangingPunct="0">
              <a:defRPr/>
            </a:pPr>
            <a:r>
              <a:rPr lang="tr-TR" sz="2000" dirty="0" smtClean="0">
                <a:solidFill>
                  <a:schemeClr val="tx1"/>
                </a:solidFill>
                <a:cs typeface="Times New Roman" pitchFamily="18" charset="0"/>
              </a:rPr>
              <a:t>Genel olarak genç fideler, olgun bitkilerden </a:t>
            </a:r>
          </a:p>
          <a:p>
            <a:pPr indent="449263" algn="just" eaLnBrk="0" hangingPunct="0">
              <a:defRPr/>
            </a:pPr>
            <a:r>
              <a:rPr lang="tr-TR" sz="2000" dirty="0" smtClean="0">
                <a:solidFill>
                  <a:schemeClr val="tx1"/>
                </a:solidFill>
                <a:cs typeface="Times New Roman" pitchFamily="18" charset="0"/>
              </a:rPr>
              <a:t>kuvvetli ve iyi gelişmiş çim örtüsü, bozuk çim örtüsünden basılmaya daha dayanıklıdır. </a:t>
            </a:r>
            <a:endParaRPr lang="tr-TR" sz="2000"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5063</Words>
  <Application>Microsoft Office PowerPoint</Application>
  <PresentationFormat>Ekran Gösterisi (4:3)</PresentationFormat>
  <Paragraphs>717</Paragraphs>
  <Slides>104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104</vt:i4>
      </vt:variant>
    </vt:vector>
  </HeadingPairs>
  <TitlesOfParts>
    <vt:vector size="110" baseType="lpstr">
      <vt:lpstr>Algerian</vt: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Cafer Sırrı</cp:lastModifiedBy>
  <cp:revision>237</cp:revision>
  <dcterms:modified xsi:type="dcterms:W3CDTF">2020-03-02T07:27:32Z</dcterms:modified>
</cp:coreProperties>
</file>